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06.10.2023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2.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23272"/>
            <a:ext cx="9144000" cy="6849696"/>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690262" y="836712"/>
            <a:ext cx="7772400" cy="1470025"/>
          </a:xfrm>
        </p:spPr>
        <p:txBody>
          <a:bodyPr>
            <a:normAutofit fontScale="90000"/>
          </a:bodyPr>
          <a:lstStyle/>
          <a:p>
            <a:r>
              <a:rPr lang="ru-RU" sz="3600" b="1" dirty="0" smtClean="0">
                <a:solidFill>
                  <a:srgbClr val="FF0000"/>
                </a:solidFill>
              </a:rPr>
              <a:t>Игры </a:t>
            </a:r>
            <a:br>
              <a:rPr lang="ru-RU" sz="3600" b="1" dirty="0" smtClean="0">
                <a:solidFill>
                  <a:srgbClr val="FF0000"/>
                </a:solidFill>
              </a:rPr>
            </a:br>
            <a:r>
              <a:rPr lang="ru-RU" sz="3600" b="1" dirty="0" smtClean="0">
                <a:solidFill>
                  <a:srgbClr val="FF0000"/>
                </a:solidFill>
              </a:rPr>
              <a:t>для развития </a:t>
            </a:r>
            <a:r>
              <a:rPr lang="ru-RU" sz="3600" b="1" dirty="0" smtClean="0">
                <a:solidFill>
                  <a:srgbClr val="FF0000"/>
                </a:solidFill>
              </a:rPr>
              <a:t> сенсорных эталонов</a:t>
            </a:r>
            <a:r>
              <a:rPr lang="ru-RU" sz="2400" b="1" dirty="0" smtClean="0">
                <a:solidFill>
                  <a:srgbClr val="FF0000"/>
                </a:solidFill>
              </a:rPr>
              <a:t/>
            </a:r>
            <a:br>
              <a:rPr lang="ru-RU" sz="2400" b="1" dirty="0" smtClean="0">
                <a:solidFill>
                  <a:srgbClr val="FF0000"/>
                </a:solidFill>
              </a:rPr>
            </a:br>
            <a:endParaRPr lang="ru-RU" sz="2400" b="1" dirty="0">
              <a:solidFill>
                <a:srgbClr val="FF0000"/>
              </a:solidFill>
            </a:endParaRPr>
          </a:p>
        </p:txBody>
      </p:sp>
      <p:sp>
        <p:nvSpPr>
          <p:cNvPr id="3" name="Подзаголовок 2"/>
          <p:cNvSpPr>
            <a:spLocks noGrp="1"/>
          </p:cNvSpPr>
          <p:nvPr>
            <p:ph type="subTitle" idx="1"/>
          </p:nvPr>
        </p:nvSpPr>
        <p:spPr>
          <a:xfrm>
            <a:off x="683568" y="2132856"/>
            <a:ext cx="7776864" cy="3888432"/>
          </a:xfrm>
        </p:spPr>
        <p:txBody>
          <a:bodyPr>
            <a:normAutofit fontScale="92500" lnSpcReduction="10000"/>
          </a:bodyPr>
          <a:lstStyle/>
          <a:p>
            <a:pPr algn="l"/>
            <a:r>
              <a:rPr lang="ru-RU" sz="1800" dirty="0">
                <a:solidFill>
                  <a:srgbClr val="0C212B"/>
                </a:solidFill>
                <a:latin typeface="Arial" pitchFamily="34" charset="0"/>
                <a:cs typeface="Arial" pitchFamily="34" charset="0"/>
              </a:rPr>
              <a:t>Если перевести слово «sensus» с латинского языка, то оно будет значить «восприятие», которое осуществляется органами всех пяти чувств человека. А если брать перевод этого слова с точки </a:t>
            </a:r>
            <a:r>
              <a:rPr lang="ru-RU" sz="1800" dirty="0" smtClean="0">
                <a:solidFill>
                  <a:srgbClr val="0C212B"/>
                </a:solidFill>
                <a:latin typeface="Arial" pitchFamily="34" charset="0"/>
                <a:cs typeface="Arial" pitchFamily="34" charset="0"/>
              </a:rPr>
              <a:t>зрения психологии </a:t>
            </a:r>
            <a:r>
              <a:rPr lang="ru-RU" sz="1800" dirty="0">
                <a:solidFill>
                  <a:srgbClr val="0C212B"/>
                </a:solidFill>
                <a:latin typeface="Arial" pitchFamily="34" charset="0"/>
                <a:cs typeface="Arial" pitchFamily="34" charset="0"/>
              </a:rPr>
              <a:t>и физиологии, то «сенсорный» означает «данный в ощущениях». Именно так с самого раннего возраста кроха и начинает познавать этот мир. Именно постижение малышом этого мира средствами сенсорики является основой для развития его умственных способностей и воспитания. Поэтому с раннего возраста необходимо заботиться о том, чтобы познание ребенком окружающего мира через его ощущения было </a:t>
            </a:r>
            <a:r>
              <a:rPr lang="ru-RU" sz="1800" dirty="0" smtClean="0">
                <a:solidFill>
                  <a:srgbClr val="0C212B"/>
                </a:solidFill>
                <a:latin typeface="Arial" pitchFamily="34" charset="0"/>
                <a:cs typeface="Arial" pitchFamily="34" charset="0"/>
              </a:rPr>
              <a:t>правильным. </a:t>
            </a:r>
            <a:r>
              <a:rPr lang="ru-RU" sz="1800" dirty="0">
                <a:solidFill>
                  <a:srgbClr val="0C212B"/>
                </a:solidFill>
                <a:latin typeface="Arial" pitchFamily="34" charset="0"/>
                <a:cs typeface="Arial" pitchFamily="34" charset="0"/>
              </a:rPr>
              <a:t>Но лучше всего кроха воспринимает информацию об окружающем мире через игры, которые должны длиться ровно столько, сколько будет интересно малышу. Обычно это время ограничивается интервалом от пяти минут до пятнадцати. Поскольку восприятие в этом возрасте очень цепкое, то такого короткого промежутка времени хватает, чтобы ребенок мог вынести из занятий для себя максимум пользы.</a:t>
            </a:r>
            <a:endParaRPr lang="ru-RU" sz="1800" dirty="0">
              <a:latin typeface="Arial" pitchFamily="34" charset="0"/>
              <a:cs typeface="Arial" pitchFamily="34" charset="0"/>
            </a:endParaRPr>
          </a:p>
        </p:txBody>
      </p:sp>
    </p:spTree>
    <p:extLst>
      <p:ext uri="{BB962C8B-B14F-4D97-AF65-F5344CB8AC3E}">
        <p14:creationId xmlns="" xmlns:p14="http://schemas.microsoft.com/office/powerpoint/2010/main" val="2763122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963" y="-24882"/>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457200" y="332656"/>
            <a:ext cx="8229600" cy="1084982"/>
          </a:xfrm>
        </p:spPr>
        <p:txBody>
          <a:bodyPr>
            <a:normAutofit/>
          </a:bodyPr>
          <a:lstStyle/>
          <a:p>
            <a:r>
              <a:rPr lang="ru-RU" sz="2400" b="1" dirty="0" smtClean="0">
                <a:solidFill>
                  <a:srgbClr val="7030A0"/>
                </a:solidFill>
              </a:rPr>
              <a:t>«Веселая осьминожка»</a:t>
            </a:r>
            <a:br>
              <a:rPr lang="ru-RU" sz="2400" b="1" dirty="0" smtClean="0">
                <a:solidFill>
                  <a:srgbClr val="7030A0"/>
                </a:solidFill>
              </a:rPr>
            </a:br>
            <a:r>
              <a:rPr lang="ru-RU" sz="2000" dirty="0" smtClean="0">
                <a:solidFill>
                  <a:srgbClr val="7030A0"/>
                </a:solidFill>
                <a:latin typeface="+mn-lt"/>
              </a:rPr>
              <a:t>(цвет, тактильные ощущения, размер, мелкая моторика</a:t>
            </a:r>
            <a:r>
              <a:rPr lang="ru-RU" sz="2000" dirty="0" smtClean="0">
                <a:solidFill>
                  <a:srgbClr val="7030A0"/>
                </a:solidFill>
              </a:rPr>
              <a:t>)</a:t>
            </a:r>
            <a:endParaRPr lang="ru-RU" sz="2000" dirty="0">
              <a:solidFill>
                <a:srgbClr val="7030A0"/>
              </a:solidFill>
            </a:endParaRPr>
          </a:p>
        </p:txBody>
      </p:sp>
      <p:pic>
        <p:nvPicPr>
          <p:cNvPr id="6" name="Рисунок 5" descr="C:\Users\User\Desktop\Мы играем фото малыши\DSC03133.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99218" y="1556792"/>
            <a:ext cx="6069126" cy="4455160"/>
          </a:xfrm>
          <a:prstGeom prst="rect">
            <a:avLst/>
          </a:prstGeom>
          <a:noFill/>
          <a:ln>
            <a:noFill/>
          </a:ln>
        </p:spPr>
      </p:pic>
    </p:spTree>
    <p:extLst>
      <p:ext uri="{BB962C8B-B14F-4D97-AF65-F5344CB8AC3E}">
        <p14:creationId xmlns="" xmlns:p14="http://schemas.microsoft.com/office/powerpoint/2010/main" val="2518762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42" y="-243408"/>
            <a:ext cx="9149341" cy="7101408"/>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2400" b="1" dirty="0" smtClean="0">
                <a:solidFill>
                  <a:srgbClr val="7030A0"/>
                </a:solidFill>
              </a:rPr>
              <a:t>«Найди домик»</a:t>
            </a:r>
            <a:br>
              <a:rPr lang="ru-RU" sz="2400" b="1" dirty="0" smtClean="0">
                <a:solidFill>
                  <a:srgbClr val="7030A0"/>
                </a:solidFill>
              </a:rPr>
            </a:br>
            <a:r>
              <a:rPr lang="ru-RU" sz="2000" dirty="0" smtClean="0">
                <a:solidFill>
                  <a:srgbClr val="7030A0"/>
                </a:solidFill>
              </a:rPr>
              <a:t>(цвет, тактильные ощущения, мелкая моторика, звуки)</a:t>
            </a:r>
            <a:endParaRPr lang="ru-RU" sz="2400" dirty="0">
              <a:solidFill>
                <a:srgbClr val="7030A0"/>
              </a:solidFill>
            </a:endParaRPr>
          </a:p>
        </p:txBody>
      </p:sp>
      <p:pic>
        <p:nvPicPr>
          <p:cNvPr id="5" name="Рисунок 4" descr="C:\Users\User\Desktop\Мы играем фото малыши\DSC03135.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84851" y="1412776"/>
            <a:ext cx="6255501" cy="4608512"/>
          </a:xfrm>
          <a:prstGeom prst="rect">
            <a:avLst/>
          </a:prstGeom>
          <a:noFill/>
          <a:ln>
            <a:noFill/>
          </a:ln>
        </p:spPr>
      </p:pic>
    </p:spTree>
    <p:extLst>
      <p:ext uri="{BB962C8B-B14F-4D97-AF65-F5344CB8AC3E}">
        <p14:creationId xmlns="" xmlns:p14="http://schemas.microsoft.com/office/powerpoint/2010/main" val="2788329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69870"/>
            <a:ext cx="9144000" cy="699774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2400" b="1" dirty="0" smtClean="0">
                <a:solidFill>
                  <a:srgbClr val="7030A0"/>
                </a:solidFill>
              </a:rPr>
              <a:t>«Найди крышечку»</a:t>
            </a:r>
            <a:br>
              <a:rPr lang="ru-RU" sz="2400" b="1" dirty="0" smtClean="0">
                <a:solidFill>
                  <a:srgbClr val="7030A0"/>
                </a:solidFill>
              </a:rPr>
            </a:br>
            <a:r>
              <a:rPr lang="ru-RU" sz="2000" dirty="0" smtClean="0">
                <a:solidFill>
                  <a:srgbClr val="7030A0"/>
                </a:solidFill>
                <a:latin typeface="+mn-lt"/>
              </a:rPr>
              <a:t>(цвет, мелкая моторика, форма)</a:t>
            </a:r>
            <a:endParaRPr lang="ru-RU" sz="2400" dirty="0">
              <a:solidFill>
                <a:srgbClr val="7030A0"/>
              </a:solidFill>
              <a:latin typeface="+mn-lt"/>
            </a:endParaRPr>
          </a:p>
        </p:txBody>
      </p:sp>
      <p:pic>
        <p:nvPicPr>
          <p:cNvPr id="5" name="Рисунок 4" descr="C:\Users\User\Desktop\Мы играем фото малыши\DSC03134.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75656" y="1340768"/>
            <a:ext cx="6480720" cy="4608512"/>
          </a:xfrm>
          <a:prstGeom prst="rect">
            <a:avLst/>
          </a:prstGeom>
          <a:noFill/>
          <a:ln>
            <a:noFill/>
          </a:ln>
        </p:spPr>
      </p:pic>
    </p:spTree>
    <p:extLst>
      <p:ext uri="{BB962C8B-B14F-4D97-AF65-F5344CB8AC3E}">
        <p14:creationId xmlns="" xmlns:p14="http://schemas.microsoft.com/office/powerpoint/2010/main" val="3181084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975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457200" y="620688"/>
            <a:ext cx="8229600" cy="1080120"/>
          </a:xfrm>
        </p:spPr>
        <p:txBody>
          <a:bodyPr>
            <a:normAutofit fontScale="90000"/>
          </a:bodyPr>
          <a:lstStyle/>
          <a:p>
            <a:r>
              <a:rPr lang="ru-RU" sz="2400" b="1" dirty="0" smtClean="0">
                <a:solidFill>
                  <a:srgbClr val="7030A0"/>
                </a:solidFill>
              </a:rPr>
              <a:t>«Игры с прищепками»</a:t>
            </a:r>
            <a:br>
              <a:rPr lang="ru-RU" sz="2400" b="1" dirty="0" smtClean="0">
                <a:solidFill>
                  <a:srgbClr val="7030A0"/>
                </a:solidFill>
              </a:rPr>
            </a:br>
            <a:r>
              <a:rPr lang="ru-RU" sz="2000" dirty="0" smtClean="0">
                <a:solidFill>
                  <a:srgbClr val="7030A0"/>
                </a:solidFill>
                <a:latin typeface="+mn-lt"/>
                <a:cs typeface="Arial" pitchFamily="34" charset="0"/>
              </a:rPr>
              <a:t>(мелкая моторика, цвет, тактильные ощущения, размер, пространственные представления: верх и низ)</a:t>
            </a:r>
            <a:r>
              <a:rPr lang="ru-RU" sz="2400" b="1" dirty="0" smtClean="0">
                <a:solidFill>
                  <a:srgbClr val="7030A0"/>
                </a:solidFill>
                <a:latin typeface="+mn-lt"/>
              </a:rPr>
              <a:t/>
            </a:r>
            <a:br>
              <a:rPr lang="ru-RU" sz="2400" b="1" dirty="0" smtClean="0">
                <a:solidFill>
                  <a:srgbClr val="7030A0"/>
                </a:solidFill>
                <a:latin typeface="+mn-lt"/>
              </a:rPr>
            </a:br>
            <a:endParaRPr lang="ru-RU" sz="2400" b="1" dirty="0">
              <a:solidFill>
                <a:srgbClr val="7030A0"/>
              </a:solidFill>
              <a:latin typeface="+mn-lt"/>
            </a:endParaRPr>
          </a:p>
        </p:txBody>
      </p:sp>
      <p:pic>
        <p:nvPicPr>
          <p:cNvPr id="6" name="Рисунок 5" descr="C:\Users\User\Desktop\Мы играем фото малыши\DSC03137.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91680" y="1625352"/>
            <a:ext cx="6336704" cy="4455160"/>
          </a:xfrm>
          <a:prstGeom prst="rect">
            <a:avLst/>
          </a:prstGeom>
          <a:noFill/>
          <a:ln>
            <a:noFill/>
          </a:ln>
        </p:spPr>
      </p:pic>
    </p:spTree>
    <p:extLst>
      <p:ext uri="{BB962C8B-B14F-4D97-AF65-F5344CB8AC3E}">
        <p14:creationId xmlns="" xmlns:p14="http://schemas.microsoft.com/office/powerpoint/2010/main" val="3746299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576" y="-99392"/>
            <a:ext cx="9036496" cy="7050277"/>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2400" b="1" dirty="0" smtClean="0">
                <a:solidFill>
                  <a:srgbClr val="7030A0"/>
                </a:solidFill>
                <a:cs typeface="Arial" pitchFamily="34" charset="0"/>
              </a:rPr>
              <a:t>«Мякиши»</a:t>
            </a:r>
            <a:br>
              <a:rPr lang="ru-RU" sz="2400" b="1" dirty="0" smtClean="0">
                <a:solidFill>
                  <a:srgbClr val="7030A0"/>
                </a:solidFill>
                <a:cs typeface="Arial" pitchFamily="34" charset="0"/>
              </a:rPr>
            </a:br>
            <a:r>
              <a:rPr lang="ru-RU" sz="2000" dirty="0" smtClean="0">
                <a:solidFill>
                  <a:srgbClr val="7030A0"/>
                </a:solidFill>
                <a:latin typeface="+mn-lt"/>
                <a:cs typeface="Arial" pitchFamily="34" charset="0"/>
              </a:rPr>
              <a:t>(тактильные ощущения, форма, цвет, размер)</a:t>
            </a:r>
            <a:endParaRPr lang="ru-RU" sz="2400" dirty="0">
              <a:solidFill>
                <a:srgbClr val="7030A0"/>
              </a:solidFill>
              <a:cs typeface="Arial" pitchFamily="34" charset="0"/>
            </a:endParaRPr>
          </a:p>
        </p:txBody>
      </p:sp>
      <p:pic>
        <p:nvPicPr>
          <p:cNvPr id="5" name="Рисунок 4" descr="C:\Users\User\Desktop\Мы играем фото малыши\DSC03140.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31640" y="1196752"/>
            <a:ext cx="6624736" cy="4896544"/>
          </a:xfrm>
          <a:prstGeom prst="rect">
            <a:avLst/>
          </a:prstGeom>
          <a:noFill/>
          <a:ln>
            <a:noFill/>
          </a:ln>
        </p:spPr>
      </p:pic>
    </p:spTree>
    <p:extLst>
      <p:ext uri="{BB962C8B-B14F-4D97-AF65-F5344CB8AC3E}">
        <p14:creationId xmlns="" xmlns:p14="http://schemas.microsoft.com/office/powerpoint/2010/main" val="3457739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esktop\2.pn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34075"/>
            <a:ext cx="9144000" cy="6873886"/>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2400" b="1" dirty="0" smtClean="0">
                <a:solidFill>
                  <a:srgbClr val="7030A0"/>
                </a:solidFill>
              </a:rPr>
              <a:t>«Картина ощущений»</a:t>
            </a:r>
            <a:br>
              <a:rPr lang="ru-RU" sz="2400" b="1" dirty="0" smtClean="0">
                <a:solidFill>
                  <a:srgbClr val="7030A0"/>
                </a:solidFill>
              </a:rPr>
            </a:br>
            <a:r>
              <a:rPr lang="ru-RU" sz="2000" dirty="0" smtClean="0">
                <a:solidFill>
                  <a:srgbClr val="7030A0"/>
                </a:solidFill>
              </a:rPr>
              <a:t>(тактильные ощущения, цвет, мелкая моторика)</a:t>
            </a:r>
            <a:endParaRPr lang="ru-RU" sz="2000" dirty="0">
              <a:solidFill>
                <a:srgbClr val="7030A0"/>
              </a:solidFill>
            </a:endParaRPr>
          </a:p>
        </p:txBody>
      </p:sp>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27584" y="1191562"/>
            <a:ext cx="7488832" cy="4968552"/>
          </a:xfrm>
          <a:prstGeom prst="rect">
            <a:avLst/>
          </a:prstGeom>
        </p:spPr>
      </p:pic>
    </p:spTree>
    <p:extLst>
      <p:ext uri="{BB962C8B-B14F-4D97-AF65-F5344CB8AC3E}">
        <p14:creationId xmlns="" xmlns:p14="http://schemas.microsoft.com/office/powerpoint/2010/main" val="163768412"/>
      </p:ext>
    </p:extLst>
  </p:cSld>
  <p:clrMapOvr>
    <a:masterClrMapping/>
  </p:clrMapOvr>
</p:sld>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28</Words>
  <Application>Microsoft Office PowerPoint</Application>
  <PresentationFormat>Экран (4:3)</PresentationFormat>
  <Paragraphs>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Игры  для развития  сенсорных эталонов </vt:lpstr>
      <vt:lpstr>«Веселая осьминожка» (цвет, тактильные ощущения, размер, мелкая моторика)</vt:lpstr>
      <vt:lpstr>«Найди домик» (цвет, тактильные ощущения, мелкая моторика, звуки)</vt:lpstr>
      <vt:lpstr>«Найди крышечку» (цвет, мелкая моторика, форма)</vt:lpstr>
      <vt:lpstr>«Игры с прищепками» (мелкая моторика, цвет, тактильные ощущения, размер, пространственные представления: верх и низ) </vt:lpstr>
      <vt:lpstr>«Мякиши» (тактильные ощущения, форма, цвет, размер)</vt:lpstr>
      <vt:lpstr>«Картина ощущений» (тактильные ощущения, цвет, мелкая моторика)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11</cp:revision>
  <dcterms:created xsi:type="dcterms:W3CDTF">2018-02-17T08:17:41Z</dcterms:created>
  <dcterms:modified xsi:type="dcterms:W3CDTF">2023-10-06T14:45:22Z</dcterms:modified>
</cp:coreProperties>
</file>