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sldIdLst>
    <p:sldId id="256" r:id="rId2"/>
    <p:sldId id="278" r:id="rId3"/>
    <p:sldId id="280" r:id="rId4"/>
    <p:sldId id="281" r:id="rId5"/>
    <p:sldId id="279" r:id="rId6"/>
    <p:sldId id="277" r:id="rId7"/>
    <p:sldId id="268" r:id="rId8"/>
    <p:sldId id="285" r:id="rId9"/>
    <p:sldId id="266" r:id="rId10"/>
    <p:sldId id="284" r:id="rId11"/>
    <p:sldId id="28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yaphoto172@gmail.com" initials="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057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213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2546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386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3359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68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579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99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3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8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97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456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00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89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60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367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10/6/2023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52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4029E1-F6A9-80D7-8F72-79C24C248D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4194" y="4426343"/>
            <a:ext cx="8462586" cy="10821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 Влияние условий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микрогравитации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 рост и развитие  растений на примере репчатого лука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Направление: космическая биология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Лия, Макарова Таисия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Дмитриевна</a:t>
            </a:r>
          </a:p>
        </p:txBody>
      </p:sp>
    </p:spTree>
    <p:extLst>
      <p:ext uri="{BB962C8B-B14F-4D97-AF65-F5344CB8AC3E}">
        <p14:creationId xmlns:p14="http://schemas.microsoft.com/office/powerpoint/2010/main" val="2761667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0DD03243-E17F-C495-0326-610B840E0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975798"/>
              </p:ext>
            </p:extLst>
          </p:nvPr>
        </p:nvGraphicFramePr>
        <p:xfrm>
          <a:off x="1181435" y="1046486"/>
          <a:ext cx="9977485" cy="4190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355">
                  <a:extLst>
                    <a:ext uri="{9D8B030D-6E8A-4147-A177-3AD203B41FA5}">
                      <a16:colId xmlns:a16="http://schemas.microsoft.com/office/drawing/2014/main" xmlns="" val="3601624421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4251999313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684070706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3128415272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2289085078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3873312983"/>
                    </a:ext>
                  </a:extLst>
                </a:gridCol>
                <a:gridCol w="1425355"/>
              </a:tblGrid>
              <a:tr h="357639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Таисии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Андрея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Альберта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Димы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Артура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1887331"/>
                  </a:ext>
                </a:extLst>
              </a:tr>
              <a:tr h="3815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посадки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21.01.2023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3330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Появление первых перьев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28.01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2.02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5.02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27.01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30.01</a:t>
                      </a:r>
                      <a:endParaRPr lang="ru-RU" sz="16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7.02</a:t>
                      </a:r>
                      <a:endParaRPr lang="ru-RU" sz="16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87353277"/>
                  </a:ext>
                </a:extLst>
              </a:tr>
              <a:tr h="4471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Длина пера лука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21.02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23,1/15,2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16,3/7,1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9,8/5,8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25,3/15,6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18,5/10,3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15,3/4,5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556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28,3/16,1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19,5/10,0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15,2/8,3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30,5/18,7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23,7/14,1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18,3/8,2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756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34,2/18,5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22,3/16,1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20,2/13,5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35,6/21,8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28,0/18,2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25,4/12,2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35219708"/>
                  </a:ext>
                </a:extLst>
              </a:tr>
              <a:tr h="47114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37,6/21,5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31,5/19,8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25,6/17,3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42,4/20,3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35,2/22,1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29,3/18,5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3609441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наблюдений за прорастанием репчатого лука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919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735" y="3609048"/>
            <a:ext cx="1764570" cy="254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488545" y="1630498"/>
            <a:ext cx="3131618" cy="4325240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листьев проросшей луковицы наблюдается отрицательный геотропизм и положительный гелиотропизм. Фактором, вызывающим геотропизм, является земное притяжение, фактором, вызывающим положительный гелиотропизм, является солнечный свет.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62" y="1579969"/>
            <a:ext cx="199072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7" t="6682" r="50000" b="38982"/>
          <a:stretch/>
        </p:blipFill>
        <p:spPr bwMode="auto">
          <a:xfrm>
            <a:off x="2686555" y="1586128"/>
            <a:ext cx="1804524" cy="456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2" b="8725"/>
          <a:stretch/>
        </p:blipFill>
        <p:spPr bwMode="auto">
          <a:xfrm>
            <a:off x="6535795" y="1579968"/>
            <a:ext cx="2129136" cy="3412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7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D8EB50-7B49-E915-8CFD-20BD5080C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5AC6F85-1B03-8041-6081-3CD7EBC2BB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8426" y="1494329"/>
            <a:ext cx="8915400" cy="377762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исследования, выяснили, что для появления первых ростков зеленого лука в состоянии невесомости потребовалось достаточно много времени. Первый росток появился -30.01 и достиг длины 35,8 см. 17.02 -38 см, 22.02-30,5 см., 25.02 -57,8, 27.02 – 41 см., поздно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появившейся зеленый лук (6.03) засох.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Лук, произрастающий в обычных условиях самый ранний росток дал 27.01, поздний 7.02.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нашего эксперимента позволили определить, насколько стресс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из-за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микрогравитации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снижает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роста и развития растения.  Уменьшается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деления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клеток. Необходимо достаточно времени,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адаптироваться 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затормозив свое развитие на определенном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уровне.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показали, что количество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перьев у лука в обычных условиях выросло в 2 раза больше, чем у лука в измененном состоянии и перышки лука были более сочные, в отличии от лука, находящегося в невесомом состоянии, которые были очень тонкими, длинными  и кончики лука постепенно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высыхали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Положительная динамика в росте наблюдалась у лука, выращенного в обычных условиях. Луковицы достигли значительного роста.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перья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лука,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достигли 15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готовы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употреблению.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Перья лука в невесомости достигли мах -57,8 см, в обычных условиях – 42,4 см.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вкусовым особенностям образцы не отличались.  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769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9A7ABE-B431-D807-59CC-8990E5395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4075" y="2645227"/>
            <a:ext cx="10638971" cy="4466771"/>
          </a:xfrm>
        </p:spPr>
        <p:txBody>
          <a:bodyPr/>
          <a:lstStyle/>
          <a:p>
            <a:r>
              <a:rPr lang="ru-RU" dirty="0"/>
              <a:t>Спасибо за </a:t>
            </a:r>
            <a:r>
              <a:rPr lang="ru-RU" dirty="0" smtClean="0"/>
              <a:t>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484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BD19BC-AA7C-C655-41D2-5A3CE624F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60F9C0-F338-B051-99AF-57E307A59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в космосе – одна из важнейших составляющих жизни. В невесомости, в тесном пространстве космического корабля, изменяются чувства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и просто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 элементы комфорта, которые напоминали бы ему о Земле. Именно потому качественной и полноценной еде уделяется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космические оранжереи должны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космических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полетах давать космонавтам кислород и пищу, а также перерабатывать отходы их жизнедеятельности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растение, выращенное и съеденное в космосе — это обычный зелёный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лук. Питательные вещества для роста зелени находятся в самой луковице, в ней сосредоточен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полный запас необходимых для развития веществ.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66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B6CE794-DADD-11AA-1DFF-4531012A2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8942" y="1175656"/>
            <a:ext cx="10165669" cy="5214257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рост и развитие репчатого лука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микрогравитации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Имитировать невесомость в условиях лаборатории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проращивания репчатого лука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Высадить лук в обычных условиях и условиях имитированной невесомости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полученные результаты. Сделать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 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Фотофиксация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32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B3AE88-5006-0549-A8B5-D98CEBAA6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E313B6-3D7F-122C-50F1-AF11211F2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516988"/>
            <a:ext cx="9601200" cy="35814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мы использовали: кокосовый субстрат, стаканчики бумажные, лук репчатый, вода, искусственный свет.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0A39A6FA-5EFF-2FA5-924E-B39878116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882" y="2193334"/>
            <a:ext cx="4043439" cy="4239923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DDCB6687-3103-A4B0-3B6E-06BB49158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1649" y="2193334"/>
            <a:ext cx="3262136" cy="26946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" r="18729"/>
          <a:stretch/>
        </p:blipFill>
        <p:spPr>
          <a:xfrm rot="5400000">
            <a:off x="3630821" y="4413875"/>
            <a:ext cx="1438129" cy="26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459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Лук в спецконтейнере на стенде, посвящённом растениям в космосе музея космонавтики ВДН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06" y="353717"/>
            <a:ext cx="95250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699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3328" y="324704"/>
            <a:ext cx="8911687" cy="128089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«Оазис-1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0452" y="774137"/>
            <a:ext cx="3469221" cy="5764227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растение, выращенное и съеденное в космосе — это обычный зелёный лук. Это произошло в 1978 году на космической станции «Салют-4». Космонавтам Владимиру Ковалёнку и Александру Иванченкову удалось вырастить перья лука в установке «Оазис».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предусматривал не только вырастить растение, но и добиться процесса цветения и получение семян.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установка «Оазис-1» находится в Мемориальном музее космонавтики.</a:t>
            </a:r>
          </a:p>
        </p:txBody>
      </p:sp>
      <p:pic>
        <p:nvPicPr>
          <p:cNvPr id="9218" name="Picture 2" descr="Космические грядки: что и зачем выращивают в космосе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71" y="1348491"/>
            <a:ext cx="4819659" cy="319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yslide.ru/documents_4/a1f133dc09ee3dc151b034f8e2048b12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2"/>
          <a:stretch/>
        </p:blipFill>
        <p:spPr bwMode="auto">
          <a:xfrm>
            <a:off x="5498644" y="1823236"/>
            <a:ext cx="2942590" cy="44577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31274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4433" y="138587"/>
            <a:ext cx="6180659" cy="662525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эксперимента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процесс роста с обычной высадкой лука мы взяли 6 образцов, которые посадили в стаканчики с кокосовым субстратом, накрыв марлей корни.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начался 21 января.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54" y="2865902"/>
            <a:ext cx="4529303" cy="3397334"/>
          </a:xfrm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8576320" y="2820271"/>
            <a:ext cx="3377145" cy="347148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base"/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наращивания зеленой массы необходим рассеянный солнечный свет. Емкости с луковицами расположили на максимально освещенном месте. </a:t>
            </a:r>
          </a:p>
          <a:p>
            <a:pPr fontAlgn="base"/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зимний период потребовалось </a:t>
            </a:r>
            <a:r>
              <a:rPr lang="ru-RU" sz="5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досвечивание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посадок с помощью специальной лампы.</a:t>
            </a:r>
          </a:p>
          <a:p>
            <a:pPr fontAlgn="base"/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света приводит к формированию слабых, тонких перьев бледного цвета.</a:t>
            </a:r>
          </a:p>
          <a:p>
            <a:pPr fontAlgn="base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4">
            <a:extLst>
              <a:ext uri="{FF2B5EF4-FFF2-40B4-BE49-F238E27FC236}">
                <a16:creationId xmlns:a16="http://schemas.microsoft.com/office/drawing/2014/main" xmlns="" id="{0A39A6FA-5EFF-2FA5-924E-B39878116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5538" y="2856882"/>
            <a:ext cx="3240782" cy="339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90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98" b="16304"/>
          <a:stretch/>
        </p:blipFill>
        <p:spPr>
          <a:xfrm>
            <a:off x="7781771" y="194832"/>
            <a:ext cx="4153270" cy="40847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301" y="194832"/>
            <a:ext cx="8915399" cy="93692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Измерение длины перьев зеленого лука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38274" y="4373942"/>
            <a:ext cx="4440263" cy="212396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перьев у лука в обычных условиях выросло в 2 раза больше, чем у лука в измененном состоянии и перышки лука были более сочные, в отличии от лука, находящегося в невесомом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Они были очень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тонкими, длинными  и кончики лука постепенно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высыхали.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Положительная динамика в росте наблюдалась у лука, выращенного в обычных условиях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7992164" y="558350"/>
            <a:ext cx="3903128" cy="22993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base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2">
            <a:extLst>
              <a:ext uri="{FF2B5EF4-FFF2-40B4-BE49-F238E27FC236}">
                <a16:creationId xmlns:a16="http://schemas.microsoft.com/office/drawing/2014/main" xmlns="" id="{E1384A3E-C3CC-C256-1395-CD29AA4D66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39" r="17433"/>
          <a:stretch/>
        </p:blipFill>
        <p:spPr>
          <a:xfrm>
            <a:off x="391594" y="1408589"/>
            <a:ext cx="2950415" cy="3187685"/>
          </a:xfrm>
          <a:prstGeom prst="rect">
            <a:avLst/>
          </a:prstGeom>
        </p:spPr>
      </p:pic>
      <p:pic>
        <p:nvPicPr>
          <p:cNvPr id="9" name="Рисунок 5">
            <a:extLst>
              <a:ext uri="{FF2B5EF4-FFF2-40B4-BE49-F238E27FC236}">
                <a16:creationId xmlns:a16="http://schemas.microsoft.com/office/drawing/2014/main" xmlns="" id="{547D9742-DFB7-4D00-CB8E-DB7371EAAC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067" r="53048" b="10943"/>
          <a:stretch/>
        </p:blipFill>
        <p:spPr>
          <a:xfrm>
            <a:off x="3433814" y="1131759"/>
            <a:ext cx="1885445" cy="5273322"/>
          </a:xfrm>
          <a:prstGeom prst="rect">
            <a:avLst/>
          </a:prstGeom>
        </p:spPr>
      </p:pic>
      <p:pic>
        <p:nvPicPr>
          <p:cNvPr id="10" name="Рисунок 8">
            <a:extLst>
              <a:ext uri="{FF2B5EF4-FFF2-40B4-BE49-F238E27FC236}">
                <a16:creationId xmlns:a16="http://schemas.microsoft.com/office/drawing/2014/main" xmlns="" id="{CE33A2E6-7B6C-53DC-D73F-95179E266B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597" r="16182"/>
          <a:stretch/>
        </p:blipFill>
        <p:spPr>
          <a:xfrm>
            <a:off x="5516001" y="1131759"/>
            <a:ext cx="2071561" cy="5273322"/>
          </a:xfrm>
          <a:prstGeom prst="rect">
            <a:avLst/>
          </a:prstGeom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7992163" y="4373942"/>
            <a:ext cx="4032601" cy="34714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base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601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0DD03243-E17F-C495-0326-610B840E0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591294"/>
              </p:ext>
            </p:extLst>
          </p:nvPr>
        </p:nvGraphicFramePr>
        <p:xfrm>
          <a:off x="1181435" y="1046486"/>
          <a:ext cx="9977485" cy="4190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355">
                  <a:extLst>
                    <a:ext uri="{9D8B030D-6E8A-4147-A177-3AD203B41FA5}">
                      <a16:colId xmlns:a16="http://schemas.microsoft.com/office/drawing/2014/main" xmlns="" val="3601624421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4251999313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684070706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3128415272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2289085078"/>
                    </a:ext>
                  </a:extLst>
                </a:gridCol>
                <a:gridCol w="1425355">
                  <a:extLst>
                    <a:ext uri="{9D8B030D-6E8A-4147-A177-3AD203B41FA5}">
                      <a16:colId xmlns:a16="http://schemas.microsoft.com/office/drawing/2014/main" xmlns="" val="3873312983"/>
                    </a:ext>
                  </a:extLst>
                </a:gridCol>
                <a:gridCol w="1425355"/>
              </a:tblGrid>
              <a:tr h="357639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Таисии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Андрея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Альберта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Димы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Артура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1887331"/>
                  </a:ext>
                </a:extLst>
              </a:tr>
              <a:tr h="3815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посадки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21.01.2023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3330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Появление первых перьев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25.02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27.02</a:t>
                      </a:r>
                      <a:endParaRPr lang="ru-RU" sz="16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87353277"/>
                  </a:ext>
                </a:extLst>
              </a:tr>
              <a:tr h="4471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Длина пера лука</a:t>
                      </a:r>
                    </a:p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21.02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13,2/5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3,2/1,1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556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6,2/2,1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7,3/4,2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22,3/11,2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10,3/3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756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32,1/12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27,6/6,8 см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32,1/18 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24,2/17,5 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14,5/9,8 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35,3/12,8 см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35219708"/>
                  </a:ext>
                </a:extLst>
              </a:tr>
              <a:tr h="47114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57,8/24,2 см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30,5/12 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35,8/15,2 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38/21,2 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засох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41/15,6 см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3609441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наблюдений за прорастанием репчатого лука в состоянии невесомости: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70059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427</TotalTime>
  <Words>769</Words>
  <Application>Microsoft Office PowerPoint</Application>
  <PresentationFormat>Произвольный</PresentationFormat>
  <Paragraphs>130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   Тема:  Влияние условий микрогравитации на рост и развитие  растений на примере репчатого лука Направление: космическая биология       Выполнила: Люй Лия, Макарова Таисия Руководитель: Шоть Людмила Дмитриевна</vt:lpstr>
      <vt:lpstr>Актуальность:</vt:lpstr>
      <vt:lpstr>Презентация PowerPoint</vt:lpstr>
      <vt:lpstr>Оборудование:</vt:lpstr>
      <vt:lpstr>Презентация PowerPoint</vt:lpstr>
      <vt:lpstr>Установка «Оазис-1» </vt:lpstr>
      <vt:lpstr>Проведение эксперимента  Чтобы сравнить процесс роста с обычной высадкой лука мы взяли 6 образцов, которые посадили в стаканчики с кокосовым субстратом, накрыв марлей корни.  Процесс начался 21 января.  </vt:lpstr>
      <vt:lpstr>Измерение длины перьев зеленого лука  </vt:lpstr>
      <vt:lpstr>Таблица наблюдений за прорастанием репчатого лука в состоянии невесомости:</vt:lpstr>
      <vt:lpstr>Таблица наблюдений за прорастанием репчатого лука</vt:lpstr>
      <vt:lpstr>Презентация PowerPoint</vt:lpstr>
      <vt:lpstr>Вывод: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julyaphoto172@gmail.com</dc:creator>
  <cp:lastModifiedBy>Людмила Дмитриевна</cp:lastModifiedBy>
  <cp:revision>53</cp:revision>
  <dcterms:created xsi:type="dcterms:W3CDTF">2023-04-29T08:23:42Z</dcterms:created>
  <dcterms:modified xsi:type="dcterms:W3CDTF">2023-10-05T22:46:06Z</dcterms:modified>
</cp:coreProperties>
</file>