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72" r:id="rId10"/>
    <p:sldId id="273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80AB-3A7B-467E-9214-593419D5182E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B12D-A71C-4ED1-8E0D-F5D9ED6CEA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80AB-3A7B-467E-9214-593419D5182E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B12D-A71C-4ED1-8E0D-F5D9ED6CEA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80AB-3A7B-467E-9214-593419D5182E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B12D-A71C-4ED1-8E0D-F5D9ED6CEA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80AB-3A7B-467E-9214-593419D5182E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B12D-A71C-4ED1-8E0D-F5D9ED6CEA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80AB-3A7B-467E-9214-593419D5182E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B12D-A71C-4ED1-8E0D-F5D9ED6CEA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80AB-3A7B-467E-9214-593419D5182E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B12D-A71C-4ED1-8E0D-F5D9ED6CEA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80AB-3A7B-467E-9214-593419D5182E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B12D-A71C-4ED1-8E0D-F5D9ED6CEA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80AB-3A7B-467E-9214-593419D5182E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B12D-A71C-4ED1-8E0D-F5D9ED6CEA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80AB-3A7B-467E-9214-593419D5182E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B12D-A71C-4ED1-8E0D-F5D9ED6CEA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80AB-3A7B-467E-9214-593419D5182E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B12D-A71C-4ED1-8E0D-F5D9ED6CEA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80AB-3A7B-467E-9214-593419D5182E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6B12D-A71C-4ED1-8E0D-F5D9ED6CEA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2780AB-3A7B-467E-9214-593419D5182E}" type="datetimeFigureOut">
              <a:rPr lang="ru-RU" smtClean="0"/>
              <a:pPr/>
              <a:t>07.10.2023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036B12D-A71C-4ED1-8E0D-F5D9ED6CEA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214422"/>
            <a:ext cx="7056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«Работа с детьми с ограниченными возможностями здоровья </a:t>
            </a:r>
          </a:p>
          <a:p>
            <a:pPr algn="ctr"/>
            <a:r>
              <a:rPr lang="ru-RU" sz="32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ДОУ»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08104" y="4365104"/>
            <a:ext cx="3635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Подготовила материал: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воспитатель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Дрокова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М.А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. МАДОУ №39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«Солнечный город</a:t>
            </a:r>
            <a:r>
              <a:rPr lang="ru-RU" smtClean="0">
                <a:solidFill>
                  <a:schemeClr val="bg2">
                    <a:lumMod val="25000"/>
                  </a:schemeClr>
                </a:solidFill>
              </a:rPr>
              <a:t>» г.о.Королёв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Picture 2" descr="C:\Users\Зианида\Desktop\фото инклюз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453" y="3356992"/>
            <a:ext cx="5200651" cy="3228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56303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85720" y="500042"/>
            <a:ext cx="8572560" cy="6357958"/>
          </a:xfrm>
        </p:spPr>
        <p:txBody>
          <a:bodyPr>
            <a:normAutofit/>
          </a:bodyPr>
          <a:lstStyle/>
          <a:p>
            <a:pPr lvl="0" algn="l"/>
            <a:r>
              <a:rPr lang="ru-RU" dirty="0">
                <a:cs typeface="Times New Roman" pitchFamily="18" charset="0"/>
              </a:rPr>
              <a:t>* </a:t>
            </a:r>
            <a:r>
              <a:rPr lang="ru-RU" sz="1600" b="1" dirty="0">
                <a:cs typeface="Times New Roman" pitchFamily="18" charset="0"/>
              </a:rPr>
              <a:t>В каждой группе создано прозрачное зонирование и оборудованы коррекционно-релаксационные пространства: научный центр для опытно-экспериментальной деятельности; центр изобразительной деятельности, центр литературы; центр двигательной активности и др.</a:t>
            </a:r>
          </a:p>
          <a:p>
            <a:pPr lvl="0" algn="l"/>
            <a:r>
              <a:rPr lang="ru-RU" sz="1600" b="1" dirty="0">
                <a:cs typeface="Times New Roman" pitchFamily="18" charset="0"/>
              </a:rPr>
              <a:t>* Оборудованы коррекционно-релаксационные пространства: центр воды и песка; творческий центр, где проводится </a:t>
            </a:r>
            <a:r>
              <a:rPr lang="ru-RU" sz="1600" b="1" dirty="0" err="1">
                <a:cs typeface="Times New Roman" pitchFamily="18" charset="0"/>
              </a:rPr>
              <a:t>арт-терапия</a:t>
            </a:r>
            <a:r>
              <a:rPr lang="ru-RU" sz="1600" b="1" dirty="0">
                <a:cs typeface="Times New Roman" pitchFamily="18" charset="0"/>
              </a:rPr>
              <a:t> и лечебные спектакли; </a:t>
            </a:r>
          </a:p>
          <a:p>
            <a:pPr lvl="0" algn="l"/>
            <a:r>
              <a:rPr lang="ru-RU" sz="1600" b="1" dirty="0">
                <a:cs typeface="Times New Roman" pitchFamily="18" charset="0"/>
              </a:rPr>
              <a:t> * Созданная развивающая предметно-пространственная  среда в ДОУ помогает ребенку отыскать область своих интересов, раскрыть потенциальные возможности, утвердиться здоровой, творчески способной личностью.</a:t>
            </a:r>
          </a:p>
          <a:p>
            <a:pPr lvl="0" algn="l"/>
            <a:r>
              <a:rPr lang="ru-RU" sz="1600" b="1" dirty="0">
                <a:cs typeface="Times New Roman" pitchFamily="18" charset="0"/>
              </a:rPr>
              <a:t> * Наличие музыкальных, театральных зон, уголков изобразительной деятельности способствуют развитию творческих способностей детей, а также коррекции имеющихся эмоционально-личностных проблем.</a:t>
            </a:r>
          </a:p>
          <a:p>
            <a:pPr lvl="0" algn="l"/>
            <a:r>
              <a:rPr lang="ru-RU" sz="1600" b="1" dirty="0">
                <a:cs typeface="Times New Roman" pitchFamily="18" charset="0"/>
              </a:rPr>
              <a:t>* Для развития оптимальной двигательной активности детей музыкально/физкультурный зал оснащен:</a:t>
            </a:r>
          </a:p>
          <a:p>
            <a:pPr lvl="0" algn="l"/>
            <a:r>
              <a:rPr lang="ru-RU" sz="1600" b="1" dirty="0">
                <a:cs typeface="Times New Roman" pitchFamily="18" charset="0"/>
              </a:rPr>
              <a:t>- модулями для создания различных комбинаций;</a:t>
            </a:r>
          </a:p>
          <a:p>
            <a:pPr lvl="0" algn="l"/>
            <a:r>
              <a:rPr lang="ru-RU" sz="1600" b="1" dirty="0">
                <a:cs typeface="Times New Roman" pitchFamily="18" charset="0"/>
              </a:rPr>
              <a:t>-  физкультурным оборудованием;</a:t>
            </a:r>
          </a:p>
          <a:p>
            <a:pPr lvl="0" algn="l"/>
            <a:r>
              <a:rPr lang="ru-RU" sz="1600" b="1" dirty="0">
                <a:cs typeface="Times New Roman" pitchFamily="18" charset="0"/>
              </a:rPr>
              <a:t>- атрибутами для подвижных игр;</a:t>
            </a:r>
          </a:p>
          <a:p>
            <a:pPr lvl="0" algn="l"/>
            <a:r>
              <a:rPr lang="ru-RU" sz="1600" b="1" dirty="0">
                <a:cs typeface="Times New Roman" pitchFamily="18" charset="0"/>
              </a:rPr>
              <a:t>- детскими музыкальными инструментами.</a:t>
            </a:r>
          </a:p>
          <a:p>
            <a:pPr algn="l"/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28604"/>
            <a:ext cx="839130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ru-RU" dirty="0"/>
          </a:p>
          <a:p>
            <a:r>
              <a:rPr lang="ru-RU" dirty="0"/>
              <a:t>• проводит занятия по продуктивным видам деятельности </a:t>
            </a:r>
            <a:r>
              <a:rPr lang="ru-RU" i="1" dirty="0"/>
              <a:t>(рисование, лепка, конструирование)</a:t>
            </a:r>
            <a:r>
              <a:rPr lang="ru-RU" dirty="0"/>
              <a:t> по подгруппам и индивидуально. Организует совместную и самостоятельную деятельность детей;</a:t>
            </a:r>
          </a:p>
          <a:p>
            <a:endParaRPr lang="ru-RU" sz="600" dirty="0"/>
          </a:p>
          <a:p>
            <a:r>
              <a:rPr lang="ru-RU" dirty="0"/>
              <a:t>• воспитывает культурно-гигиенические навыки, развивает тонкую и общую моторику;</a:t>
            </a:r>
          </a:p>
          <a:p>
            <a:endParaRPr lang="ru-RU" sz="600" dirty="0"/>
          </a:p>
          <a:p>
            <a:r>
              <a:rPr lang="ru-RU" dirty="0"/>
              <a:t>• организует индивидуальную работу с детьми по заданиям и с учетом рекомендаций специалистов </a:t>
            </a:r>
            <a:r>
              <a:rPr lang="ru-RU" i="1" dirty="0"/>
              <a:t>(педагога-психолога, учителя-логопеда)</a:t>
            </a:r>
            <a:r>
              <a:rPr lang="ru-RU" dirty="0"/>
              <a:t>;</a:t>
            </a:r>
          </a:p>
          <a:p>
            <a:endParaRPr lang="ru-RU" sz="600" dirty="0"/>
          </a:p>
          <a:p>
            <a:r>
              <a:rPr lang="ru-RU" dirty="0"/>
              <a:t>• применяет здоровьесберегающие технологии, создает благоприятный микроклимат в группе;</a:t>
            </a:r>
          </a:p>
          <a:p>
            <a:endParaRPr lang="ru-RU" sz="600" dirty="0"/>
          </a:p>
          <a:p>
            <a:r>
              <a:rPr lang="ru-RU" dirty="0"/>
              <a:t>• консультирует родителей о формировании культурно-гигиенических навыков, об индивидуальных особенностях ребенка, об уровне развития мелкой моторики.</a:t>
            </a:r>
          </a:p>
        </p:txBody>
      </p:sp>
      <p:pic>
        <p:nvPicPr>
          <p:cNvPr id="4098" name="Picture 2" descr="C:\Users\Зианида\Desktop\Воспит с детьм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4714884"/>
            <a:ext cx="2600325" cy="1762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42872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12845"/>
            <a:ext cx="8208912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Литература:</a:t>
            </a:r>
          </a:p>
          <a:p>
            <a:r>
              <a:rPr lang="ru-RU" dirty="0"/>
              <a:t>1. Комплексная образовательная программа дошкольного образования. «Мир открытий». </a:t>
            </a:r>
            <a:r>
              <a:rPr lang="ru-RU" dirty="0" err="1"/>
              <a:t>Л.Г.Петерсон</a:t>
            </a:r>
            <a:r>
              <a:rPr lang="ru-RU" dirty="0"/>
              <a:t>, </a:t>
            </a:r>
            <a:r>
              <a:rPr lang="ru-RU" dirty="0" err="1"/>
              <a:t>И.А.Лыкова.-М</a:t>
            </a:r>
            <a:r>
              <a:rPr lang="ru-RU" dirty="0"/>
              <a:t>.: БИНОМ. 2019</a:t>
            </a:r>
          </a:p>
          <a:p>
            <a:endParaRPr lang="ru-RU" dirty="0"/>
          </a:p>
          <a:p>
            <a:r>
              <a:rPr lang="ru-RU" dirty="0"/>
              <a:t>2. Шипицына Л.М. «Необучаемый» ребенок в семье и обществе. СПб.: «Дидактика Плюс», 2005</a:t>
            </a:r>
          </a:p>
          <a:p>
            <a:endParaRPr lang="ru-RU" dirty="0"/>
          </a:p>
          <a:p>
            <a:r>
              <a:rPr lang="ru-RU" dirty="0"/>
              <a:t>3. Социализация детей с нарушением интеллекта. СПб.: «Дидактика Плюс», 2005.: 2005. 477с.</a:t>
            </a:r>
          </a:p>
          <a:p>
            <a:endParaRPr lang="ru-RU" dirty="0"/>
          </a:p>
          <a:p>
            <a:r>
              <a:rPr lang="ru-RU" dirty="0"/>
              <a:t>4. </a:t>
            </a:r>
            <a:r>
              <a:rPr lang="ru-RU" dirty="0" err="1"/>
              <a:t>Шматко</a:t>
            </a:r>
            <a:r>
              <a:rPr lang="ru-RU" dirty="0"/>
              <a:t>, Н.Д. Для кого может быть эффективным интегрированное обучение / Н.Д. </a:t>
            </a:r>
            <a:r>
              <a:rPr lang="ru-RU" dirty="0" err="1"/>
              <a:t>Шматко</a:t>
            </a:r>
            <a:r>
              <a:rPr lang="ru-RU" dirty="0"/>
              <a:t> // Дефектология. 1999. № 1. С. 41-46.</a:t>
            </a:r>
          </a:p>
          <a:p>
            <a:endParaRPr lang="ru-RU" dirty="0"/>
          </a:p>
          <a:p>
            <a:r>
              <a:rPr lang="ru-RU" dirty="0"/>
              <a:t>5. </a:t>
            </a:r>
            <a:r>
              <a:rPr lang="ru-RU" dirty="0" err="1"/>
              <a:t>Шматко</a:t>
            </a:r>
            <a:r>
              <a:rPr lang="ru-RU" dirty="0"/>
              <a:t>, Н.Д. Интеграция детей с нарушенным слухом в дошкольные учреждения общего типа / </a:t>
            </a:r>
            <a:r>
              <a:rPr lang="ru-RU" dirty="0" err="1"/>
              <a:t>Н.Д.Шматко</a:t>
            </a:r>
            <a:r>
              <a:rPr lang="ru-RU" dirty="0"/>
              <a:t>, </a:t>
            </a:r>
            <a:r>
              <a:rPr lang="ru-RU" dirty="0" err="1"/>
              <a:t>Э.В.Миронова</a:t>
            </a:r>
            <a:r>
              <a:rPr lang="ru-RU" dirty="0"/>
              <a:t> // Дефектология. 1995. №4. С. 66- 74.</a:t>
            </a:r>
          </a:p>
          <a:p>
            <a:endParaRPr lang="ru-RU" dirty="0"/>
          </a:p>
          <a:p>
            <a:r>
              <a:rPr lang="ru-RU" dirty="0"/>
              <a:t> 6. Комплексная образовательная программа дошкольного образования для детей с тяжелыми нарушениями речи (общим недоразвитием речи). СПб.: «Детство – пресс», 2019.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1570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Термин «дети с ОВЗ в детских садах» появился недавно. Это правовое понятие ввёл принятый в 2012 году и вступивший в силу 1 сентября 2013 года закон «Об образовании в Российской Федерации».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412776"/>
            <a:ext cx="48245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Кого этот закон относит к обучающимся с ограниченными возможностями здоровья?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2336106"/>
            <a:ext cx="5400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Каким образом организовать обучение детей с ограниченными возможностями здоровья  в дошкольных организациях?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3789040"/>
            <a:ext cx="81044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  <a:r>
              <a:rPr lang="ru-RU" dirty="0">
                <a:solidFill>
                  <a:srgbClr val="FF0000"/>
                </a:solidFill>
              </a:rPr>
              <a:t>Федеральный закон определяет обучающихся с ограниченными возможностями здоровья как физических лиц, имеющих недостатки в физическом и (или) психологическом развитии, подтверждённые заключением психолого-медико-педагогической комиссии и препятствующие получению образования без создания специальных условий. Получение заключения ПМПК – важнейший этап в подтверждении статуса ребёнка с ОВЗ.</a:t>
            </a:r>
          </a:p>
        </p:txBody>
      </p:sp>
    </p:spTree>
    <p:extLst>
      <p:ext uri="{BB962C8B-B14F-4D97-AF65-F5344CB8AC3E}">
        <p14:creationId xmlns="" xmlns:p14="http://schemas.microsoft.com/office/powerpoint/2010/main" val="1231912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инклюзивного обучения детей с ограниченными возможностями здоровья</a:t>
            </a:r>
            <a:endParaRPr lang="ru-RU" sz="20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052736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Термин «инклюзивное образование», имеющий самое непосредственное отношение к обучению детей с ОВЗ, в нормативной базе Российской Федерации впервые появился в 2012 году, ранее ни в одном документе федерального уровня такого понятия не было.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2564904"/>
            <a:ext cx="61926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В законе «Об образовании» вводится следующее определение: </a:t>
            </a:r>
            <a:r>
              <a:rPr lang="ru-RU" i="1" dirty="0"/>
              <a:t>«Инклюзивное образование - обеспечение равного доступа к образованию для всех обучающихся с учетом разнообразия особых образовательных потребностей и индивидуальных возможностей».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506486"/>
            <a:ext cx="8352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зависимости от рекомендаций психолого-медико-педагогической комиссии детей с ОВЗ в детский сад могут принять:</a:t>
            </a:r>
          </a:p>
          <a:p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в группу </a:t>
            </a:r>
            <a:r>
              <a:rPr lang="ru-RU" dirty="0" smtClean="0"/>
              <a:t>компенсирующей </a:t>
            </a:r>
            <a:r>
              <a:rPr lang="ru-RU" dirty="0"/>
              <a:t>направленности,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в группу комбинированной направленности.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2308601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1.bp.blogspot.com/-SgGkkCcnd74/VBEKTJDEspI/AAAAAAAAAoc/v55GKsZl3a4/s1600/pavekid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2598271" cy="21652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83536" y="260648"/>
            <a:ext cx="5970681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Особенность групп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комбинированной направленности </a:t>
            </a:r>
            <a:r>
              <a:rPr lang="ru-RU" dirty="0"/>
              <a:t>состоит в том, что в них наряду с нормально развивающимися дошкольниками совместно обучаются дети, у которых есть те или иные виды нарушений (нарушения зрения, нарушения слуха, нарушения речи, задержка психического развития, нарушения опорно-двигательного аппарата и так далее). Наполняемость групп комбинированной направленности регламентируется СанПиНом. В СанПиНах же указывается, сколько детей с ОВЗ может быть в такой группе.</a:t>
            </a:r>
          </a:p>
          <a:p>
            <a:r>
              <a:rPr lang="ru-RU" dirty="0"/>
              <a:t>Методы обучения детей с ОВЗ в ДО по ФГОС в этих группах отличаются. Вне зависимости от числа таких воспитанников (это могут быть два, три, четыре, пять, семь человек) педагог в работе с ними использует адаптированную образовательную программу, причём для каждого ребёнка свою. Одну программу допускается использовать только в том случае, если группу посещают дети с аналогичным видом нарушений.</a:t>
            </a:r>
          </a:p>
        </p:txBody>
      </p:sp>
    </p:spTree>
    <p:extLst>
      <p:ext uri="{BB962C8B-B14F-4D97-AF65-F5344CB8AC3E}">
        <p14:creationId xmlns="" xmlns:p14="http://schemas.microsoft.com/office/powerpoint/2010/main" val="641092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	Группы компенсирующей направленности - это группы, которые посещают дети с одним и тем же нарушением. Например, группы для детей с нарушениями слуха, или группы для детей с нарушениями зрения, или группы для детей с нарушениями речи, и так далее. Закон «Об образовании» впервые ввёл в перечень детей с ограниченными возможностями здоровья также детей с расстройствами аутистического спектра, чего не было ранее в типовом положении.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996952"/>
            <a:ext cx="59766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Исходя из особенностей воспитанников, группы компенсирующей направленности могут иметь 10 направленностей - в зависимости от категории детей. В группах реализуется адаптированная основная образовательная программа, единственная адаптированная основная образовательная программа. </a:t>
            </a:r>
          </a:p>
        </p:txBody>
      </p:sp>
      <p:pic>
        <p:nvPicPr>
          <p:cNvPr id="4098" name="Picture 2" descr="http://zaharova-anna.74323s014.edusite.ru/images/p28_2524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631" y="3425534"/>
            <a:ext cx="3025176" cy="32054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70218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Подготовка дошкольной образовательной организации к инклюзивному образованию</a:t>
            </a:r>
            <a:endParaRPr lang="ru-RU" sz="20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052736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Наше государство гарантирует равные возможности для полноценного развития всем гражданам, включая имеющих проблемы со здоровьем.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705736"/>
            <a:ext cx="8712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Как только в детском саду появляются дети, предоставившие подтверждение психолого-медико-педагогической комиссии, заключение ПМПК о статусе «ребёнок с ограниченными возможностями здоровья», это сразу нацеливает образовательную организацию на создание для такого ребёнка специальных образовательных условий.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9265" y="3284984"/>
            <a:ext cx="8568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 специальные образовательные условия - это не только пандусы, поручни и какие-то другие архитектурно-планировочные вещи. </a:t>
            </a:r>
            <a:r>
              <a:rPr lang="ru-RU" dirty="0">
                <a:solidFill>
                  <a:srgbClr val="FF0000"/>
                </a:solidFill>
              </a:rPr>
              <a:t>К специальным образовательным условиям следует отнести: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FF0000"/>
                </a:solidFill>
              </a:rPr>
              <a:t>повышение квалификации педагогов, обучение педагогов, их подготовка к работе с детьми c ОВЗ;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FF0000"/>
                </a:solidFill>
              </a:rPr>
              <a:t>методическую составляющую;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FF0000"/>
                </a:solidFill>
              </a:rPr>
              <a:t>изменения в образовательной программе, то есть возникновение определённого раздела в основной образовательной программе, который ФГОС определяет как «коррекционная работа/инклюзивное образование».</a:t>
            </a:r>
          </a:p>
        </p:txBody>
      </p:sp>
    </p:spTree>
    <p:extLst>
      <p:ext uri="{BB962C8B-B14F-4D97-AF65-F5344CB8AC3E}">
        <p14:creationId xmlns="" xmlns:p14="http://schemas.microsoft.com/office/powerpoint/2010/main" val="1051691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8640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 внедрения инклюзивного образования</a:t>
            </a:r>
          </a:p>
          <a:p>
            <a:pPr algn="ctr"/>
            <a:endParaRPr lang="ru-RU" sz="20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85918" y="1214422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Недостаточная подготовка педагогов дошкольного образования к работе с детьми с ОВЗ.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714620"/>
            <a:ext cx="80648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Сегодня педагогические вузы в своих программах уделяют внимание образованию детей с ОВЗ, студентам предлагаются циклы лекций по этой теме. Но времени в вузовской программе на изучение этой многогранной проблемы выделяется очень мало, глубина её проработки недостаточна. Собственно методов работы с детьми с ОВЗ в ДОУ, приёмов работы, методик и технологий студенты и выпускники не изучают и навыков такой работы не получают. </a:t>
            </a:r>
          </a:p>
        </p:txBody>
      </p:sp>
    </p:spTree>
    <p:extLst>
      <p:ext uri="{BB962C8B-B14F-4D97-AF65-F5344CB8AC3E}">
        <p14:creationId xmlns="" xmlns:p14="http://schemas.microsoft.com/office/powerpoint/2010/main" val="3891840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направление работы по реализации системы инклюзивного образования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80728"/>
            <a:ext cx="86409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Создание группы психолого-педагогического сопровождения. Ее деятельность будет заключаться в следующем: изучать особенности развития детей с ОВЗ и их особых потребностей, составлять индивидуальные образовательные программы, разрабатывать формы сопровождения. Данные положения должны фиксироваться в специальном документе. Это — индивидуальная карта психолого-педагогического сопровождения развития ребенка с ОВЗ.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012053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Постоянная корректировка приемов и методов обучения и воспитания. Создание адаптированных программ.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8699" y="3771665"/>
            <a:ext cx="8424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Работа с семьей ребенка с ОВЗ. Основной целью ее является организация помощи родителям в процессе усвоения практических знаний и умений, необходимых при воспитании и обучении детей с ОВЗ. Помимо этого, рекомендуется: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dirty="0"/>
              <a:t>активно вовлечь семью в работу образовательного учреждения, обеспечивая психолого-педагогическое сопровождение;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dirty="0"/>
              <a:t>проводить консультирование родителей;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dirty="0"/>
              <a:t>обучить семью доступным им приемам и методам оказания помощи;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dirty="0"/>
              <a:t>организовать обратную связь родителей с образовательным учреждением и др.</a:t>
            </a:r>
          </a:p>
        </p:txBody>
      </p:sp>
    </p:spTree>
    <p:extLst>
      <p:ext uri="{BB962C8B-B14F-4D97-AF65-F5344CB8AC3E}">
        <p14:creationId xmlns="" xmlns:p14="http://schemas.microsoft.com/office/powerpoint/2010/main" val="3563379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14282" y="285728"/>
            <a:ext cx="8715436" cy="6572272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5000" b="1" dirty="0"/>
              <a:t>Об обучении детей с ОВЗ  </a:t>
            </a:r>
          </a:p>
          <a:p>
            <a:pPr algn="ctr"/>
            <a:endParaRPr lang="ru-RU" sz="4200" dirty="0"/>
          </a:p>
          <a:p>
            <a:pPr lvl="0" algn="l"/>
            <a:r>
              <a:rPr lang="ru-RU" sz="4000" b="1" dirty="0" smtClean="0">
                <a:cs typeface="Times New Roman" pitchFamily="18" charset="0"/>
              </a:rPr>
              <a:t>* </a:t>
            </a:r>
            <a:r>
              <a:rPr lang="ru-RU" sz="4000" b="1" dirty="0">
                <a:cs typeface="Times New Roman" pitchFamily="18" charset="0"/>
              </a:rPr>
              <a:t>При организации образовательного пространства воспитатели и специалисты нашего детского сада руководствуются следующими принципами: информативности, вариативности, </a:t>
            </a:r>
            <a:r>
              <a:rPr lang="ru-RU" sz="4000" b="1" dirty="0" err="1">
                <a:cs typeface="Times New Roman" pitchFamily="18" charset="0"/>
              </a:rPr>
              <a:t>полифункциональности</a:t>
            </a:r>
            <a:r>
              <a:rPr lang="ru-RU" sz="4000" b="1" dirty="0">
                <a:cs typeface="Times New Roman" pitchFamily="18" charset="0"/>
              </a:rPr>
              <a:t>,  </a:t>
            </a:r>
            <a:r>
              <a:rPr lang="ru-RU" sz="4000" b="1" dirty="0" err="1">
                <a:cs typeface="Times New Roman" pitchFamily="18" charset="0"/>
              </a:rPr>
              <a:t>трансформируемости</a:t>
            </a:r>
            <a:r>
              <a:rPr lang="ru-RU" sz="4000" b="1" dirty="0">
                <a:cs typeface="Times New Roman" pitchFamily="18" charset="0"/>
              </a:rPr>
              <a:t>,  </a:t>
            </a:r>
            <a:r>
              <a:rPr lang="ru-RU" sz="4000" b="1" dirty="0" err="1">
                <a:cs typeface="Times New Roman" pitchFamily="18" charset="0"/>
              </a:rPr>
              <a:t>интегративности</a:t>
            </a:r>
            <a:r>
              <a:rPr lang="ru-RU" sz="4000" b="1" dirty="0">
                <a:cs typeface="Times New Roman" pitchFamily="18" charset="0"/>
              </a:rPr>
              <a:t>.</a:t>
            </a:r>
          </a:p>
          <a:p>
            <a:pPr lvl="0" algn="l"/>
            <a:endParaRPr lang="ru-RU" sz="4000" b="1" dirty="0">
              <a:cs typeface="Times New Roman" pitchFamily="18" charset="0"/>
            </a:endParaRPr>
          </a:p>
          <a:p>
            <a:pPr lvl="0" algn="l"/>
            <a:r>
              <a:rPr lang="ru-RU" sz="4000" b="1" dirty="0">
                <a:cs typeface="Times New Roman" pitchFamily="18" charset="0"/>
              </a:rPr>
              <a:t>* В ДОУ воспитательно-образовательный процесс подчинен коррекции имеющихся нарушений у детей с ограниченными возможностями здоровья, становлению их личности: развитию его компетентности (коммуникативной, интеллектуальной, физической), </a:t>
            </a:r>
            <a:r>
              <a:rPr lang="ru-RU" sz="4000" b="1" dirty="0" err="1">
                <a:cs typeface="Times New Roman" pitchFamily="18" charset="0"/>
              </a:rPr>
              <a:t>креативности</a:t>
            </a:r>
            <a:r>
              <a:rPr lang="ru-RU" sz="4000" b="1" dirty="0">
                <a:cs typeface="Times New Roman" pitchFamily="18" charset="0"/>
              </a:rPr>
              <a:t>, инициативности, самостоятельности, ответственности, произвольности, свободы и безопасности поведения, самосознания и самооценки.</a:t>
            </a:r>
          </a:p>
          <a:p>
            <a:pPr lvl="0" algn="l"/>
            <a:endParaRPr lang="ru-RU" sz="4000" b="1" dirty="0">
              <a:cs typeface="Times New Roman" pitchFamily="18" charset="0"/>
            </a:endParaRPr>
          </a:p>
          <a:p>
            <a:pPr lvl="0" algn="l"/>
            <a:r>
              <a:rPr lang="ru-RU" sz="4000" b="1" dirty="0">
                <a:cs typeface="Times New Roman" pitchFamily="18" charset="0"/>
              </a:rPr>
              <a:t>* В ДОУ, грамотно организованная развивающая предметно-­пространственная  среда для соответствующего возраста детей, которая меняется в соответствии с сезоном и темой познавательной деятельности. Большое место отводится и для свободной самостоятельной художественной деятельности, в ДОУ имеются крупные постройки-модули, раскладные домики,  различные пособия для развития фантазии, творчества и движений.</a:t>
            </a:r>
          </a:p>
          <a:p>
            <a:endParaRPr lang="ru-RU" sz="4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516</TotalTime>
  <Words>901</Words>
  <Application>Microsoft Office PowerPoint</Application>
  <PresentationFormat>Экран (4:3)</PresentationFormat>
  <Paragraphs>85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56</cp:revision>
  <dcterms:created xsi:type="dcterms:W3CDTF">2016-11-21T09:43:23Z</dcterms:created>
  <dcterms:modified xsi:type="dcterms:W3CDTF">2023-10-07T09:27:21Z</dcterms:modified>
</cp:coreProperties>
</file>