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2"/>
  </p:notesMasterIdLst>
  <p:sldIdLst>
    <p:sldId id="267" r:id="rId2"/>
    <p:sldId id="271" r:id="rId3"/>
    <p:sldId id="270" r:id="rId4"/>
    <p:sldId id="315" r:id="rId5"/>
    <p:sldId id="316" r:id="rId6"/>
    <p:sldId id="317" r:id="rId7"/>
    <p:sldId id="318" r:id="rId8"/>
    <p:sldId id="319" r:id="rId9"/>
    <p:sldId id="321" r:id="rId10"/>
    <p:sldId id="289" r:id="rId11"/>
  </p:sldIdLst>
  <p:sldSz cx="9144000" cy="6858000" type="screen4x3"/>
  <p:notesSz cx="6858000" cy="9144000"/>
  <p:embeddedFontLst>
    <p:embeddedFont>
      <p:font typeface="Comic Sans MS" pitchFamily="66" charset="0"/>
      <p:regular r:id="rId13"/>
      <p:bold r:id="rId14"/>
      <p:italic r:id="rId15"/>
      <p:boldItalic r:id="rId16"/>
    </p:embeddedFont>
    <p:embeddedFont>
      <p:font typeface="Century Gothic" pitchFamily="34" charset="0"/>
      <p:regular r:id="rId17"/>
      <p:bold r:id="rId18"/>
      <p:italic r:id="rId19"/>
      <p:boldItalic r:id="rId20"/>
    </p:embeddedFont>
    <p:embeddedFont>
      <p:font typeface="Calibri" pitchFamily="34" charset="0"/>
      <p:regular r:id="rId21"/>
      <p:bold r:id="rId22"/>
      <p:italic r:id="rId23"/>
      <p:boldItalic r:id="rId24"/>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99"/>
    <a:srgbClr val="660066"/>
    <a:srgbClr val="990099"/>
    <a:srgbClr val="FF0066"/>
    <a:srgbClr val="000066"/>
    <a:srgbClr val="8A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285884-D861-4EB6-8674-9AB27959DEEF}" type="datetimeFigureOut">
              <a:rPr lang="ru-RU" smtClean="0"/>
              <a:pPr/>
              <a:t>сб 07.10.23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B9F04A-9B4C-4F5E-8F00-221F1BDAD675}" type="slidenum">
              <a:rPr lang="ru-RU" smtClean="0"/>
              <a:pPr/>
              <a:t>‹#›</a:t>
            </a:fld>
            <a:endParaRPr lang="ru-RU"/>
          </a:p>
        </p:txBody>
      </p:sp>
    </p:spTree>
    <p:extLst>
      <p:ext uri="{BB962C8B-B14F-4D97-AF65-F5344CB8AC3E}">
        <p14:creationId xmlns="" xmlns:p14="http://schemas.microsoft.com/office/powerpoint/2010/main" val="214875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91680" y="2130425"/>
            <a:ext cx="6766520" cy="1470025"/>
          </a:xfrm>
          <a:prstGeom prst="rect">
            <a:avLst/>
          </a:prstGeom>
        </p:spPr>
        <p:txBody>
          <a:bodyPr/>
          <a:lstStyle>
            <a:lvl1pPr>
              <a:defRPr>
                <a:solidFill>
                  <a:srgbClr val="660066"/>
                </a:solidFill>
                <a:latin typeface="Comic Sans MS" pitchFamily="66" charset="0"/>
              </a:defRPr>
            </a:lvl1pPr>
          </a:lstStyle>
          <a:p>
            <a:r>
              <a:rPr lang="ru-RU"/>
              <a:t>Образец заголовка</a:t>
            </a:r>
          </a:p>
        </p:txBody>
      </p:sp>
      <p:sp>
        <p:nvSpPr>
          <p:cNvPr id="3" name="Подзаголовок 2"/>
          <p:cNvSpPr>
            <a:spLocks noGrp="1"/>
          </p:cNvSpPr>
          <p:nvPr>
            <p:ph type="subTitle" idx="1"/>
          </p:nvPr>
        </p:nvSpPr>
        <p:spPr>
          <a:xfrm>
            <a:off x="2199972" y="3886200"/>
            <a:ext cx="5572428" cy="1752600"/>
          </a:xfrm>
          <a:prstGeom prst="rect">
            <a:avLst/>
          </a:prstGeom>
        </p:spPr>
        <p:txBody>
          <a:bodyPr/>
          <a:lstStyle>
            <a:lvl1pPr marL="0" indent="0" algn="ctr">
              <a:buNone/>
              <a:defRPr>
                <a:solidFill>
                  <a:srgbClr val="660066"/>
                </a:solidFill>
                <a:latin typeface="Comic Sans MS" pitchFamily="66"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fld id="{B68C4FF4-6EE1-4A76-9B8F-B2F594D6C874}" type="datetimeFigureOut">
              <a:rPr lang="ru-RU" smtClean="0">
                <a:cs typeface="Arial" charset="0"/>
              </a:rPr>
              <a:pPr fontAlgn="base">
                <a:spcBef>
                  <a:spcPct val="0"/>
                </a:spcBef>
                <a:spcAft>
                  <a:spcPct val="0"/>
                </a:spcAft>
                <a:defRPr/>
              </a:pPr>
              <a:t>сб 07.10.23</a:t>
            </a:fld>
            <a:endParaRPr lang="ru-RU">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endParaRPr lang="ru-RU">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fld id="{CBF7A747-1B53-4B3F-B8D2-D8AB0E128148}" type="slidenum">
              <a:rPr lang="ru-RU" smtClean="0">
                <a:cs typeface="Arial" charset="0"/>
              </a:rPr>
              <a:pPr fontAlgn="base">
                <a:spcBef>
                  <a:spcPct val="0"/>
                </a:spcBef>
                <a:spcAft>
                  <a:spcPct val="0"/>
                </a:spcAft>
                <a:defRPr/>
              </a:pPr>
              <a:t>‹#›</a:t>
            </a:fld>
            <a:endParaRPr lang="ru-RU">
              <a:cs typeface="Arial"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274638"/>
            <a:ext cx="6995120" cy="1143000"/>
          </a:xfrm>
          <a:prstGeom prst="rect">
            <a:avLst/>
          </a:prstGeom>
        </p:spPr>
        <p:txBody>
          <a:bodyPr/>
          <a:lstStyle>
            <a:lvl1pPr>
              <a:defRPr>
                <a:solidFill>
                  <a:srgbClr val="660066"/>
                </a:solidFill>
                <a:latin typeface="Comic Sans MS" pitchFamily="66" charset="0"/>
              </a:defRPr>
            </a:lvl1pPr>
          </a:lstStyle>
          <a:p>
            <a:r>
              <a:rPr lang="ru-RU"/>
              <a:t>Образец заголовка</a:t>
            </a:r>
          </a:p>
        </p:txBody>
      </p:sp>
      <p:sp>
        <p:nvSpPr>
          <p:cNvPr id="3" name="Содержимое 2"/>
          <p:cNvSpPr>
            <a:spLocks noGrp="1"/>
          </p:cNvSpPr>
          <p:nvPr>
            <p:ph idx="1"/>
          </p:nvPr>
        </p:nvSpPr>
        <p:spPr>
          <a:xfrm>
            <a:off x="1691680" y="1600200"/>
            <a:ext cx="6995120" cy="4525963"/>
          </a:xfrm>
          <a:prstGeom prst="rect">
            <a:avLst/>
          </a:prstGeom>
        </p:spPr>
        <p:txBody>
          <a:bodyPr/>
          <a:lstStyle>
            <a:lvl1pPr>
              <a:defRPr>
                <a:solidFill>
                  <a:srgbClr val="660066"/>
                </a:solidFill>
                <a:latin typeface="Comic Sans MS" pitchFamily="66" charset="0"/>
              </a:defRPr>
            </a:lvl1pPr>
            <a:lvl2pPr>
              <a:defRPr>
                <a:solidFill>
                  <a:srgbClr val="660066"/>
                </a:solidFill>
                <a:latin typeface="Comic Sans MS" pitchFamily="66" charset="0"/>
              </a:defRPr>
            </a:lvl2pPr>
            <a:lvl3pPr>
              <a:defRPr>
                <a:solidFill>
                  <a:srgbClr val="660066"/>
                </a:solidFill>
                <a:latin typeface="Comic Sans MS" pitchFamily="66" charset="0"/>
              </a:defRPr>
            </a:lvl3pPr>
            <a:lvl4pPr>
              <a:defRPr>
                <a:solidFill>
                  <a:srgbClr val="660066"/>
                </a:solidFill>
                <a:latin typeface="Comic Sans MS" pitchFamily="66" charset="0"/>
              </a:defRPr>
            </a:lvl4pPr>
            <a:lvl5pPr>
              <a:defRPr>
                <a:solidFill>
                  <a:srgbClr val="660066"/>
                </a:solidFill>
                <a:latin typeface="Comic Sans MS" pitchFamily="66"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fld id="{3152DDE1-E9F2-4B50-AB95-1A36B28481DE}" type="datetimeFigureOut">
              <a:rPr lang="ru-RU" smtClean="0">
                <a:cs typeface="Arial" charset="0"/>
              </a:rPr>
              <a:pPr fontAlgn="base">
                <a:spcBef>
                  <a:spcPct val="0"/>
                </a:spcBef>
                <a:spcAft>
                  <a:spcPct val="0"/>
                </a:spcAft>
                <a:defRPr/>
              </a:pPr>
              <a:t>сб 07.10.23</a:t>
            </a:fld>
            <a:endParaRPr lang="ru-RU">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endParaRPr lang="ru-RU">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fld id="{A087BA6C-DE82-4922-A007-5CB817EE4E20}" type="slidenum">
              <a:rPr lang="ru-RU" smtClean="0">
                <a:cs typeface="Arial" charset="0"/>
              </a:rPr>
              <a:pPr fontAlgn="base">
                <a:spcBef>
                  <a:spcPct val="0"/>
                </a:spcBef>
                <a:spcAft>
                  <a:spcPct val="0"/>
                </a:spcAft>
                <a:defRPr/>
              </a:pPr>
              <a:t>‹#›</a:t>
            </a:fld>
            <a:endParaRPr lang="ru-RU">
              <a:cs typeface="Arial"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274638"/>
            <a:ext cx="6995120" cy="1143000"/>
          </a:xfrm>
          <a:prstGeom prst="rect">
            <a:avLst/>
          </a:prstGeom>
        </p:spPr>
        <p:txBody>
          <a:bodyPr/>
          <a:lstStyle>
            <a:lvl1pPr>
              <a:defRPr>
                <a:solidFill>
                  <a:srgbClr val="660066"/>
                </a:solidFill>
                <a:latin typeface="Comic Sans MS" pitchFamily="66" charset="0"/>
              </a:defRPr>
            </a:lvl1pPr>
          </a:lstStyle>
          <a:p>
            <a:r>
              <a:rPr lang="ru-RU"/>
              <a:t>Образец заголовка</a:t>
            </a:r>
          </a:p>
        </p:txBody>
      </p:sp>
      <p:sp>
        <p:nvSpPr>
          <p:cNvPr id="3" name="Содержимое 2"/>
          <p:cNvSpPr>
            <a:spLocks noGrp="1"/>
          </p:cNvSpPr>
          <p:nvPr>
            <p:ph sz="half" idx="1"/>
          </p:nvPr>
        </p:nvSpPr>
        <p:spPr>
          <a:xfrm>
            <a:off x="1691680" y="1600200"/>
            <a:ext cx="2804120" cy="4525963"/>
          </a:xfrm>
          <a:prstGeom prst="rect">
            <a:avLst/>
          </a:prstGeom>
        </p:spPr>
        <p:txBody>
          <a:bodyPr/>
          <a:lstStyle>
            <a:lvl1pPr>
              <a:defRPr sz="2800">
                <a:solidFill>
                  <a:srgbClr val="660066"/>
                </a:solidFill>
                <a:latin typeface="Comic Sans MS" pitchFamily="66" charset="0"/>
              </a:defRPr>
            </a:lvl1pPr>
            <a:lvl2pPr>
              <a:defRPr sz="2400">
                <a:solidFill>
                  <a:srgbClr val="660066"/>
                </a:solidFill>
                <a:latin typeface="Comic Sans MS" pitchFamily="66" charset="0"/>
              </a:defRPr>
            </a:lvl2pPr>
            <a:lvl3pPr>
              <a:defRPr sz="2000">
                <a:solidFill>
                  <a:srgbClr val="660066"/>
                </a:solidFill>
                <a:latin typeface="Comic Sans MS" pitchFamily="66" charset="0"/>
              </a:defRPr>
            </a:lvl3pPr>
            <a:lvl4pPr>
              <a:defRPr sz="1800">
                <a:solidFill>
                  <a:srgbClr val="660066"/>
                </a:solidFill>
                <a:latin typeface="Comic Sans MS" pitchFamily="66" charset="0"/>
              </a:defRPr>
            </a:lvl4pPr>
            <a:lvl5pPr>
              <a:defRPr sz="1800">
                <a:solidFill>
                  <a:srgbClr val="660066"/>
                </a:solidFill>
                <a:latin typeface="Comic Sans MS" pitchFamily="66" charset="0"/>
              </a:defRPr>
            </a:lvl5pPr>
            <a:lvl6pPr>
              <a:defRPr sz="1800"/>
            </a:lvl6pPr>
            <a:lvl7pPr>
              <a:defRPr sz="1800"/>
            </a:lvl7pPr>
            <a:lvl8pPr>
              <a:defRPr sz="1800"/>
            </a:lvl8pPr>
            <a:lvl9pPr>
              <a:defRPr sz="1800"/>
            </a:lvl9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solidFill>
                  <a:srgbClr val="660066"/>
                </a:solidFill>
                <a:latin typeface="Comic Sans MS" pitchFamily="66" charset="0"/>
              </a:defRPr>
            </a:lvl1pPr>
            <a:lvl2pPr>
              <a:defRPr sz="2400">
                <a:solidFill>
                  <a:srgbClr val="660066"/>
                </a:solidFill>
                <a:latin typeface="Comic Sans MS" pitchFamily="66" charset="0"/>
              </a:defRPr>
            </a:lvl2pPr>
            <a:lvl3pPr>
              <a:defRPr sz="2000">
                <a:solidFill>
                  <a:srgbClr val="660066"/>
                </a:solidFill>
                <a:latin typeface="Comic Sans MS" pitchFamily="66" charset="0"/>
              </a:defRPr>
            </a:lvl3pPr>
            <a:lvl4pPr>
              <a:defRPr sz="1800">
                <a:solidFill>
                  <a:srgbClr val="660066"/>
                </a:solidFill>
                <a:latin typeface="Comic Sans MS" pitchFamily="66" charset="0"/>
              </a:defRPr>
            </a:lvl4pPr>
            <a:lvl5pPr>
              <a:defRPr sz="1800">
                <a:solidFill>
                  <a:srgbClr val="660066"/>
                </a:solidFill>
                <a:latin typeface="Comic Sans MS" pitchFamily="66" charset="0"/>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a:xfrm>
            <a:off x="457200" y="6356350"/>
            <a:ext cx="2133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fld id="{F18AA105-3B9A-485F-A7BD-B3B1C1BFF994}" type="datetimeFigureOut">
              <a:rPr lang="ru-RU" smtClean="0">
                <a:cs typeface="Arial" charset="0"/>
              </a:rPr>
              <a:pPr fontAlgn="base">
                <a:spcBef>
                  <a:spcPct val="0"/>
                </a:spcBef>
                <a:spcAft>
                  <a:spcPct val="0"/>
                </a:spcAft>
                <a:defRPr/>
              </a:pPr>
              <a:t>сб 07.10.23</a:t>
            </a:fld>
            <a:endParaRPr lang="ru-RU">
              <a:cs typeface="Arial" charset="0"/>
            </a:endParaRPr>
          </a:p>
        </p:txBody>
      </p:sp>
      <p:sp>
        <p:nvSpPr>
          <p:cNvPr id="6" name="Нижний колонтитул 4"/>
          <p:cNvSpPr>
            <a:spLocks noGrp="1"/>
          </p:cNvSpPr>
          <p:nvPr>
            <p:ph type="ftr" sz="quarter" idx="11"/>
          </p:nvPr>
        </p:nvSpPr>
        <p:spPr>
          <a:xfrm>
            <a:off x="3124200" y="6356350"/>
            <a:ext cx="2895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endParaRPr lang="ru-RU">
              <a:cs typeface="Arial" charset="0"/>
            </a:endParaRPr>
          </a:p>
        </p:txBody>
      </p:sp>
      <p:sp>
        <p:nvSpPr>
          <p:cNvPr id="7" name="Номер слайда 5"/>
          <p:cNvSpPr>
            <a:spLocks noGrp="1"/>
          </p:cNvSpPr>
          <p:nvPr>
            <p:ph type="sldNum" sz="quarter" idx="12"/>
          </p:nvPr>
        </p:nvSpPr>
        <p:spPr>
          <a:xfrm>
            <a:off x="6553200" y="6356350"/>
            <a:ext cx="2133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fld id="{29217202-91A5-4841-8837-12B3422A9C13}" type="slidenum">
              <a:rPr lang="ru-RU" smtClean="0">
                <a:cs typeface="Arial" charset="0"/>
              </a:rPr>
              <a:pPr fontAlgn="base">
                <a:spcBef>
                  <a:spcPct val="0"/>
                </a:spcBef>
                <a:spcAft>
                  <a:spcPct val="0"/>
                </a:spcAft>
                <a:defRPr/>
              </a:pPr>
              <a:t>‹#›</a:t>
            </a:fld>
            <a:endParaRPr lang="ru-RU">
              <a:cs typeface="Arial"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274638"/>
            <a:ext cx="6995120" cy="1143000"/>
          </a:xfrm>
          <a:prstGeom prst="rect">
            <a:avLst/>
          </a:prstGeom>
        </p:spPr>
        <p:txBody>
          <a:bodyPr/>
          <a:lstStyle>
            <a:lvl1pPr>
              <a:defRPr>
                <a:solidFill>
                  <a:srgbClr val="660066"/>
                </a:solidFill>
                <a:latin typeface="Comic Sans MS" pitchFamily="66" charset="0"/>
              </a:defRPr>
            </a:lvl1pPr>
          </a:lstStyle>
          <a:p>
            <a:r>
              <a:rPr lang="ru-RU"/>
              <a:t>Образец заголовка</a:t>
            </a:r>
          </a:p>
        </p:txBody>
      </p:sp>
      <p:sp>
        <p:nvSpPr>
          <p:cNvPr id="3" name="Дата 3"/>
          <p:cNvSpPr>
            <a:spLocks noGrp="1"/>
          </p:cNvSpPr>
          <p:nvPr>
            <p:ph type="dt" sz="half" idx="10"/>
          </p:nvPr>
        </p:nvSpPr>
        <p:spPr>
          <a:xfrm>
            <a:off x="457200" y="6356350"/>
            <a:ext cx="2133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fld id="{C62FDA9A-A9AF-4522-BA4E-959710ABA8F2}" type="datetimeFigureOut">
              <a:rPr lang="ru-RU" smtClean="0">
                <a:cs typeface="Arial" charset="0"/>
              </a:rPr>
              <a:pPr fontAlgn="base">
                <a:spcBef>
                  <a:spcPct val="0"/>
                </a:spcBef>
                <a:spcAft>
                  <a:spcPct val="0"/>
                </a:spcAft>
                <a:defRPr/>
              </a:pPr>
              <a:t>сб 07.10.23</a:t>
            </a:fld>
            <a:endParaRPr lang="ru-RU">
              <a:cs typeface="Arial" charset="0"/>
            </a:endParaRPr>
          </a:p>
        </p:txBody>
      </p:sp>
      <p:sp>
        <p:nvSpPr>
          <p:cNvPr id="4" name="Нижний колонтитул 4"/>
          <p:cNvSpPr>
            <a:spLocks noGrp="1"/>
          </p:cNvSpPr>
          <p:nvPr>
            <p:ph type="ftr" sz="quarter" idx="11"/>
          </p:nvPr>
        </p:nvSpPr>
        <p:spPr>
          <a:xfrm>
            <a:off x="3124200" y="6356350"/>
            <a:ext cx="2895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endParaRPr lang="ru-RU">
              <a:cs typeface="Arial" charset="0"/>
            </a:endParaRPr>
          </a:p>
        </p:txBody>
      </p:sp>
      <p:sp>
        <p:nvSpPr>
          <p:cNvPr id="5" name="Номер слайда 5"/>
          <p:cNvSpPr>
            <a:spLocks noGrp="1"/>
          </p:cNvSpPr>
          <p:nvPr>
            <p:ph type="sldNum" sz="quarter" idx="12"/>
          </p:nvPr>
        </p:nvSpPr>
        <p:spPr>
          <a:xfrm>
            <a:off x="6553200" y="6356350"/>
            <a:ext cx="2133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fld id="{27C4C3DF-49FF-4AA4-A1AB-8615103FAECA}" type="slidenum">
              <a:rPr lang="ru-RU" smtClean="0">
                <a:cs typeface="Arial" charset="0"/>
              </a:rPr>
              <a:pPr fontAlgn="base">
                <a:spcBef>
                  <a:spcPct val="0"/>
                </a:spcBef>
                <a:spcAft>
                  <a:spcPct val="0"/>
                </a:spcAft>
                <a:defRPr/>
              </a:pPr>
              <a:t>‹#›</a:t>
            </a:fld>
            <a:endParaRPr lang="ru-RU">
              <a:cs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a:xfrm>
            <a:off x="457200" y="6356350"/>
            <a:ext cx="2133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fld id="{981C31E6-6AC6-4E62-806B-D0CB1E8C6262}" type="datetimeFigureOut">
              <a:rPr lang="ru-RU" smtClean="0">
                <a:cs typeface="Arial" charset="0"/>
              </a:rPr>
              <a:pPr fontAlgn="base">
                <a:spcBef>
                  <a:spcPct val="0"/>
                </a:spcBef>
                <a:spcAft>
                  <a:spcPct val="0"/>
                </a:spcAft>
                <a:defRPr/>
              </a:pPr>
              <a:t>сб 07.10.23</a:t>
            </a:fld>
            <a:endParaRPr lang="ru-RU">
              <a:cs typeface="Arial" charset="0"/>
            </a:endParaRPr>
          </a:p>
        </p:txBody>
      </p:sp>
      <p:sp>
        <p:nvSpPr>
          <p:cNvPr id="3" name="Нижний колонтитул 4"/>
          <p:cNvSpPr>
            <a:spLocks noGrp="1"/>
          </p:cNvSpPr>
          <p:nvPr>
            <p:ph type="ftr" sz="quarter" idx="11"/>
          </p:nvPr>
        </p:nvSpPr>
        <p:spPr>
          <a:xfrm>
            <a:off x="3124200" y="6356350"/>
            <a:ext cx="2895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endParaRPr lang="ru-RU">
              <a:cs typeface="Arial" charset="0"/>
            </a:endParaRPr>
          </a:p>
        </p:txBody>
      </p:sp>
      <p:sp>
        <p:nvSpPr>
          <p:cNvPr id="4" name="Номер слайда 5"/>
          <p:cNvSpPr>
            <a:spLocks noGrp="1"/>
          </p:cNvSpPr>
          <p:nvPr>
            <p:ph type="sldNum" sz="quarter" idx="12"/>
          </p:nvPr>
        </p:nvSpPr>
        <p:spPr>
          <a:xfrm>
            <a:off x="6553200" y="6356350"/>
            <a:ext cx="2133600" cy="365125"/>
          </a:xfrm>
          <a:prstGeom prst="rect">
            <a:avLst/>
          </a:prstGeom>
        </p:spPr>
        <p:txBody>
          <a:bodyPr/>
          <a:lstStyle>
            <a:lvl1pPr>
              <a:defRPr>
                <a:solidFill>
                  <a:srgbClr val="660066"/>
                </a:solidFill>
                <a:latin typeface="Comic Sans MS" pitchFamily="66" charset="0"/>
              </a:defRPr>
            </a:lvl1pPr>
          </a:lstStyle>
          <a:p>
            <a:pPr fontAlgn="base">
              <a:spcBef>
                <a:spcPct val="0"/>
              </a:spcBef>
              <a:spcAft>
                <a:spcPct val="0"/>
              </a:spcAft>
              <a:defRPr/>
            </a:pPr>
            <a:fld id="{B1B0E188-B191-46AC-99B7-5113417AE6AB}" type="slidenum">
              <a:rPr lang="ru-RU" smtClean="0">
                <a:cs typeface="Arial" charset="0"/>
              </a:rPr>
              <a:pPr fontAlgn="base">
                <a:spcBef>
                  <a:spcPct val="0"/>
                </a:spcBef>
                <a:spcAft>
                  <a:spcPct val="0"/>
                </a:spcAft>
                <a:defRPr/>
              </a:pPr>
              <a:t>‹#›</a:t>
            </a:fld>
            <a:endParaRPr lang="ru-RU">
              <a:cs typeface="Arial"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6" r:id="rId4"/>
    <p:sldLayoutId id="2147483667" r:id="rId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75657" y="1052736"/>
            <a:ext cx="3456384" cy="3312368"/>
          </a:xfrm>
        </p:spPr>
        <p:txBody>
          <a:bodyPr anchor="ctr"/>
          <a:lstStyle/>
          <a:p>
            <a:r>
              <a:rPr lang="ru-RU" sz="4000" b="1" dirty="0" smtClean="0">
                <a:ln w="19050">
                  <a:solidFill>
                    <a:prstClr val="white"/>
                  </a:solidFill>
                  <a:prstDash val="solid"/>
                </a:ln>
                <a:effectLst>
                  <a:outerShdw blurRad="50000" dist="50800" dir="7500000" algn="tl">
                    <a:srgbClr val="000000">
                      <a:shade val="5000"/>
                      <a:alpha val="35000"/>
                    </a:srgbClr>
                  </a:outerShdw>
                </a:effectLst>
                <a:cs typeface="Arial" charset="0"/>
              </a:rPr>
              <a:t/>
            </a:r>
            <a:br>
              <a:rPr lang="ru-RU" sz="4000" b="1" dirty="0" smtClean="0">
                <a:ln w="19050">
                  <a:solidFill>
                    <a:prstClr val="white"/>
                  </a:solidFill>
                  <a:prstDash val="solid"/>
                </a:ln>
                <a:effectLst>
                  <a:outerShdw blurRad="50000" dist="50800" dir="7500000" algn="tl">
                    <a:srgbClr val="000000">
                      <a:shade val="5000"/>
                      <a:alpha val="35000"/>
                    </a:srgbClr>
                  </a:outerShdw>
                </a:effectLst>
                <a:cs typeface="Arial" charset="0"/>
              </a:rPr>
            </a:br>
            <a:r>
              <a:rPr lang="ru-RU" sz="4000" b="1" dirty="0" smtClean="0">
                <a:ln w="19050">
                  <a:solidFill>
                    <a:prstClr val="white"/>
                  </a:solidFill>
                  <a:prstDash val="solid"/>
                </a:ln>
                <a:effectLst>
                  <a:outerShdw blurRad="50000" dist="50800" dir="7500000" algn="tl">
                    <a:srgbClr val="000000">
                      <a:shade val="5000"/>
                      <a:alpha val="35000"/>
                    </a:srgbClr>
                  </a:outerShdw>
                </a:effectLst>
                <a:cs typeface="Arial" charset="0"/>
              </a:rPr>
              <a:t/>
            </a:r>
            <a:br>
              <a:rPr lang="ru-RU" sz="4000" b="1" dirty="0" smtClean="0">
                <a:ln w="19050">
                  <a:solidFill>
                    <a:prstClr val="white"/>
                  </a:solidFill>
                  <a:prstDash val="solid"/>
                </a:ln>
                <a:effectLst>
                  <a:outerShdw blurRad="50000" dist="50800" dir="7500000" algn="tl">
                    <a:srgbClr val="000000">
                      <a:shade val="5000"/>
                      <a:alpha val="35000"/>
                    </a:srgbClr>
                  </a:outerShdw>
                </a:effectLst>
                <a:cs typeface="Arial" charset="0"/>
              </a:rPr>
            </a:br>
            <a:r>
              <a:rPr lang="ru-RU" b="1" dirty="0" smtClean="0">
                <a:ln w="19050">
                  <a:solidFill>
                    <a:prstClr val="white"/>
                  </a:solidFill>
                  <a:prstDash val="solid"/>
                </a:ln>
                <a:effectLst>
                  <a:outerShdw blurRad="50000" dist="50800" dir="7500000" algn="tl">
                    <a:srgbClr val="000000">
                      <a:shade val="5000"/>
                      <a:alpha val="35000"/>
                    </a:srgbClr>
                  </a:outerShdw>
                </a:effectLst>
                <a:cs typeface="Arial" charset="0"/>
              </a:rPr>
              <a:t>«Речевые игры по дороге в детский сад»</a:t>
            </a:r>
            <a:endParaRPr lang="ru-RU" b="1" dirty="0">
              <a:ln w="19050">
                <a:solidFill>
                  <a:prstClr val="white"/>
                </a:solidFill>
                <a:prstDash val="solid"/>
              </a:ln>
              <a:effectLst>
                <a:outerShdw blurRad="50000" dist="50800" dir="7500000" algn="tl">
                  <a:srgbClr val="000000">
                    <a:shade val="5000"/>
                    <a:alpha val="35000"/>
                  </a:srgbClr>
                </a:outerShdw>
              </a:effectLst>
              <a:cs typeface="Arial" charset="0"/>
            </a:endParaRPr>
          </a:p>
        </p:txBody>
      </p:sp>
      <p:sp>
        <p:nvSpPr>
          <p:cNvPr id="3" name="Подзаголовок 2"/>
          <p:cNvSpPr>
            <a:spLocks noGrp="1"/>
          </p:cNvSpPr>
          <p:nvPr>
            <p:ph type="subTitle" idx="1"/>
          </p:nvPr>
        </p:nvSpPr>
        <p:spPr>
          <a:xfrm>
            <a:off x="2195736" y="4293096"/>
            <a:ext cx="5572428" cy="1224136"/>
          </a:xfrm>
        </p:spPr>
        <p:txBody>
          <a:bodyPr anchor="ctr"/>
          <a:lstStyle/>
          <a:p>
            <a:pPr>
              <a:spcBef>
                <a:spcPct val="0"/>
              </a:spcBef>
              <a:defRPr/>
            </a:pPr>
            <a:endParaRPr lang="ru-RU" sz="1600" dirty="0" smtClean="0">
              <a:cs typeface="Arial" charset="0"/>
            </a:endParaRPr>
          </a:p>
          <a:p>
            <a:pPr>
              <a:spcBef>
                <a:spcPct val="0"/>
              </a:spcBef>
              <a:defRPr/>
            </a:pPr>
            <a:endParaRPr lang="ru-RU" sz="1600" dirty="0" smtClean="0">
              <a:cs typeface="Arial" charset="0"/>
            </a:endParaRPr>
          </a:p>
          <a:p>
            <a:pPr>
              <a:spcBef>
                <a:spcPct val="0"/>
              </a:spcBef>
              <a:defRPr/>
            </a:pPr>
            <a:endParaRPr lang="ru-RU" sz="1600" dirty="0" smtClean="0">
              <a:cs typeface="Arial" charset="0"/>
            </a:endParaRPr>
          </a:p>
          <a:p>
            <a:pPr>
              <a:spcBef>
                <a:spcPct val="0"/>
              </a:spcBef>
              <a:defRPr/>
            </a:pPr>
            <a:endParaRPr lang="ru-RU" sz="1600" dirty="0" smtClean="0">
              <a:cs typeface="Arial" charset="0"/>
            </a:endParaRPr>
          </a:p>
          <a:p>
            <a:pPr>
              <a:spcBef>
                <a:spcPct val="0"/>
              </a:spcBef>
              <a:defRPr/>
            </a:pPr>
            <a:endParaRPr lang="ru-RU" sz="1600" dirty="0" smtClean="0">
              <a:cs typeface="Arial" charset="0"/>
            </a:endParaRPr>
          </a:p>
          <a:p>
            <a:pPr>
              <a:spcBef>
                <a:spcPct val="0"/>
              </a:spcBef>
              <a:defRPr/>
            </a:pPr>
            <a:endParaRPr lang="ru-RU" sz="1600" dirty="0" smtClean="0">
              <a:cs typeface="Arial" charset="0"/>
            </a:endParaRPr>
          </a:p>
          <a:p>
            <a:pPr>
              <a:spcBef>
                <a:spcPct val="0"/>
              </a:spcBef>
              <a:defRPr/>
            </a:pPr>
            <a:endParaRPr lang="ru-RU" sz="1600" dirty="0" smtClean="0">
              <a:cs typeface="Arial" charset="0"/>
            </a:endParaRPr>
          </a:p>
          <a:p>
            <a:pPr>
              <a:spcBef>
                <a:spcPct val="0"/>
              </a:spcBef>
              <a:defRPr/>
            </a:pPr>
            <a:endParaRPr lang="ru-RU" sz="1600" dirty="0" smtClean="0">
              <a:cs typeface="Arial" charset="0"/>
            </a:endParaRPr>
          </a:p>
          <a:p>
            <a:pPr>
              <a:spcBef>
                <a:spcPct val="0"/>
              </a:spcBef>
              <a:defRPr/>
            </a:pPr>
            <a:endParaRPr lang="ru-RU" sz="1600" dirty="0" smtClean="0">
              <a:cs typeface="Arial" charset="0"/>
            </a:endParaRPr>
          </a:p>
          <a:p>
            <a:pPr>
              <a:spcBef>
                <a:spcPct val="0"/>
              </a:spcBef>
              <a:defRPr/>
            </a:pPr>
            <a:endParaRPr lang="ru-RU" sz="1600" dirty="0" smtClean="0">
              <a:cs typeface="Arial" charset="0"/>
            </a:endParaRPr>
          </a:p>
          <a:p>
            <a:pPr>
              <a:spcBef>
                <a:spcPct val="0"/>
              </a:spcBef>
              <a:defRPr/>
            </a:pPr>
            <a:endParaRPr lang="ru-RU" sz="1600" dirty="0" smtClean="0">
              <a:cs typeface="Arial" charset="0"/>
            </a:endParaRPr>
          </a:p>
          <a:p>
            <a:pPr>
              <a:spcBef>
                <a:spcPct val="0"/>
              </a:spcBef>
              <a:defRPr/>
            </a:pPr>
            <a:r>
              <a:rPr lang="ru-RU" sz="1800" dirty="0" smtClean="0">
                <a:cs typeface="Arial" charset="0"/>
              </a:rPr>
              <a:t>Подготовила</a:t>
            </a:r>
            <a:r>
              <a:rPr lang="ru-RU" sz="1800" b="1" dirty="0" smtClean="0">
                <a:solidFill>
                  <a:srgbClr val="FF9966"/>
                </a:solidFill>
              </a:rPr>
              <a:t>:</a:t>
            </a:r>
            <a:endParaRPr lang="ru-RU" sz="1800" b="1" dirty="0">
              <a:solidFill>
                <a:srgbClr val="FF9966"/>
              </a:solidFill>
            </a:endParaRPr>
          </a:p>
          <a:p>
            <a:pPr>
              <a:spcBef>
                <a:spcPct val="0"/>
              </a:spcBef>
              <a:defRPr/>
            </a:pPr>
            <a:r>
              <a:rPr lang="ru-RU" sz="1800" b="1" dirty="0" smtClean="0">
                <a:solidFill>
                  <a:srgbClr val="000099"/>
                </a:solidFill>
              </a:rPr>
              <a:t>Учитель-логопед </a:t>
            </a:r>
            <a:r>
              <a:rPr lang="ru-RU" sz="1800" b="1" dirty="0">
                <a:solidFill>
                  <a:srgbClr val="000099"/>
                </a:solidFill>
              </a:rPr>
              <a:t>– </a:t>
            </a:r>
            <a:r>
              <a:rPr lang="ru-RU" sz="1800" b="1" dirty="0" err="1" smtClean="0">
                <a:solidFill>
                  <a:srgbClr val="000099"/>
                </a:solidFill>
              </a:rPr>
              <a:t>Мутовина</a:t>
            </a:r>
            <a:r>
              <a:rPr lang="ru-RU" sz="1800" b="1" dirty="0" smtClean="0">
                <a:solidFill>
                  <a:srgbClr val="000099"/>
                </a:solidFill>
              </a:rPr>
              <a:t> </a:t>
            </a:r>
          </a:p>
          <a:p>
            <a:pPr>
              <a:spcBef>
                <a:spcPct val="0"/>
              </a:spcBef>
              <a:defRPr/>
            </a:pPr>
            <a:r>
              <a:rPr lang="ru-RU" sz="1800" b="1" dirty="0" smtClean="0">
                <a:solidFill>
                  <a:srgbClr val="000099"/>
                </a:solidFill>
              </a:rPr>
              <a:t>Оксана Викторовна</a:t>
            </a:r>
            <a:endParaRPr lang="ru-RU" sz="1800" b="1" dirty="0">
              <a:solidFill>
                <a:srgbClr val="000099"/>
              </a:solidFill>
            </a:endParaRPr>
          </a:p>
          <a:p>
            <a:pPr>
              <a:spcBef>
                <a:spcPct val="0"/>
              </a:spcBef>
              <a:defRPr/>
            </a:pPr>
            <a:endParaRPr lang="ru-RU" sz="1600" b="1" dirty="0">
              <a:solidFill>
                <a:srgbClr val="FF9966"/>
              </a:solidFill>
            </a:endParaRPr>
          </a:p>
          <a:p>
            <a:pPr>
              <a:spcBef>
                <a:spcPct val="0"/>
              </a:spcBef>
              <a:defRPr/>
            </a:pPr>
            <a:endParaRPr lang="ru-RU" sz="1600" dirty="0">
              <a:cs typeface="Arial" charset="0"/>
            </a:endParaRPr>
          </a:p>
        </p:txBody>
      </p:sp>
      <p:sp>
        <p:nvSpPr>
          <p:cNvPr id="4" name="TextBox 3"/>
          <p:cNvSpPr txBox="1"/>
          <p:nvPr/>
        </p:nvSpPr>
        <p:spPr>
          <a:xfrm>
            <a:off x="1043608" y="539388"/>
            <a:ext cx="7416824" cy="646331"/>
          </a:xfrm>
          <a:prstGeom prst="rect">
            <a:avLst/>
          </a:prstGeom>
          <a:noFill/>
        </p:spPr>
        <p:txBody>
          <a:bodyPr wrap="square" rtlCol="0">
            <a:spAutoFit/>
          </a:bodyPr>
          <a:lstStyle/>
          <a:p>
            <a:r>
              <a:rPr lang="en-US" dirty="0" smtClean="0"/>
              <a:t>    </a:t>
            </a:r>
            <a:r>
              <a:rPr lang="ru-RU" b="1" dirty="0" smtClean="0">
                <a:solidFill>
                  <a:srgbClr val="7030A0"/>
                </a:solidFill>
              </a:rPr>
              <a:t>Муниципальное дошкольное образовательное автономное</a:t>
            </a:r>
          </a:p>
          <a:p>
            <a:r>
              <a:rPr lang="ru-RU" b="1" dirty="0" smtClean="0">
                <a:solidFill>
                  <a:srgbClr val="7030A0"/>
                </a:solidFill>
              </a:rPr>
              <a:t>                     учреждение «Детский сад №171»</a:t>
            </a:r>
            <a:endParaRPr lang="ru-RU" b="1" dirty="0">
              <a:solidFill>
                <a:srgbClr val="7030A0"/>
              </a:solidFill>
            </a:endParaRPr>
          </a:p>
        </p:txBody>
      </p:sp>
      <p:sp>
        <p:nvSpPr>
          <p:cNvPr id="5" name="Подзаголовок 2"/>
          <p:cNvSpPr txBox="1">
            <a:spLocks/>
          </p:cNvSpPr>
          <p:nvPr/>
        </p:nvSpPr>
        <p:spPr>
          <a:xfrm>
            <a:off x="2216170" y="5643105"/>
            <a:ext cx="5572428" cy="1224136"/>
          </a:xfrm>
          <a:prstGeom prst="rect">
            <a:avLst/>
          </a:prstGeom>
        </p:spPr>
        <p:txBody>
          <a:bodyPr anchor="ctr"/>
          <a:lstStyle>
            <a:lvl1pPr marL="0" indent="0" algn="ctr" rtl="0" eaLnBrk="0" fontAlgn="base" hangingPunct="0">
              <a:spcBef>
                <a:spcPct val="20000"/>
              </a:spcBef>
              <a:spcAft>
                <a:spcPct val="0"/>
              </a:spcAft>
              <a:buFont typeface="Arial" charset="0"/>
              <a:buNone/>
              <a:defRPr sz="3200" kern="1200">
                <a:solidFill>
                  <a:srgbClr val="660066"/>
                </a:solidFill>
                <a:latin typeface="Comic Sans MS" pitchFamily="66" charset="0"/>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spcBef>
                <a:spcPct val="0"/>
              </a:spcBef>
              <a:defRPr/>
            </a:pPr>
            <a:endParaRPr lang="ru-RU" sz="1600" b="1" dirty="0">
              <a:solidFill>
                <a:srgbClr val="FF9966"/>
              </a:solidFill>
            </a:endParaRPr>
          </a:p>
          <a:p>
            <a:pPr>
              <a:spcBef>
                <a:spcPct val="0"/>
              </a:spcBef>
              <a:defRPr/>
            </a:pPr>
            <a:endParaRPr lang="ru-RU" sz="1600" b="1" dirty="0">
              <a:solidFill>
                <a:srgbClr val="FF9966"/>
              </a:solidFill>
            </a:endParaRPr>
          </a:p>
          <a:p>
            <a:pPr>
              <a:spcBef>
                <a:spcPct val="0"/>
              </a:spcBef>
              <a:defRPr/>
            </a:pPr>
            <a:endParaRPr lang="ru-RU" sz="1600" dirty="0">
              <a:cs typeface="Arial" charset="0"/>
            </a:endParaRPr>
          </a:p>
        </p:txBody>
      </p:sp>
      <p:pic>
        <p:nvPicPr>
          <p:cNvPr id="18434" name="Picture 2" descr="https://fsd.multiurok.ru/html/2023/04/20/s_644185b60987a/phpG0DYu9_Buklet-Igry-po-doroge_html_fcefa8ccb663f2.jpg"/>
          <p:cNvPicPr>
            <a:picLocks noChangeAspect="1" noChangeArrowheads="1"/>
          </p:cNvPicPr>
          <p:nvPr/>
        </p:nvPicPr>
        <p:blipFill>
          <a:blip r:embed="rId2" cstate="print"/>
          <a:srcRect/>
          <a:stretch>
            <a:fillRect/>
          </a:stretch>
        </p:blipFill>
        <p:spPr bwMode="auto">
          <a:xfrm>
            <a:off x="5220072" y="1844824"/>
            <a:ext cx="3384374" cy="3384375"/>
          </a:xfrm>
          <a:prstGeom prst="rect">
            <a:avLst/>
          </a:prstGeom>
          <a:noFill/>
        </p:spPr>
      </p:pic>
    </p:spTree>
    <p:extLst>
      <p:ext uri="{BB962C8B-B14F-4D97-AF65-F5344CB8AC3E}">
        <p14:creationId xmlns="" xmlns:p14="http://schemas.microsoft.com/office/powerpoint/2010/main" val="24947026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259632" y="1772816"/>
            <a:ext cx="7488832" cy="2520280"/>
          </a:xfrm>
        </p:spPr>
        <p:txBody>
          <a:bodyPr/>
          <a:lstStyle/>
          <a:p>
            <a:pPr marL="0" lvl="0" indent="0">
              <a:buNone/>
            </a:pPr>
            <a:endParaRPr lang="ru-RU" sz="2000" dirty="0"/>
          </a:p>
          <a:p>
            <a:pPr marL="0" lvl="0" indent="0" algn="just">
              <a:buNone/>
            </a:pPr>
            <a:endParaRPr lang="ru-RU" sz="2000" dirty="0"/>
          </a:p>
        </p:txBody>
      </p:sp>
      <p:sp>
        <p:nvSpPr>
          <p:cNvPr id="4" name="Прямоугольник 3"/>
          <p:cNvSpPr/>
          <p:nvPr/>
        </p:nvSpPr>
        <p:spPr>
          <a:xfrm>
            <a:off x="1331640" y="385462"/>
            <a:ext cx="7560840" cy="5232202"/>
          </a:xfrm>
          <a:prstGeom prst="rect">
            <a:avLst/>
          </a:prstGeom>
        </p:spPr>
        <p:txBody>
          <a:bodyPr wrap="square">
            <a:spAutoFit/>
          </a:bodyPr>
          <a:lstStyle/>
          <a:p>
            <a:pPr>
              <a:spcBef>
                <a:spcPts val="0"/>
              </a:spcBef>
              <a:buNone/>
            </a:pPr>
            <a:r>
              <a:rPr kumimoji="0" lang="ru-RU" sz="3600" b="1" i="1" u="none" strike="noStrike" kern="0" cap="all" spc="0" normalizeH="0" baseline="0" noProof="0" dirty="0" smtClean="0">
                <a:ln>
                  <a:noFill/>
                </a:ln>
                <a:solidFill>
                  <a:srgbClr val="FF0000"/>
                </a:solidFill>
                <a:effectLst/>
                <a:uLnTx/>
                <a:uFillTx/>
                <a:latin typeface="Century Gothic"/>
                <a:ea typeface="+mj-ea"/>
                <a:cs typeface="+mj-cs"/>
              </a:rPr>
              <a:t> </a:t>
            </a:r>
            <a:r>
              <a:rPr kumimoji="0" lang="ru-RU" sz="3600" b="1" i="1" u="none" strike="noStrike" kern="0" cap="all" spc="0" normalizeH="0" baseline="0" noProof="0" dirty="0">
                <a:ln>
                  <a:noFill/>
                </a:ln>
                <a:solidFill>
                  <a:srgbClr val="FF0000"/>
                </a:solidFill>
                <a:effectLst/>
                <a:uLnTx/>
                <a:uFillTx/>
                <a:latin typeface="Century Gothic"/>
                <a:ea typeface="+mj-ea"/>
                <a:cs typeface="+mj-cs"/>
              </a:rPr>
              <a:t/>
            </a:r>
            <a:br>
              <a:rPr kumimoji="0" lang="ru-RU" sz="3600" b="1" i="1" u="none" strike="noStrike" kern="0" cap="all" spc="0" normalizeH="0" baseline="0" noProof="0" dirty="0">
                <a:ln>
                  <a:noFill/>
                </a:ln>
                <a:solidFill>
                  <a:srgbClr val="FF0000"/>
                </a:solidFill>
                <a:effectLst/>
                <a:uLnTx/>
                <a:uFillTx/>
                <a:latin typeface="Century Gothic"/>
                <a:ea typeface="+mj-ea"/>
                <a:cs typeface="+mj-cs"/>
              </a:rPr>
            </a:br>
            <a:r>
              <a:rPr kumimoji="0" lang="ru-RU" sz="3600" b="1" i="1" u="none" strike="noStrike" kern="0" cap="all" spc="0" normalizeH="0" baseline="0" noProof="0" dirty="0" smtClean="0">
                <a:ln>
                  <a:noFill/>
                </a:ln>
                <a:solidFill>
                  <a:srgbClr val="FF0066"/>
                </a:solidFill>
                <a:effectLst/>
                <a:uLnTx/>
                <a:uFillTx/>
                <a:latin typeface="Century Gothic"/>
                <a:ea typeface="+mj-ea"/>
                <a:cs typeface="+mj-cs"/>
              </a:rPr>
              <a:t> </a:t>
            </a:r>
          </a:p>
          <a:p>
            <a:pPr>
              <a:spcBef>
                <a:spcPts val="0"/>
              </a:spcBef>
              <a:buNone/>
            </a:pPr>
            <a:endParaRPr lang="ru-RU" sz="3600" b="1" i="1" kern="0" cap="all" dirty="0" smtClean="0">
              <a:solidFill>
                <a:srgbClr val="FF0066"/>
              </a:solidFill>
              <a:latin typeface="Century Gothic"/>
              <a:ea typeface="+mj-ea"/>
              <a:cs typeface="+mj-cs"/>
            </a:endParaRPr>
          </a:p>
          <a:p>
            <a:pPr>
              <a:spcBef>
                <a:spcPts val="0"/>
              </a:spcBef>
              <a:buNone/>
            </a:pPr>
            <a:endParaRPr lang="ru-RU" sz="3600" b="1" i="1" kern="0" cap="all" dirty="0" smtClean="0">
              <a:solidFill>
                <a:srgbClr val="FF0066"/>
              </a:solidFill>
              <a:latin typeface="Century Gothic"/>
              <a:ea typeface="+mj-ea"/>
              <a:cs typeface="+mj-cs"/>
            </a:endParaRPr>
          </a:p>
          <a:p>
            <a:pPr algn="ctr">
              <a:spcBef>
                <a:spcPts val="0"/>
              </a:spcBef>
              <a:buNone/>
            </a:pPr>
            <a:endParaRPr lang="ru-RU" sz="2200" b="1" dirty="0" smtClean="0">
              <a:solidFill>
                <a:srgbClr val="C00000"/>
              </a:solidFill>
            </a:endParaRPr>
          </a:p>
          <a:p>
            <a:pPr algn="ctr">
              <a:spcBef>
                <a:spcPts val="0"/>
              </a:spcBef>
              <a:buNone/>
            </a:pPr>
            <a:r>
              <a:rPr lang="ru-RU" sz="2200" b="1" dirty="0" smtClean="0">
                <a:solidFill>
                  <a:srgbClr val="C00000"/>
                </a:solidFill>
              </a:rPr>
              <a:t>Уважаемые родители, превратите дорогу в детский сад в игру познавательную, развивающую, интересную как для  Вас, так и для вашего ребенка. Игру, которая поможет пробудить  его речь и мысли.</a:t>
            </a:r>
          </a:p>
          <a:p>
            <a:pPr>
              <a:spcBef>
                <a:spcPts val="0"/>
              </a:spcBef>
              <a:buNone/>
            </a:pPr>
            <a:r>
              <a:rPr lang="ru-RU" sz="2200" b="1" dirty="0" smtClean="0">
                <a:solidFill>
                  <a:srgbClr val="C00000"/>
                </a:solidFill>
              </a:rPr>
              <a:t>                          </a:t>
            </a:r>
          </a:p>
          <a:p>
            <a:pPr marL="0" marR="0" lvl="0" indent="0" algn="ctr" defTabSz="914400" eaLnBrk="1" fontAlgn="auto" latinLnBrk="0" hangingPunct="1">
              <a:lnSpc>
                <a:spcPct val="2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Text" lastClr="000000"/>
              </a:solidFill>
              <a:effectLst/>
              <a:uLnTx/>
              <a:uFillTx/>
            </a:endParaRPr>
          </a:p>
        </p:txBody>
      </p:sp>
      <p:pic>
        <p:nvPicPr>
          <p:cNvPr id="2" name="Рисунок 1">
            <a:extLst>
              <a:ext uri="{FF2B5EF4-FFF2-40B4-BE49-F238E27FC236}">
                <a16:creationId xmlns:a16="http://schemas.microsoft.com/office/drawing/2014/main" xmlns="" id="{5E5454AF-0F43-41DB-9E82-306F7F21E100}"/>
              </a:ext>
            </a:extLst>
          </p:cNvPr>
          <p:cNvPicPr>
            <a:picLocks noChangeAspect="1"/>
          </p:cNvPicPr>
          <p:nvPr/>
        </p:nvPicPr>
        <p:blipFill>
          <a:blip r:embed="rId2" cstate="print"/>
          <a:stretch>
            <a:fillRect/>
          </a:stretch>
        </p:blipFill>
        <p:spPr>
          <a:xfrm>
            <a:off x="2987824" y="4638733"/>
            <a:ext cx="4176464" cy="1949017"/>
          </a:xfrm>
          <a:prstGeom prst="rect">
            <a:avLst/>
          </a:prstGeom>
        </p:spPr>
      </p:pic>
      <p:sp>
        <p:nvSpPr>
          <p:cNvPr id="5" name="Прямоугольник 4"/>
          <p:cNvSpPr/>
          <p:nvPr/>
        </p:nvSpPr>
        <p:spPr>
          <a:xfrm>
            <a:off x="1403648" y="188640"/>
            <a:ext cx="6984776" cy="3046988"/>
          </a:xfrm>
          <a:prstGeom prst="rect">
            <a:avLst/>
          </a:prstGeom>
        </p:spPr>
        <p:txBody>
          <a:bodyPr wrap="square">
            <a:spAutoFit/>
          </a:bodyPr>
          <a:lstStyle/>
          <a:p>
            <a:r>
              <a:rPr lang="ru-RU" b="1" dirty="0" smtClean="0">
                <a:solidFill>
                  <a:srgbClr val="0070C0"/>
                </a:solidFill>
              </a:rPr>
              <a:t>                 </a:t>
            </a:r>
            <a:r>
              <a:rPr lang="ru-RU" sz="2400" b="1" dirty="0" smtClean="0">
                <a:solidFill>
                  <a:srgbClr val="0070C0"/>
                </a:solidFill>
              </a:rPr>
              <a:t>Игра «Цепочка слов»</a:t>
            </a:r>
            <a:r>
              <a:rPr lang="ru-RU" sz="2400" dirty="0" smtClean="0">
                <a:solidFill>
                  <a:srgbClr val="0070C0"/>
                </a:solidFill>
              </a:rPr>
              <a:t> </a:t>
            </a:r>
          </a:p>
          <a:p>
            <a:r>
              <a:rPr lang="ru-RU" sz="2200" dirty="0" smtClean="0">
                <a:solidFill>
                  <a:srgbClr val="660066"/>
                </a:solidFill>
              </a:rPr>
              <a:t>(закрепить умение выделять первый и   </a:t>
            </a:r>
          </a:p>
          <a:p>
            <a:r>
              <a:rPr lang="ru-RU" sz="2200" dirty="0" smtClean="0">
                <a:solidFill>
                  <a:srgbClr val="660066"/>
                </a:solidFill>
              </a:rPr>
              <a:t>                                     последний звук  в слове)</a:t>
            </a:r>
          </a:p>
          <a:p>
            <a:r>
              <a:rPr lang="ru-RU" sz="2200" dirty="0" smtClean="0">
                <a:solidFill>
                  <a:srgbClr val="660066"/>
                </a:solidFill>
              </a:rPr>
              <a:t>Взрослый и ребенок по очереди называют любые слова</a:t>
            </a:r>
          </a:p>
          <a:p>
            <a:r>
              <a:rPr lang="ru-RU" sz="2200" dirty="0" smtClean="0">
                <a:solidFill>
                  <a:srgbClr val="660066"/>
                </a:solidFill>
              </a:rPr>
              <a:t>Например: кошка – автобус – сок – куст – танк – </a:t>
            </a:r>
          </a:p>
          <a:p>
            <a:r>
              <a:rPr lang="ru-RU" sz="2200" dirty="0" smtClean="0">
                <a:solidFill>
                  <a:srgbClr val="660066"/>
                </a:solidFill>
              </a:rPr>
              <a:t>капуста - аист...</a:t>
            </a:r>
          </a:p>
          <a:p>
            <a:endParaRPr lang="ru-RU" dirty="0" smtClean="0">
              <a:solidFill>
                <a:srgbClr val="0070C0"/>
              </a:solidFill>
            </a:endParaRPr>
          </a:p>
          <a:p>
            <a:endParaRPr lang="ru-RU" dirty="0"/>
          </a:p>
        </p:txBody>
      </p:sp>
    </p:spTree>
    <p:extLst>
      <p:ext uri="{BB962C8B-B14F-4D97-AF65-F5344CB8AC3E}">
        <p14:creationId xmlns="" xmlns:p14="http://schemas.microsoft.com/office/powerpoint/2010/main" val="17360241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259632" y="260648"/>
            <a:ext cx="7488832" cy="2448272"/>
          </a:xfrm>
        </p:spPr>
        <p:txBody>
          <a:bodyPr/>
          <a:lstStyle/>
          <a:p>
            <a:pPr marL="0" algn="just">
              <a:spcBef>
                <a:spcPts val="0"/>
              </a:spcBef>
              <a:buNone/>
            </a:pPr>
            <a:r>
              <a:rPr lang="ru-RU" sz="2000" dirty="0" smtClean="0"/>
              <a:t>        </a:t>
            </a:r>
            <a:r>
              <a:rPr lang="ru-RU" sz="1900" dirty="0" smtClean="0"/>
              <a:t>Каждый рабочий день родители отводят своего    ребенка в детский сад. Чтобы дорога туда и обратно была интересной и веселой, можно придумать множество речевых игр. </a:t>
            </a:r>
          </a:p>
          <a:p>
            <a:pPr marL="0" algn="just">
              <a:spcBef>
                <a:spcPts val="0"/>
              </a:spcBef>
              <a:buNone/>
            </a:pPr>
            <a:r>
              <a:rPr lang="ru-RU" sz="1900" dirty="0" smtClean="0"/>
              <a:t>       Предлагаю вашему вниманию интересные и занимательные речевые игры, которые будут способствовать развитию речи ребенка, пока вы добираетесь до детского сада или возвращаетесь  домой.   </a:t>
            </a:r>
          </a:p>
          <a:p>
            <a:pPr marL="0" algn="just">
              <a:spcBef>
                <a:spcPts val="0"/>
              </a:spcBef>
              <a:buNone/>
            </a:pPr>
            <a:r>
              <a:rPr lang="ru-RU" sz="1900" dirty="0" smtClean="0"/>
              <a:t>       С помощью таких игр ребенок научится классифицировать, обобщать предметы. Для достижения положительного результата, необходимо играть ежедневно.</a:t>
            </a:r>
          </a:p>
          <a:p>
            <a:pPr marL="0" algn="just">
              <a:spcBef>
                <a:spcPts val="0"/>
              </a:spcBef>
              <a:buNone/>
            </a:pPr>
            <a:r>
              <a:rPr lang="ru-RU" sz="1900" dirty="0" smtClean="0"/>
              <a:t>      Все эти игры, на первый взгляд, очень простые, но на самом деле они значительно </a:t>
            </a:r>
          </a:p>
          <a:p>
            <a:pPr marL="0" algn="just">
              <a:spcBef>
                <a:spcPts val="0"/>
              </a:spcBef>
              <a:buNone/>
            </a:pPr>
            <a:r>
              <a:rPr lang="ru-RU" sz="1900" dirty="0" smtClean="0"/>
              <a:t>улучшают развитие связной </a:t>
            </a:r>
          </a:p>
          <a:p>
            <a:pPr marL="0" algn="just">
              <a:spcBef>
                <a:spcPts val="0"/>
              </a:spcBef>
              <a:buNone/>
            </a:pPr>
            <a:r>
              <a:rPr lang="ru-RU" sz="1900" dirty="0" smtClean="0"/>
              <a:t>речи детей, а так же учат </a:t>
            </a:r>
          </a:p>
          <a:p>
            <a:pPr marL="0" algn="just">
              <a:spcBef>
                <a:spcPts val="0"/>
              </a:spcBef>
              <a:buNone/>
            </a:pPr>
            <a:r>
              <a:rPr lang="ru-RU" sz="1900" dirty="0" smtClean="0"/>
              <a:t>ребенка мыслить и рассуждать!</a:t>
            </a:r>
          </a:p>
          <a:p>
            <a:pPr marL="0" algn="just">
              <a:spcBef>
                <a:spcPts val="0"/>
              </a:spcBef>
              <a:buNone/>
            </a:pPr>
            <a:endParaRPr lang="ru-RU" sz="1900" dirty="0" smtClean="0"/>
          </a:p>
          <a:p>
            <a:pPr marL="0" algn="just">
              <a:spcBef>
                <a:spcPts val="0"/>
              </a:spcBef>
              <a:buNone/>
            </a:pPr>
            <a:r>
              <a:rPr lang="ru-RU" sz="1900" dirty="0" smtClean="0"/>
              <a:t>Вот примеры некоторых из них:</a:t>
            </a:r>
          </a:p>
          <a:p>
            <a:pPr algn="just">
              <a:buNone/>
            </a:pPr>
            <a:r>
              <a:rPr lang="ru-RU" sz="1900" dirty="0" smtClean="0"/>
              <a:t>          </a:t>
            </a:r>
          </a:p>
          <a:p>
            <a:pPr lvl="0" algn="ctr">
              <a:buNone/>
            </a:pPr>
            <a:endParaRPr lang="ru-RU" sz="2000" dirty="0"/>
          </a:p>
          <a:p>
            <a:pPr marL="0" lvl="0" indent="0" algn="just">
              <a:buNone/>
            </a:pPr>
            <a:endParaRPr lang="ru-RU" sz="2000" dirty="0"/>
          </a:p>
        </p:txBody>
      </p:sp>
      <p:pic>
        <p:nvPicPr>
          <p:cNvPr id="4" name="Рисунок 3" descr="Рисунки для детского садика (54 фото) &quot; рисунки для срисовки на Газ-квас.ком"/>
          <p:cNvPicPr/>
          <p:nvPr/>
        </p:nvPicPr>
        <p:blipFill>
          <a:blip r:embed="rId2" cstate="print"/>
          <a:srcRect/>
          <a:stretch>
            <a:fillRect/>
          </a:stretch>
        </p:blipFill>
        <p:spPr bwMode="auto">
          <a:xfrm>
            <a:off x="5148064" y="4005064"/>
            <a:ext cx="3707904" cy="2615952"/>
          </a:xfrm>
          <a:prstGeom prst="rect">
            <a:avLst/>
          </a:prstGeom>
          <a:noFill/>
          <a:ln w="9525">
            <a:noFill/>
            <a:miter lim="800000"/>
            <a:headEnd/>
            <a:tailEnd/>
          </a:ln>
        </p:spPr>
      </p:pic>
    </p:spTree>
    <p:extLst>
      <p:ext uri="{BB962C8B-B14F-4D97-AF65-F5344CB8AC3E}">
        <p14:creationId xmlns="" xmlns:p14="http://schemas.microsoft.com/office/powerpoint/2010/main" val="15739622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75656" y="332656"/>
            <a:ext cx="6995120" cy="3168352"/>
          </a:xfrm>
        </p:spPr>
        <p:txBody>
          <a:bodyPr/>
          <a:lstStyle/>
          <a:p>
            <a:pPr marL="0" lvl="0" indent="0" algn="ctr">
              <a:buNone/>
            </a:pPr>
            <a:r>
              <a:rPr lang="ru-RU" sz="2400" b="1" i="1" dirty="0" smtClean="0">
                <a:solidFill>
                  <a:srgbClr val="00B050"/>
                </a:solidFill>
                <a:effectLst>
                  <a:outerShdw blurRad="38100" dist="38100" dir="2700000" algn="tl">
                    <a:srgbClr val="000000">
                      <a:alpha val="43137"/>
                    </a:srgbClr>
                  </a:outerShdw>
                </a:effectLst>
              </a:rPr>
              <a:t> </a:t>
            </a:r>
            <a:r>
              <a:rPr lang="ru-RU" sz="2400" b="1" dirty="0" smtClean="0">
                <a:solidFill>
                  <a:srgbClr val="0070C0"/>
                </a:solidFill>
              </a:rPr>
              <a:t>Игра «Веселый счет»</a:t>
            </a:r>
            <a:r>
              <a:rPr lang="ru-RU" sz="2400" dirty="0" smtClean="0">
                <a:solidFill>
                  <a:srgbClr val="0070C0"/>
                </a:solidFill>
              </a:rPr>
              <a:t> </a:t>
            </a:r>
          </a:p>
          <a:p>
            <a:pPr marL="0" lvl="0" indent="0" algn="ctr">
              <a:buNone/>
            </a:pPr>
            <a:r>
              <a:rPr lang="ru-RU" sz="2000" dirty="0" smtClean="0"/>
              <a:t>(согласование числительного с существительным и прилагательным)</a:t>
            </a:r>
          </a:p>
          <a:p>
            <a:pPr algn="just">
              <a:buNone/>
            </a:pPr>
            <a:r>
              <a:rPr lang="ru-RU" sz="2000" dirty="0" smtClean="0"/>
              <a:t>     Вокруг много одинаковых предметов. Какие ты можешь назвать? (дома, деревья, листья, лужи, сугробы, столбы, окна..) Давай их посчитаем. Один кирпичный дом, два кирпичных дома, три кирпичных дома, четыре кирпичных дома, пять кирпичных домов и т. д. (Каждый день можно подобрать разные определения  к одному слову.</a:t>
            </a:r>
          </a:p>
          <a:p>
            <a:pPr algn="just">
              <a:buNone/>
            </a:pPr>
            <a:r>
              <a:rPr lang="ru-RU" sz="2000" dirty="0" smtClean="0"/>
              <a:t>     Например: кирпичный </a:t>
            </a:r>
          </a:p>
          <a:p>
            <a:pPr algn="just">
              <a:buNone/>
            </a:pPr>
            <a:r>
              <a:rPr lang="ru-RU" sz="2000" dirty="0" smtClean="0"/>
              <a:t>     дом, высокий дом, </a:t>
            </a:r>
          </a:p>
          <a:p>
            <a:pPr algn="just">
              <a:buNone/>
            </a:pPr>
            <a:r>
              <a:rPr lang="ru-RU" sz="2000" dirty="0" smtClean="0"/>
              <a:t>     красивый дом, </a:t>
            </a:r>
          </a:p>
          <a:p>
            <a:pPr algn="just">
              <a:buNone/>
            </a:pPr>
            <a:r>
              <a:rPr lang="ru-RU" sz="2000" dirty="0" smtClean="0"/>
              <a:t>     многоэтажный дом, </a:t>
            </a:r>
          </a:p>
          <a:p>
            <a:pPr algn="just">
              <a:buNone/>
            </a:pPr>
            <a:r>
              <a:rPr lang="ru-RU" sz="2000" dirty="0" smtClean="0"/>
              <a:t>     знакомый дом…)</a:t>
            </a:r>
          </a:p>
          <a:p>
            <a:pPr>
              <a:buNone/>
            </a:pPr>
            <a:r>
              <a:rPr lang="ru-RU" sz="2000" dirty="0" smtClean="0"/>
              <a:t/>
            </a:r>
            <a:br>
              <a:rPr lang="ru-RU" sz="2000" dirty="0" smtClean="0"/>
            </a:br>
            <a:endParaRPr lang="ru-RU" sz="2000" dirty="0"/>
          </a:p>
        </p:txBody>
      </p:sp>
      <p:pic>
        <p:nvPicPr>
          <p:cNvPr id="14338" name="Picture 2" descr="https://avatars.mds.yandex.net/i?id=96f2ec14215cf5b7fd25f166441a8a61_l-4821391-images-thumbs&amp;n=13"/>
          <p:cNvPicPr>
            <a:picLocks noChangeAspect="1" noChangeArrowheads="1"/>
          </p:cNvPicPr>
          <p:nvPr/>
        </p:nvPicPr>
        <p:blipFill>
          <a:blip r:embed="rId2" cstate="print"/>
          <a:srcRect/>
          <a:stretch>
            <a:fillRect/>
          </a:stretch>
        </p:blipFill>
        <p:spPr bwMode="auto">
          <a:xfrm>
            <a:off x="5436096" y="3789040"/>
            <a:ext cx="3323639" cy="2708919"/>
          </a:xfrm>
          <a:prstGeom prst="rect">
            <a:avLst/>
          </a:prstGeom>
          <a:noFill/>
        </p:spPr>
      </p:pic>
    </p:spTree>
    <p:extLst>
      <p:ext uri="{BB962C8B-B14F-4D97-AF65-F5344CB8AC3E}">
        <p14:creationId xmlns="" xmlns:p14="http://schemas.microsoft.com/office/powerpoint/2010/main" val="27414588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75656" y="332656"/>
            <a:ext cx="6995120" cy="3168352"/>
          </a:xfrm>
        </p:spPr>
        <p:txBody>
          <a:bodyPr/>
          <a:lstStyle/>
          <a:p>
            <a:pPr marL="0" lvl="0" indent="0" algn="ctr">
              <a:buNone/>
            </a:pPr>
            <a:r>
              <a:rPr lang="ru-RU" sz="2400" b="1" i="1" dirty="0" smtClean="0">
                <a:solidFill>
                  <a:srgbClr val="00B050"/>
                </a:solidFill>
                <a:effectLst>
                  <a:outerShdw blurRad="38100" dist="38100" dir="2700000" algn="tl">
                    <a:srgbClr val="000000">
                      <a:alpha val="43137"/>
                    </a:srgbClr>
                  </a:outerShdw>
                </a:effectLst>
              </a:rPr>
              <a:t> </a:t>
            </a:r>
            <a:r>
              <a:rPr lang="ru-RU" sz="2400" b="1" dirty="0" smtClean="0">
                <a:solidFill>
                  <a:srgbClr val="0070C0"/>
                </a:solidFill>
              </a:rPr>
              <a:t>Игра «Кто или что может это делать?»</a:t>
            </a:r>
            <a:r>
              <a:rPr lang="ru-RU" sz="2400" dirty="0" smtClean="0">
                <a:solidFill>
                  <a:srgbClr val="0070C0"/>
                </a:solidFill>
              </a:rPr>
              <a:t> </a:t>
            </a:r>
          </a:p>
          <a:p>
            <a:pPr marL="0" lvl="0" indent="0" algn="ctr">
              <a:buNone/>
            </a:pPr>
            <a:r>
              <a:rPr lang="ru-RU" sz="2000" dirty="0" smtClean="0"/>
              <a:t>(систематизация словаря)</a:t>
            </a:r>
          </a:p>
          <a:p>
            <a:pPr algn="just">
              <a:buNone/>
            </a:pPr>
            <a:r>
              <a:rPr lang="ru-RU" sz="2000" dirty="0" smtClean="0"/>
              <a:t>     Взрослый называет действие, а ребенок подбирает предметы. Например, слово идёт, ребенок подбирает девочка идет, мальчик идет, кошка идет, снег идет и т. д.Подберите слова к глаголам стоит, сидит, лежит, бежит, плавает, спит, ползает, качается, летает, плавает,…</a:t>
            </a:r>
          </a:p>
          <a:p>
            <a:pPr algn="just">
              <a:buNone/>
            </a:pPr>
            <a:r>
              <a:rPr lang="ru-RU" sz="2400" b="1" dirty="0" smtClean="0">
                <a:solidFill>
                  <a:srgbClr val="0070C0"/>
                </a:solidFill>
              </a:rPr>
              <a:t>         Игра «Подружи слова»</a:t>
            </a:r>
          </a:p>
          <a:p>
            <a:pPr>
              <a:buNone/>
            </a:pPr>
            <a:r>
              <a:rPr lang="ru-RU" sz="2000" b="1" dirty="0" smtClean="0"/>
              <a:t>           </a:t>
            </a:r>
            <a:r>
              <a:rPr lang="ru-RU" sz="2000" dirty="0" smtClean="0"/>
              <a:t>(образование сложных слов)</a:t>
            </a:r>
          </a:p>
          <a:p>
            <a:r>
              <a:rPr lang="ru-RU" sz="2000" dirty="0" smtClean="0"/>
              <a:t>листья падают – листопад </a:t>
            </a:r>
          </a:p>
          <a:p>
            <a:r>
              <a:rPr lang="ru-RU" sz="2000" dirty="0" smtClean="0"/>
              <a:t>снег падает – снегопад</a:t>
            </a:r>
          </a:p>
          <a:p>
            <a:r>
              <a:rPr lang="ru-RU" sz="2000" dirty="0" smtClean="0"/>
              <a:t>вода падает – водопад </a:t>
            </a:r>
          </a:p>
          <a:p>
            <a:r>
              <a:rPr lang="ru-RU" sz="2000" dirty="0" smtClean="0"/>
              <a:t>сам летает – самолет </a:t>
            </a:r>
          </a:p>
          <a:p>
            <a:r>
              <a:rPr lang="ru-RU" sz="2000" dirty="0" smtClean="0"/>
              <a:t>пыль сосет – пылесос</a:t>
            </a:r>
          </a:p>
          <a:p>
            <a:pPr algn="just">
              <a:buNone/>
            </a:pPr>
            <a:r>
              <a:rPr lang="ru-RU" sz="2000" dirty="0" smtClean="0">
                <a:solidFill>
                  <a:srgbClr val="0070C0"/>
                </a:solidFill>
              </a:rPr>
              <a:t> </a:t>
            </a:r>
            <a:endParaRPr lang="ru-RU" sz="2000" dirty="0" smtClean="0"/>
          </a:p>
          <a:p>
            <a:pPr algn="just">
              <a:buNone/>
            </a:pPr>
            <a:r>
              <a:rPr lang="ru-RU" sz="2000" dirty="0" smtClean="0"/>
              <a:t>      </a:t>
            </a:r>
          </a:p>
          <a:p>
            <a:pPr>
              <a:buNone/>
            </a:pPr>
            <a:r>
              <a:rPr lang="ru-RU" sz="2000" dirty="0" smtClean="0"/>
              <a:t/>
            </a:r>
            <a:br>
              <a:rPr lang="ru-RU" sz="2000" dirty="0" smtClean="0"/>
            </a:br>
            <a:endParaRPr lang="ru-RU" sz="2000" dirty="0"/>
          </a:p>
        </p:txBody>
      </p:sp>
      <p:pic>
        <p:nvPicPr>
          <p:cNvPr id="1026" name="Picture 2" descr="https://filmofond.ru/uploadedFiles/images/3_2.jpg"/>
          <p:cNvPicPr>
            <a:picLocks noChangeAspect="1" noChangeArrowheads="1"/>
          </p:cNvPicPr>
          <p:nvPr/>
        </p:nvPicPr>
        <p:blipFill>
          <a:blip r:embed="rId2" cstate="print"/>
          <a:srcRect/>
          <a:stretch>
            <a:fillRect/>
          </a:stretch>
        </p:blipFill>
        <p:spPr bwMode="auto">
          <a:xfrm>
            <a:off x="6372200" y="3645024"/>
            <a:ext cx="2474269" cy="2880319"/>
          </a:xfrm>
          <a:prstGeom prst="rect">
            <a:avLst/>
          </a:prstGeom>
          <a:noFill/>
        </p:spPr>
      </p:pic>
    </p:spTree>
    <p:extLst>
      <p:ext uri="{BB962C8B-B14F-4D97-AF65-F5344CB8AC3E}">
        <p14:creationId xmlns="" xmlns:p14="http://schemas.microsoft.com/office/powerpoint/2010/main" val="27414588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75656" y="332656"/>
            <a:ext cx="6995120" cy="3168352"/>
          </a:xfrm>
        </p:spPr>
        <p:txBody>
          <a:bodyPr/>
          <a:lstStyle/>
          <a:p>
            <a:pPr marL="0" lvl="0" indent="0" algn="ctr">
              <a:buNone/>
            </a:pPr>
            <a:r>
              <a:rPr lang="ru-RU" sz="2400" b="1" i="1" dirty="0" smtClean="0">
                <a:solidFill>
                  <a:srgbClr val="00B050"/>
                </a:solidFill>
                <a:effectLst>
                  <a:outerShdw blurRad="38100" dist="38100" dir="2700000" algn="tl">
                    <a:srgbClr val="000000">
                      <a:alpha val="43137"/>
                    </a:srgbClr>
                  </a:outerShdw>
                </a:effectLst>
              </a:rPr>
              <a:t> </a:t>
            </a:r>
            <a:r>
              <a:rPr lang="ru-RU" sz="2400" b="1" dirty="0" smtClean="0">
                <a:solidFill>
                  <a:srgbClr val="0070C0"/>
                </a:solidFill>
              </a:rPr>
              <a:t>Игра «Найди дерево»</a:t>
            </a:r>
            <a:r>
              <a:rPr lang="ru-RU" sz="2400" dirty="0" smtClean="0">
                <a:solidFill>
                  <a:srgbClr val="0070C0"/>
                </a:solidFill>
              </a:rPr>
              <a:t> </a:t>
            </a:r>
          </a:p>
          <a:p>
            <a:pPr>
              <a:buNone/>
            </a:pPr>
            <a:r>
              <a:rPr lang="ru-RU" sz="2000" dirty="0" smtClean="0"/>
              <a:t>(выделение признаков деревьев: общая форма, расположение ветвей, цвет и внешний вид коры)</a:t>
            </a:r>
          </a:p>
          <a:p>
            <a:pPr>
              <a:buNone/>
            </a:pPr>
            <a:r>
              <a:rPr lang="ru-RU" sz="2000" dirty="0" smtClean="0"/>
              <a:t>Рассмотреть и научиться рассказывать о деревьях и кустарниках, которые встречаются по дороге в детский сад.</a:t>
            </a:r>
          </a:p>
          <a:p>
            <a:pPr>
              <a:buNone/>
            </a:pPr>
            <a:r>
              <a:rPr lang="ru-RU" sz="2000" b="1" dirty="0" smtClean="0"/>
              <a:t>         </a:t>
            </a:r>
            <a:r>
              <a:rPr lang="ru-RU" sz="2400" b="1" dirty="0" smtClean="0">
                <a:solidFill>
                  <a:srgbClr val="0070C0"/>
                </a:solidFill>
              </a:rPr>
              <a:t>Игра «Пересчет деревьев»</a:t>
            </a:r>
            <a:r>
              <a:rPr lang="ru-RU" sz="2000" dirty="0" smtClean="0">
                <a:solidFill>
                  <a:srgbClr val="0070C0"/>
                </a:solidFill>
              </a:rPr>
              <a:t> </a:t>
            </a:r>
          </a:p>
          <a:p>
            <a:pPr>
              <a:buNone/>
            </a:pPr>
            <a:r>
              <a:rPr lang="ru-RU" sz="2000" dirty="0" smtClean="0"/>
              <a:t>(согласование существительных и числительных):</a:t>
            </a:r>
          </a:p>
          <a:p>
            <a:pPr>
              <a:buNone/>
            </a:pPr>
            <a:r>
              <a:rPr lang="ru-RU" sz="2000" dirty="0" smtClean="0"/>
              <a:t>Один тополь, два тополя, три тополя, четыре тополя,</a:t>
            </a:r>
          </a:p>
          <a:p>
            <a:pPr>
              <a:buNone/>
            </a:pPr>
            <a:r>
              <a:rPr lang="ru-RU" sz="2000" dirty="0" smtClean="0"/>
              <a:t>пять тополей; одна береза, две березы, три березы,</a:t>
            </a:r>
          </a:p>
          <a:p>
            <a:pPr>
              <a:buNone/>
            </a:pPr>
            <a:r>
              <a:rPr lang="ru-RU" sz="2000" dirty="0" smtClean="0"/>
              <a:t>четыре березы, пять берез…..</a:t>
            </a:r>
          </a:p>
          <a:p>
            <a:pPr>
              <a:buNone/>
            </a:pPr>
            <a:r>
              <a:rPr lang="ru-RU" sz="2400" b="1" dirty="0" smtClean="0">
                <a:solidFill>
                  <a:srgbClr val="0070C0"/>
                </a:solidFill>
              </a:rPr>
              <a:t>           Игра «Один –много»</a:t>
            </a:r>
            <a:r>
              <a:rPr lang="ru-RU" sz="2400" dirty="0" smtClean="0">
                <a:solidFill>
                  <a:srgbClr val="0070C0"/>
                </a:solidFill>
              </a:rPr>
              <a:t> </a:t>
            </a:r>
          </a:p>
          <a:p>
            <a:pPr>
              <a:buNone/>
            </a:pPr>
            <a:r>
              <a:rPr lang="ru-RU" sz="2000" dirty="0" smtClean="0"/>
              <a:t> (образование множественного числа    существительных): </a:t>
            </a:r>
          </a:p>
          <a:p>
            <a:pPr>
              <a:buNone/>
            </a:pPr>
            <a:r>
              <a:rPr lang="ru-RU" sz="2000" dirty="0" smtClean="0"/>
              <a:t>берёза- берёзы </a:t>
            </a:r>
          </a:p>
          <a:p>
            <a:pPr>
              <a:buNone/>
            </a:pPr>
            <a:r>
              <a:rPr lang="ru-RU" sz="2000" dirty="0" smtClean="0"/>
              <a:t>сорока – сороки</a:t>
            </a:r>
          </a:p>
          <a:p>
            <a:pPr>
              <a:buNone/>
            </a:pPr>
            <a:r>
              <a:rPr lang="ru-RU" sz="2000" dirty="0" smtClean="0"/>
              <a:t>машина -машины</a:t>
            </a:r>
          </a:p>
          <a:p>
            <a:pPr>
              <a:buNone/>
            </a:pPr>
            <a:endParaRPr lang="ru-RU" sz="2000" dirty="0" smtClean="0"/>
          </a:p>
          <a:p>
            <a:pPr marL="0" lvl="0" indent="0" algn="ctr">
              <a:buNone/>
            </a:pPr>
            <a:r>
              <a:rPr lang="ru-RU" sz="2000" dirty="0" smtClean="0"/>
              <a:t> </a:t>
            </a:r>
          </a:p>
          <a:p>
            <a:pPr algn="just">
              <a:buNone/>
            </a:pPr>
            <a:r>
              <a:rPr lang="ru-RU" sz="2400" b="1" dirty="0" smtClean="0">
                <a:solidFill>
                  <a:srgbClr val="0070C0"/>
                </a:solidFill>
              </a:rPr>
              <a:t> </a:t>
            </a:r>
            <a:endParaRPr lang="ru-RU" sz="2000" dirty="0" smtClean="0"/>
          </a:p>
          <a:p>
            <a:pPr>
              <a:buNone/>
            </a:pPr>
            <a:r>
              <a:rPr lang="ru-RU" sz="2000" dirty="0" smtClean="0"/>
              <a:t/>
            </a:r>
            <a:br>
              <a:rPr lang="ru-RU" sz="2000" dirty="0" smtClean="0"/>
            </a:br>
            <a:endParaRPr lang="ru-RU" sz="2000" dirty="0"/>
          </a:p>
        </p:txBody>
      </p:sp>
      <p:pic>
        <p:nvPicPr>
          <p:cNvPr id="5" name="Рисунок 4" descr="https://papik.pro/uploads/posts/2023-01/1674198854_papik-pro-p-risunok-progulka-48.jpg"/>
          <p:cNvPicPr/>
          <p:nvPr/>
        </p:nvPicPr>
        <p:blipFill>
          <a:blip r:embed="rId2" cstate="print"/>
          <a:srcRect/>
          <a:stretch>
            <a:fillRect/>
          </a:stretch>
        </p:blipFill>
        <p:spPr bwMode="auto">
          <a:xfrm>
            <a:off x="6372200" y="3501008"/>
            <a:ext cx="2376264" cy="3096344"/>
          </a:xfrm>
          <a:prstGeom prst="rect">
            <a:avLst/>
          </a:prstGeom>
          <a:noFill/>
          <a:ln w="9525">
            <a:noFill/>
            <a:miter lim="800000"/>
            <a:headEnd/>
            <a:tailEnd/>
          </a:ln>
        </p:spPr>
      </p:pic>
    </p:spTree>
    <p:extLst>
      <p:ext uri="{BB962C8B-B14F-4D97-AF65-F5344CB8AC3E}">
        <p14:creationId xmlns="" xmlns:p14="http://schemas.microsoft.com/office/powerpoint/2010/main" val="27414588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75656" y="332656"/>
            <a:ext cx="7200800" cy="3168352"/>
          </a:xfrm>
        </p:spPr>
        <p:txBody>
          <a:bodyPr/>
          <a:lstStyle/>
          <a:p>
            <a:pPr>
              <a:spcBef>
                <a:spcPts val="0"/>
              </a:spcBef>
              <a:buNone/>
            </a:pPr>
            <a:r>
              <a:rPr lang="ru-RU" sz="2400" b="1" i="1" dirty="0" smtClean="0">
                <a:solidFill>
                  <a:srgbClr val="00B050"/>
                </a:solidFill>
                <a:effectLst>
                  <a:outerShdw blurRad="38100" dist="38100" dir="2700000" algn="tl">
                    <a:srgbClr val="000000">
                      <a:alpha val="43137"/>
                    </a:srgbClr>
                  </a:outerShdw>
                </a:effectLst>
              </a:rPr>
              <a:t> </a:t>
            </a:r>
            <a:r>
              <a:rPr lang="ru-RU" sz="2400" b="1" dirty="0" smtClean="0">
                <a:solidFill>
                  <a:srgbClr val="0070C0"/>
                </a:solidFill>
              </a:rPr>
              <a:t>Игра «Отгадай предмет по названию </a:t>
            </a:r>
          </a:p>
          <a:p>
            <a:pPr>
              <a:spcBef>
                <a:spcPts val="0"/>
              </a:spcBef>
              <a:buNone/>
            </a:pPr>
            <a:r>
              <a:rPr lang="ru-RU" sz="2400" b="1" dirty="0" smtClean="0">
                <a:solidFill>
                  <a:srgbClr val="0070C0"/>
                </a:solidFill>
              </a:rPr>
              <a:t>                его частей»</a:t>
            </a:r>
            <a:r>
              <a:rPr lang="ru-RU" sz="2400" dirty="0" smtClean="0">
                <a:solidFill>
                  <a:srgbClr val="0070C0"/>
                </a:solidFill>
              </a:rPr>
              <a:t> </a:t>
            </a:r>
          </a:p>
          <a:p>
            <a:pPr>
              <a:buNone/>
            </a:pPr>
            <a:r>
              <a:rPr lang="ru-RU" sz="2000" dirty="0" smtClean="0"/>
              <a:t>Кузов, кабина, колеса, руль, фары, дверцы (грузовик). </a:t>
            </a:r>
          </a:p>
          <a:p>
            <a:pPr>
              <a:buNone/>
            </a:pPr>
            <a:r>
              <a:rPr lang="ru-RU" sz="2000" dirty="0" smtClean="0"/>
              <a:t>Ствол, ветки, сучья, листья, кора, корни (дерево)..</a:t>
            </a:r>
          </a:p>
          <a:p>
            <a:pPr>
              <a:buNone/>
            </a:pPr>
            <a:r>
              <a:rPr lang="ru-RU" sz="2400" b="1" dirty="0" smtClean="0">
                <a:solidFill>
                  <a:srgbClr val="0070C0"/>
                </a:solidFill>
              </a:rPr>
              <a:t>           Игра «Отгадай, что»</a:t>
            </a:r>
            <a:r>
              <a:rPr lang="ru-RU" sz="2400" dirty="0" smtClean="0">
                <a:solidFill>
                  <a:srgbClr val="0070C0"/>
                </a:solidFill>
              </a:rPr>
              <a:t> </a:t>
            </a:r>
          </a:p>
          <a:p>
            <a:pPr>
              <a:buNone/>
            </a:pPr>
            <a:r>
              <a:rPr lang="ru-RU" sz="2000" dirty="0" smtClean="0"/>
              <a:t>Отгадывание обобщающего слова по функциональным</a:t>
            </a:r>
          </a:p>
          <a:p>
            <a:pPr>
              <a:buNone/>
            </a:pPr>
            <a:r>
              <a:rPr lang="ru-RU" sz="2000" dirty="0" smtClean="0"/>
              <a:t>признакам, по ситуации, в которой чаще всего</a:t>
            </a:r>
          </a:p>
          <a:p>
            <a:pPr>
              <a:buNone/>
            </a:pPr>
            <a:r>
              <a:rPr lang="ru-RU" sz="2000" dirty="0" smtClean="0"/>
              <a:t>находится предмет, называемый этим словом.</a:t>
            </a:r>
          </a:p>
          <a:p>
            <a:pPr>
              <a:buNone/>
            </a:pPr>
            <a:r>
              <a:rPr lang="ru-RU" sz="2000" dirty="0" smtClean="0"/>
              <a:t>Например: Растут на грядке в огороде,</a:t>
            </a:r>
          </a:p>
          <a:p>
            <a:pPr>
              <a:buNone/>
            </a:pPr>
            <a:r>
              <a:rPr lang="ru-RU" sz="2000" dirty="0" smtClean="0"/>
              <a:t> используются в пищу (овощи). </a:t>
            </a:r>
          </a:p>
          <a:p>
            <a:pPr>
              <a:buNone/>
            </a:pPr>
            <a:r>
              <a:rPr lang="ru-RU" sz="2000" dirty="0" smtClean="0"/>
              <a:t>Растут на дереве в саду, очень</a:t>
            </a:r>
          </a:p>
          <a:p>
            <a:pPr>
              <a:buNone/>
            </a:pPr>
            <a:r>
              <a:rPr lang="ru-RU" sz="2000" dirty="0" smtClean="0"/>
              <a:t> вкусные и сладкие (фрукты). </a:t>
            </a:r>
          </a:p>
          <a:p>
            <a:pPr>
              <a:buNone/>
            </a:pPr>
            <a:r>
              <a:rPr lang="ru-RU" sz="2000" dirty="0" smtClean="0"/>
              <a:t>Движется по дорогам, по воде, </a:t>
            </a:r>
          </a:p>
          <a:p>
            <a:pPr>
              <a:buNone/>
            </a:pPr>
            <a:r>
              <a:rPr lang="ru-RU" sz="2000" dirty="0" smtClean="0"/>
              <a:t>по воздуху (транспорт)</a:t>
            </a:r>
          </a:p>
          <a:p>
            <a:pPr marL="0" lvl="0" indent="0" algn="ctr">
              <a:buNone/>
            </a:pPr>
            <a:r>
              <a:rPr lang="ru-RU" sz="2400" b="1" dirty="0" smtClean="0">
                <a:solidFill>
                  <a:srgbClr val="0070C0"/>
                </a:solidFill>
              </a:rPr>
              <a:t> </a:t>
            </a:r>
            <a:r>
              <a:rPr lang="ru-RU" sz="2400" dirty="0" smtClean="0">
                <a:solidFill>
                  <a:srgbClr val="0070C0"/>
                </a:solidFill>
              </a:rPr>
              <a:t> </a:t>
            </a:r>
          </a:p>
          <a:p>
            <a:pPr>
              <a:buNone/>
            </a:pPr>
            <a:r>
              <a:rPr lang="ru-RU" sz="2000" dirty="0" smtClean="0"/>
              <a:t>  </a:t>
            </a:r>
          </a:p>
          <a:p>
            <a:pPr>
              <a:buNone/>
            </a:pPr>
            <a:r>
              <a:rPr lang="ru-RU" sz="2000" b="1" dirty="0" smtClean="0"/>
              <a:t>         </a:t>
            </a:r>
            <a:r>
              <a:rPr lang="ru-RU" sz="2400" b="1" dirty="0" smtClean="0">
                <a:solidFill>
                  <a:srgbClr val="0070C0"/>
                </a:solidFill>
              </a:rPr>
              <a:t> </a:t>
            </a:r>
            <a:endParaRPr lang="ru-RU" sz="2000" dirty="0"/>
          </a:p>
        </p:txBody>
      </p:sp>
      <p:pic>
        <p:nvPicPr>
          <p:cNvPr id="4" name="Рисунок 3" descr="https://studfile.net/html/2706/741/html_WbU7aeDP1V.fzcC/htmlconvd-vUdkr524x1.jpg"/>
          <p:cNvPicPr/>
          <p:nvPr/>
        </p:nvPicPr>
        <p:blipFill>
          <a:blip r:embed="rId2" cstate="print"/>
          <a:srcRect/>
          <a:stretch>
            <a:fillRect/>
          </a:stretch>
        </p:blipFill>
        <p:spPr bwMode="auto">
          <a:xfrm>
            <a:off x="6012160" y="3717032"/>
            <a:ext cx="2771031" cy="2865512"/>
          </a:xfrm>
          <a:prstGeom prst="rect">
            <a:avLst/>
          </a:prstGeom>
          <a:noFill/>
          <a:ln w="9525">
            <a:noFill/>
            <a:miter lim="800000"/>
            <a:headEnd/>
            <a:tailEnd/>
          </a:ln>
        </p:spPr>
      </p:pic>
    </p:spTree>
    <p:extLst>
      <p:ext uri="{BB962C8B-B14F-4D97-AF65-F5344CB8AC3E}">
        <p14:creationId xmlns="" xmlns:p14="http://schemas.microsoft.com/office/powerpoint/2010/main" val="27414588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75656" y="188640"/>
            <a:ext cx="6995120" cy="3312368"/>
          </a:xfrm>
        </p:spPr>
        <p:txBody>
          <a:bodyPr/>
          <a:lstStyle/>
          <a:p>
            <a:pPr marL="0" lvl="0" indent="0" algn="ctr">
              <a:spcBef>
                <a:spcPts val="0"/>
              </a:spcBef>
              <a:buNone/>
            </a:pPr>
            <a:r>
              <a:rPr lang="ru-RU" sz="2400" b="1" i="1" dirty="0" smtClean="0">
                <a:solidFill>
                  <a:srgbClr val="00B050"/>
                </a:solidFill>
                <a:effectLst>
                  <a:outerShdw blurRad="38100" dist="38100" dir="2700000" algn="tl">
                    <a:srgbClr val="000000">
                      <a:alpha val="43137"/>
                    </a:srgbClr>
                  </a:outerShdw>
                </a:effectLst>
              </a:rPr>
              <a:t> </a:t>
            </a:r>
            <a:r>
              <a:rPr lang="ru-RU" sz="2400" b="1" dirty="0" smtClean="0">
                <a:solidFill>
                  <a:srgbClr val="0070C0"/>
                </a:solidFill>
              </a:rPr>
              <a:t>Игра «Всё сделал»</a:t>
            </a:r>
            <a:r>
              <a:rPr lang="ru-RU" sz="2400" dirty="0" smtClean="0">
                <a:solidFill>
                  <a:srgbClr val="0070C0"/>
                </a:solidFill>
              </a:rPr>
              <a:t> </a:t>
            </a:r>
          </a:p>
          <a:p>
            <a:pPr>
              <a:spcBef>
                <a:spcPts val="0"/>
              </a:spcBef>
              <a:buNone/>
            </a:pPr>
            <a:r>
              <a:rPr lang="ru-RU" sz="2000" dirty="0" smtClean="0"/>
              <a:t>       (образование глаголов совершенного вида).</a:t>
            </a:r>
          </a:p>
          <a:p>
            <a:pPr>
              <a:spcBef>
                <a:spcPts val="0"/>
              </a:spcBef>
              <a:buNone/>
            </a:pPr>
            <a:r>
              <a:rPr lang="ru-RU" sz="2000" dirty="0" smtClean="0"/>
              <a:t>Скажи, как будто ты уже все сделал (сделала). </a:t>
            </a:r>
          </a:p>
          <a:p>
            <a:pPr>
              <a:spcBef>
                <a:spcPts val="0"/>
              </a:spcBef>
              <a:buNone/>
            </a:pPr>
            <a:r>
              <a:rPr lang="ru-RU" sz="2000" dirty="0" smtClean="0"/>
              <a:t>мыл – вымыл</a:t>
            </a:r>
          </a:p>
          <a:p>
            <a:pPr>
              <a:spcBef>
                <a:spcPts val="0"/>
              </a:spcBef>
              <a:buNone/>
            </a:pPr>
            <a:r>
              <a:rPr lang="ru-RU" sz="2000" dirty="0" smtClean="0"/>
              <a:t>вешает – повесил </a:t>
            </a:r>
          </a:p>
          <a:p>
            <a:pPr>
              <a:spcBef>
                <a:spcPts val="0"/>
              </a:spcBef>
              <a:buNone/>
            </a:pPr>
            <a:r>
              <a:rPr lang="ru-RU" sz="2000" dirty="0" smtClean="0"/>
              <a:t>одевается – оделся </a:t>
            </a:r>
          </a:p>
          <a:p>
            <a:pPr>
              <a:spcBef>
                <a:spcPts val="0"/>
              </a:spcBef>
              <a:buNone/>
            </a:pPr>
            <a:r>
              <a:rPr lang="ru-RU" sz="2000" dirty="0" smtClean="0"/>
              <a:t>прячется – спрятался </a:t>
            </a:r>
          </a:p>
          <a:p>
            <a:pPr>
              <a:spcBef>
                <a:spcPts val="0"/>
              </a:spcBef>
              <a:buNone/>
            </a:pPr>
            <a:r>
              <a:rPr lang="ru-RU" sz="2000" dirty="0" smtClean="0"/>
              <a:t>гладит – погладил,</a:t>
            </a:r>
          </a:p>
          <a:p>
            <a:pPr>
              <a:spcBef>
                <a:spcPts val="0"/>
              </a:spcBef>
              <a:buNone/>
            </a:pPr>
            <a:r>
              <a:rPr lang="ru-RU" sz="2000" dirty="0" smtClean="0"/>
              <a:t>стирает - постирал  </a:t>
            </a:r>
          </a:p>
          <a:p>
            <a:pPr>
              <a:spcBef>
                <a:spcPts val="0"/>
              </a:spcBef>
              <a:buNone/>
            </a:pPr>
            <a:r>
              <a:rPr lang="ru-RU" sz="2000" b="1" dirty="0" smtClean="0"/>
              <a:t>      </a:t>
            </a:r>
          </a:p>
          <a:p>
            <a:pPr>
              <a:spcBef>
                <a:spcPts val="0"/>
              </a:spcBef>
              <a:buNone/>
            </a:pPr>
            <a:r>
              <a:rPr lang="ru-RU" sz="2000" b="1" dirty="0" smtClean="0">
                <a:solidFill>
                  <a:srgbClr val="0070C0"/>
                </a:solidFill>
              </a:rPr>
              <a:t>            </a:t>
            </a:r>
            <a:r>
              <a:rPr lang="ru-RU" sz="2400" b="1" dirty="0" smtClean="0">
                <a:solidFill>
                  <a:srgbClr val="0070C0"/>
                </a:solidFill>
              </a:rPr>
              <a:t>Игра « Ты идешь, и я иду»</a:t>
            </a:r>
            <a:r>
              <a:rPr lang="ru-RU" sz="2400" dirty="0" smtClean="0">
                <a:solidFill>
                  <a:srgbClr val="0070C0"/>
                </a:solidFill>
              </a:rPr>
              <a:t> </a:t>
            </a:r>
          </a:p>
          <a:p>
            <a:pPr>
              <a:spcBef>
                <a:spcPts val="0"/>
              </a:spcBef>
              <a:buNone/>
            </a:pPr>
            <a:r>
              <a:rPr lang="ru-RU" sz="2000" dirty="0" smtClean="0"/>
              <a:t>(закрепление в речи глаголов с разными приставками)</a:t>
            </a:r>
          </a:p>
          <a:p>
            <a:pPr>
              <a:spcBef>
                <a:spcPts val="0"/>
              </a:spcBef>
              <a:buNone/>
            </a:pPr>
            <a:r>
              <a:rPr lang="ru-RU" sz="2000" dirty="0" smtClean="0"/>
              <a:t>Ты выходишь, и я выхожу, ты обходишь и я обхожу и т. д. (подходить, заходить, </a:t>
            </a:r>
          </a:p>
          <a:p>
            <a:pPr>
              <a:spcBef>
                <a:spcPts val="0"/>
              </a:spcBef>
              <a:buNone/>
            </a:pPr>
            <a:r>
              <a:rPr lang="ru-RU" sz="2000" dirty="0" smtClean="0"/>
              <a:t>переходить…) </a:t>
            </a:r>
          </a:p>
          <a:p>
            <a:pPr>
              <a:spcBef>
                <a:spcPts val="0"/>
              </a:spcBef>
              <a:buNone/>
            </a:pPr>
            <a:r>
              <a:rPr lang="ru-RU" sz="2000" dirty="0" smtClean="0"/>
              <a:t>Можно по аналогии использовать </a:t>
            </a:r>
          </a:p>
          <a:p>
            <a:pPr>
              <a:spcBef>
                <a:spcPts val="0"/>
              </a:spcBef>
              <a:buNone/>
            </a:pPr>
            <a:r>
              <a:rPr lang="ru-RU" sz="2000" dirty="0" smtClean="0"/>
              <a:t>глаголы ехать, лететь. </a:t>
            </a:r>
            <a:r>
              <a:rPr lang="ru-RU" sz="2000" b="1" dirty="0" smtClean="0"/>
              <a:t> </a:t>
            </a:r>
            <a:endParaRPr lang="ru-RU" sz="2000" dirty="0" smtClean="0"/>
          </a:p>
          <a:p>
            <a:pPr>
              <a:buNone/>
            </a:pPr>
            <a:endParaRPr lang="ru-RU" sz="2000" dirty="0" smtClean="0"/>
          </a:p>
          <a:p>
            <a:pPr>
              <a:buNone/>
            </a:pPr>
            <a:r>
              <a:rPr lang="ru-RU" sz="2400" b="1" dirty="0" smtClean="0">
                <a:solidFill>
                  <a:srgbClr val="0070C0"/>
                </a:solidFill>
              </a:rPr>
              <a:t>            </a:t>
            </a:r>
            <a:endParaRPr lang="ru-RU" sz="2000" dirty="0" smtClean="0"/>
          </a:p>
          <a:p>
            <a:pPr>
              <a:buNone/>
            </a:pPr>
            <a:r>
              <a:rPr lang="ru-RU" sz="2000" dirty="0" smtClean="0"/>
              <a:t> </a:t>
            </a:r>
          </a:p>
          <a:p>
            <a:pPr>
              <a:buNone/>
            </a:pPr>
            <a:endParaRPr lang="ru-RU" sz="2000" dirty="0" smtClean="0"/>
          </a:p>
          <a:p>
            <a:pPr marL="0" lvl="0" indent="0" algn="ctr">
              <a:buNone/>
            </a:pPr>
            <a:r>
              <a:rPr lang="ru-RU" sz="2000" dirty="0" smtClean="0"/>
              <a:t> </a:t>
            </a:r>
          </a:p>
          <a:p>
            <a:pPr algn="just">
              <a:buNone/>
            </a:pPr>
            <a:r>
              <a:rPr lang="ru-RU" sz="2400" b="1" dirty="0" smtClean="0">
                <a:solidFill>
                  <a:srgbClr val="0070C0"/>
                </a:solidFill>
              </a:rPr>
              <a:t> </a:t>
            </a:r>
            <a:endParaRPr lang="ru-RU" sz="2000" dirty="0" smtClean="0"/>
          </a:p>
          <a:p>
            <a:pPr>
              <a:buNone/>
            </a:pPr>
            <a:r>
              <a:rPr lang="ru-RU" sz="2000" dirty="0" smtClean="0"/>
              <a:t/>
            </a:r>
            <a:br>
              <a:rPr lang="ru-RU" sz="2000" dirty="0" smtClean="0"/>
            </a:br>
            <a:endParaRPr lang="ru-RU" sz="2000" dirty="0"/>
          </a:p>
        </p:txBody>
      </p:sp>
      <p:pic>
        <p:nvPicPr>
          <p:cNvPr id="7" name="Рисунок 6" descr="https://avatars.mds.yandex.net/i?id=340796e4b69e1ff75715207097ae3e18d5aed570-10697312-images-thumbs&amp;n=13"/>
          <p:cNvPicPr/>
          <p:nvPr/>
        </p:nvPicPr>
        <p:blipFill>
          <a:blip r:embed="rId2" cstate="print"/>
          <a:srcRect/>
          <a:stretch>
            <a:fillRect/>
          </a:stretch>
        </p:blipFill>
        <p:spPr bwMode="auto">
          <a:xfrm>
            <a:off x="5940152" y="4365104"/>
            <a:ext cx="2882280" cy="2183904"/>
          </a:xfrm>
          <a:prstGeom prst="rect">
            <a:avLst/>
          </a:prstGeom>
          <a:noFill/>
          <a:ln w="9525">
            <a:noFill/>
            <a:miter lim="800000"/>
            <a:headEnd/>
            <a:tailEnd/>
          </a:ln>
        </p:spPr>
      </p:pic>
    </p:spTree>
    <p:extLst>
      <p:ext uri="{BB962C8B-B14F-4D97-AF65-F5344CB8AC3E}">
        <p14:creationId xmlns="" xmlns:p14="http://schemas.microsoft.com/office/powerpoint/2010/main" val="27414588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31640" y="260648"/>
            <a:ext cx="7139136" cy="3240360"/>
          </a:xfrm>
        </p:spPr>
        <p:txBody>
          <a:bodyPr/>
          <a:lstStyle/>
          <a:p>
            <a:pPr marL="0" lvl="0" indent="0" algn="ctr">
              <a:spcBef>
                <a:spcPts val="0"/>
              </a:spcBef>
              <a:buNone/>
            </a:pPr>
            <a:r>
              <a:rPr lang="ru-RU" sz="2400" b="1" i="1" dirty="0" smtClean="0">
                <a:solidFill>
                  <a:srgbClr val="00B050"/>
                </a:solidFill>
                <a:effectLst>
                  <a:outerShdw blurRad="38100" dist="38100" dir="2700000" algn="tl">
                    <a:srgbClr val="000000">
                      <a:alpha val="43137"/>
                    </a:srgbClr>
                  </a:outerShdw>
                </a:effectLst>
              </a:rPr>
              <a:t> </a:t>
            </a:r>
            <a:r>
              <a:rPr lang="ru-RU" sz="2200" b="1" dirty="0" smtClean="0">
                <a:solidFill>
                  <a:srgbClr val="0070C0"/>
                </a:solidFill>
              </a:rPr>
              <a:t>Игра «Исправь предложение»</a:t>
            </a:r>
            <a:r>
              <a:rPr lang="ru-RU" sz="2200" dirty="0" smtClean="0">
                <a:solidFill>
                  <a:srgbClr val="0070C0"/>
                </a:solidFill>
              </a:rPr>
              <a:t> </a:t>
            </a:r>
          </a:p>
          <a:p>
            <a:pPr>
              <a:spcBef>
                <a:spcPts val="0"/>
              </a:spcBef>
              <a:buNone/>
            </a:pPr>
            <a:r>
              <a:rPr lang="ru-RU" sz="2000" b="1" dirty="0" smtClean="0"/>
              <a:t> </a:t>
            </a:r>
            <a:r>
              <a:rPr lang="ru-RU" sz="2000" dirty="0" smtClean="0"/>
              <a:t>(исправление смысловых ошибок в предложении)</a:t>
            </a:r>
          </a:p>
          <a:p>
            <a:pPr>
              <a:spcBef>
                <a:spcPts val="0"/>
              </a:spcBef>
              <a:buNone/>
            </a:pPr>
            <a:r>
              <a:rPr lang="ru-RU" sz="2000" dirty="0" smtClean="0"/>
              <a:t>Взрослый произносит неправильное предложение, а ребенок исправляет. </a:t>
            </a:r>
          </a:p>
          <a:p>
            <a:pPr>
              <a:spcBef>
                <a:spcPts val="0"/>
              </a:spcBef>
              <a:buNone/>
            </a:pPr>
            <a:r>
              <a:rPr lang="ru-RU" sz="2000" dirty="0" smtClean="0"/>
              <a:t>-Жук нашел Сашу. (Саша нашел жука.) </a:t>
            </a:r>
          </a:p>
          <a:p>
            <a:pPr>
              <a:spcBef>
                <a:spcPts val="0"/>
              </a:spcBef>
              <a:buNone/>
            </a:pPr>
            <a:r>
              <a:rPr lang="ru-RU" sz="2000" dirty="0" smtClean="0"/>
              <a:t>-Пол бежит по кошке. </a:t>
            </a:r>
          </a:p>
          <a:p>
            <a:pPr>
              <a:spcBef>
                <a:spcPts val="0"/>
              </a:spcBef>
              <a:buNone/>
            </a:pPr>
            <a:r>
              <a:rPr lang="ru-RU" sz="2000" dirty="0" smtClean="0"/>
              <a:t>- Наташа жила у ежика.</a:t>
            </a:r>
          </a:p>
          <a:p>
            <a:pPr>
              <a:spcBef>
                <a:spcPts val="0"/>
              </a:spcBef>
              <a:buNone/>
            </a:pPr>
            <a:r>
              <a:rPr lang="ru-RU" sz="2000" dirty="0" smtClean="0"/>
              <a:t>- Снежная баба лепит Ваню. </a:t>
            </a:r>
          </a:p>
          <a:p>
            <a:pPr>
              <a:spcBef>
                <a:spcPts val="0"/>
              </a:spcBef>
              <a:buNone/>
            </a:pPr>
            <a:r>
              <a:rPr lang="ru-RU" sz="2000" dirty="0" smtClean="0"/>
              <a:t>- Катя ужалила осу. И т. </a:t>
            </a:r>
            <a:r>
              <a:rPr lang="ru-RU" sz="2000" dirty="0" err="1" smtClean="0"/>
              <a:t>д</a:t>
            </a:r>
            <a:endParaRPr lang="ru-RU" sz="2000" dirty="0" smtClean="0"/>
          </a:p>
          <a:p>
            <a:pPr>
              <a:spcBef>
                <a:spcPts val="0"/>
              </a:spcBef>
              <a:buNone/>
            </a:pPr>
            <a:r>
              <a:rPr lang="ru-RU" sz="2400" b="1" dirty="0" smtClean="0">
                <a:solidFill>
                  <a:srgbClr val="0070C0"/>
                </a:solidFill>
              </a:rPr>
              <a:t>           </a:t>
            </a:r>
            <a:r>
              <a:rPr lang="ru-RU" sz="2200" b="1" dirty="0" smtClean="0">
                <a:solidFill>
                  <a:srgbClr val="0070C0"/>
                </a:solidFill>
              </a:rPr>
              <a:t>Игра «А что, если…»</a:t>
            </a:r>
            <a:r>
              <a:rPr lang="ru-RU" sz="2200" dirty="0" smtClean="0">
                <a:solidFill>
                  <a:srgbClr val="0070C0"/>
                </a:solidFill>
              </a:rPr>
              <a:t> </a:t>
            </a:r>
          </a:p>
          <a:p>
            <a:pPr>
              <a:spcBef>
                <a:spcPts val="0"/>
              </a:spcBef>
              <a:buNone/>
            </a:pPr>
            <a:r>
              <a:rPr lang="ru-RU" sz="2000" dirty="0" smtClean="0"/>
              <a:t>(развитие связной речи и мыслительных процессов)</a:t>
            </a:r>
          </a:p>
          <a:p>
            <a:pPr>
              <a:spcBef>
                <a:spcPts val="0"/>
              </a:spcBef>
              <a:buNone/>
            </a:pPr>
            <a:r>
              <a:rPr lang="ru-RU" sz="2000" dirty="0" smtClean="0"/>
              <a:t>Взрослый начинает фразу, ребенок заканчивает. А что</a:t>
            </a:r>
          </a:p>
          <a:p>
            <a:pPr>
              <a:spcBef>
                <a:spcPts val="0"/>
              </a:spcBef>
              <a:buNone/>
            </a:pPr>
            <a:r>
              <a:rPr lang="ru-RU" sz="2000" dirty="0" smtClean="0"/>
              <a:t>произошло, если бы не было ни одной машины… </a:t>
            </a:r>
          </a:p>
          <a:p>
            <a:pPr>
              <a:spcBef>
                <a:spcPts val="0"/>
              </a:spcBef>
              <a:buNone/>
            </a:pPr>
            <a:r>
              <a:rPr lang="ru-RU" sz="2000" dirty="0" smtClean="0"/>
              <a:t>А что произошло, если бы не было птиц… </a:t>
            </a:r>
          </a:p>
          <a:p>
            <a:pPr>
              <a:spcBef>
                <a:spcPts val="0"/>
              </a:spcBef>
              <a:buNone/>
            </a:pPr>
            <a:r>
              <a:rPr lang="ru-RU" sz="2000" dirty="0" smtClean="0"/>
              <a:t>А что произошло, если бы не было конфет…</a:t>
            </a:r>
          </a:p>
          <a:p>
            <a:pPr>
              <a:spcBef>
                <a:spcPts val="0"/>
              </a:spcBef>
              <a:buNone/>
            </a:pPr>
            <a:r>
              <a:rPr lang="ru-RU" sz="2000" dirty="0" smtClean="0"/>
              <a:t> А что бы произошло, если бы было все </a:t>
            </a:r>
          </a:p>
          <a:p>
            <a:pPr>
              <a:spcBef>
                <a:spcPts val="0"/>
              </a:spcBef>
              <a:buNone/>
            </a:pPr>
            <a:r>
              <a:rPr lang="ru-RU" sz="2000" dirty="0" smtClean="0"/>
              <a:t>вокруг твоим… </a:t>
            </a:r>
          </a:p>
          <a:p>
            <a:pPr>
              <a:spcBef>
                <a:spcPts val="0"/>
              </a:spcBef>
              <a:buNone/>
            </a:pPr>
            <a:r>
              <a:rPr lang="ru-RU" sz="2000" dirty="0" smtClean="0"/>
              <a:t>(И т. д. возможно придумать различные варианты).</a:t>
            </a:r>
          </a:p>
          <a:p>
            <a:pPr>
              <a:spcBef>
                <a:spcPts val="0"/>
              </a:spcBef>
              <a:buNone/>
            </a:pPr>
            <a:endParaRPr lang="ru-RU" sz="2000" dirty="0" smtClean="0"/>
          </a:p>
          <a:p>
            <a:pPr>
              <a:spcBef>
                <a:spcPts val="0"/>
              </a:spcBef>
              <a:buNone/>
            </a:pPr>
            <a:r>
              <a:rPr lang="ru-RU" sz="2000" dirty="0" smtClean="0"/>
              <a:t> </a:t>
            </a:r>
          </a:p>
          <a:p>
            <a:pPr>
              <a:buNone/>
            </a:pPr>
            <a:endParaRPr lang="ru-RU" sz="2000" dirty="0" smtClean="0"/>
          </a:p>
          <a:p>
            <a:pPr>
              <a:buNone/>
            </a:pPr>
            <a:r>
              <a:rPr lang="ru-RU" sz="2400" b="1" dirty="0" smtClean="0">
                <a:solidFill>
                  <a:srgbClr val="0070C0"/>
                </a:solidFill>
              </a:rPr>
              <a:t>            </a:t>
            </a:r>
            <a:endParaRPr lang="ru-RU" sz="2000" dirty="0" smtClean="0"/>
          </a:p>
          <a:p>
            <a:pPr>
              <a:buNone/>
            </a:pPr>
            <a:r>
              <a:rPr lang="ru-RU" sz="2000" dirty="0" smtClean="0"/>
              <a:t> </a:t>
            </a:r>
          </a:p>
          <a:p>
            <a:pPr>
              <a:buNone/>
            </a:pPr>
            <a:endParaRPr lang="ru-RU" sz="2000" dirty="0" smtClean="0"/>
          </a:p>
          <a:p>
            <a:pPr marL="0" lvl="0" indent="0" algn="ctr">
              <a:buNone/>
            </a:pPr>
            <a:r>
              <a:rPr lang="ru-RU" sz="2000" dirty="0" smtClean="0"/>
              <a:t> </a:t>
            </a:r>
          </a:p>
          <a:p>
            <a:pPr algn="just">
              <a:buNone/>
            </a:pPr>
            <a:r>
              <a:rPr lang="ru-RU" sz="2400" b="1" dirty="0" smtClean="0">
                <a:solidFill>
                  <a:srgbClr val="0070C0"/>
                </a:solidFill>
              </a:rPr>
              <a:t> </a:t>
            </a:r>
            <a:endParaRPr lang="ru-RU" sz="2000" dirty="0" smtClean="0"/>
          </a:p>
          <a:p>
            <a:pPr>
              <a:buNone/>
            </a:pPr>
            <a:r>
              <a:rPr lang="ru-RU" sz="2000" dirty="0" smtClean="0"/>
              <a:t/>
            </a:r>
            <a:br>
              <a:rPr lang="ru-RU" sz="2000" dirty="0" smtClean="0"/>
            </a:br>
            <a:endParaRPr lang="ru-RU" sz="2000" dirty="0"/>
          </a:p>
        </p:txBody>
      </p:sp>
      <p:pic>
        <p:nvPicPr>
          <p:cNvPr id="6" name="Рисунок 5" descr="https://gas-kvas.com/uploads/posts/2023-02/1676624721_gas-kvas-com-p-risunok-mama-i-sin-v-detskii-sad-4.png"/>
          <p:cNvPicPr/>
          <p:nvPr/>
        </p:nvPicPr>
        <p:blipFill>
          <a:blip r:embed="rId2" cstate="print"/>
          <a:srcRect/>
          <a:stretch>
            <a:fillRect/>
          </a:stretch>
        </p:blipFill>
        <p:spPr bwMode="auto">
          <a:xfrm>
            <a:off x="7740352" y="4221088"/>
            <a:ext cx="1098004" cy="2348880"/>
          </a:xfrm>
          <a:prstGeom prst="rect">
            <a:avLst/>
          </a:prstGeom>
          <a:noFill/>
          <a:ln w="9525">
            <a:noFill/>
            <a:miter lim="800000"/>
            <a:headEnd/>
            <a:tailEnd/>
          </a:ln>
        </p:spPr>
      </p:pic>
    </p:spTree>
    <p:extLst>
      <p:ext uri="{BB962C8B-B14F-4D97-AF65-F5344CB8AC3E}">
        <p14:creationId xmlns="" xmlns:p14="http://schemas.microsoft.com/office/powerpoint/2010/main" val="27414588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75656" y="188640"/>
            <a:ext cx="6995120" cy="3312368"/>
          </a:xfrm>
        </p:spPr>
        <p:txBody>
          <a:bodyPr/>
          <a:lstStyle/>
          <a:p>
            <a:pPr marL="0" lvl="0" indent="0" algn="ctr">
              <a:spcBef>
                <a:spcPts val="0"/>
              </a:spcBef>
              <a:buNone/>
            </a:pPr>
            <a:r>
              <a:rPr lang="ru-RU" sz="2400" b="1" i="1" dirty="0" smtClean="0">
                <a:solidFill>
                  <a:srgbClr val="00B050"/>
                </a:solidFill>
                <a:effectLst>
                  <a:outerShdw blurRad="38100" dist="38100" dir="2700000" algn="tl">
                    <a:srgbClr val="000000">
                      <a:alpha val="43137"/>
                    </a:srgbClr>
                  </a:outerShdw>
                </a:effectLst>
              </a:rPr>
              <a:t> </a:t>
            </a:r>
            <a:r>
              <a:rPr lang="ru-RU" sz="2200" b="1" dirty="0" smtClean="0">
                <a:solidFill>
                  <a:srgbClr val="0070C0"/>
                </a:solidFill>
              </a:rPr>
              <a:t>Игра «Как можно…»</a:t>
            </a:r>
            <a:r>
              <a:rPr lang="ru-RU" sz="2200" dirty="0" smtClean="0">
                <a:solidFill>
                  <a:srgbClr val="0070C0"/>
                </a:solidFill>
              </a:rPr>
              <a:t> </a:t>
            </a:r>
          </a:p>
          <a:p>
            <a:pPr>
              <a:spcBef>
                <a:spcPts val="0"/>
              </a:spcBef>
              <a:buNone/>
            </a:pPr>
            <a:r>
              <a:rPr lang="ru-RU" sz="2000" b="1" dirty="0" smtClean="0"/>
              <a:t> </a:t>
            </a:r>
            <a:r>
              <a:rPr lang="ru-RU" sz="2000" dirty="0" smtClean="0"/>
              <a:t>           </a:t>
            </a:r>
            <a:r>
              <a:rPr lang="ru-RU" sz="1800" dirty="0" smtClean="0"/>
              <a:t>(расширение и активизация словаря)</a:t>
            </a:r>
          </a:p>
          <a:p>
            <a:pPr>
              <a:spcBef>
                <a:spcPts val="0"/>
              </a:spcBef>
              <a:buNone/>
            </a:pPr>
            <a:r>
              <a:rPr lang="ru-RU" sz="1800" dirty="0" smtClean="0"/>
              <a:t>Взрослый спрашивает: «Как можно играть?»</a:t>
            </a:r>
          </a:p>
          <a:p>
            <a:pPr>
              <a:spcBef>
                <a:spcPts val="0"/>
              </a:spcBef>
              <a:buNone/>
            </a:pPr>
            <a:r>
              <a:rPr lang="ru-RU" sz="1800" dirty="0" smtClean="0"/>
              <a:t> Ребенок отвечает: «Весело, интересно, громко, дружно…» </a:t>
            </a:r>
          </a:p>
          <a:p>
            <a:pPr>
              <a:spcBef>
                <a:spcPts val="0"/>
              </a:spcBef>
              <a:buNone/>
            </a:pPr>
            <a:r>
              <a:rPr lang="ru-RU" sz="1800" dirty="0" smtClean="0"/>
              <a:t>Другие вопросы: </a:t>
            </a:r>
          </a:p>
          <a:p>
            <a:pPr>
              <a:spcBef>
                <a:spcPts val="0"/>
              </a:spcBef>
              <a:buFontTx/>
              <a:buChar char="-"/>
            </a:pPr>
            <a:r>
              <a:rPr lang="ru-RU" sz="1800" dirty="0" smtClean="0"/>
              <a:t>Как можно плакать? (Громко, тихо, жалобно, горько…) </a:t>
            </a:r>
          </a:p>
          <a:p>
            <a:pPr>
              <a:spcBef>
                <a:spcPts val="0"/>
              </a:spcBef>
              <a:buFontTx/>
              <a:buChar char="-"/>
            </a:pPr>
            <a:r>
              <a:rPr lang="ru-RU" sz="1800" dirty="0" smtClean="0"/>
              <a:t>Как можно мыть посуду? (Хорошо, плохо, чисто, быстро…)</a:t>
            </a:r>
          </a:p>
          <a:p>
            <a:pPr>
              <a:spcBef>
                <a:spcPts val="0"/>
              </a:spcBef>
              <a:buFontTx/>
              <a:buChar char="-"/>
            </a:pPr>
            <a:r>
              <a:rPr lang="ru-RU" sz="1800" dirty="0" smtClean="0"/>
              <a:t> Как можно пахнуть? (Приятно, вкусно, аппетитно, нежно…) </a:t>
            </a:r>
          </a:p>
          <a:p>
            <a:pPr>
              <a:spcBef>
                <a:spcPts val="0"/>
              </a:spcBef>
              <a:buFontTx/>
              <a:buChar char="-"/>
            </a:pPr>
            <a:r>
              <a:rPr lang="ru-RU" sz="1800" dirty="0" smtClean="0"/>
              <a:t>Как можно быть одетым? (Аккуратно, небрежно, модно…) </a:t>
            </a:r>
          </a:p>
          <a:p>
            <a:pPr>
              <a:spcBef>
                <a:spcPts val="0"/>
              </a:spcBef>
              <a:buFontTx/>
              <a:buChar char="-"/>
            </a:pPr>
            <a:r>
              <a:rPr lang="ru-RU" sz="1800" dirty="0" smtClean="0"/>
              <a:t> Как можно смотреть? (Ласково, зло, внимательно…)</a:t>
            </a:r>
            <a:r>
              <a:rPr lang="ru-RU" sz="1800" b="1" dirty="0" smtClean="0"/>
              <a:t> </a:t>
            </a:r>
          </a:p>
          <a:p>
            <a:pPr>
              <a:spcBef>
                <a:spcPts val="0"/>
              </a:spcBef>
              <a:buNone/>
            </a:pPr>
            <a:r>
              <a:rPr lang="ru-RU" sz="1800" b="1" dirty="0" smtClean="0"/>
              <a:t>              </a:t>
            </a:r>
            <a:r>
              <a:rPr lang="ru-RU" sz="2200" b="1" dirty="0" smtClean="0">
                <a:solidFill>
                  <a:srgbClr val="0070C0"/>
                </a:solidFill>
              </a:rPr>
              <a:t>Игра «Назови лишнее слово»</a:t>
            </a:r>
            <a:r>
              <a:rPr lang="ru-RU" sz="2200" dirty="0" smtClean="0">
                <a:solidFill>
                  <a:srgbClr val="0070C0"/>
                </a:solidFill>
              </a:rPr>
              <a:t> </a:t>
            </a:r>
          </a:p>
          <a:p>
            <a:pPr algn="just">
              <a:spcBef>
                <a:spcPts val="0"/>
              </a:spcBef>
              <a:buNone/>
            </a:pPr>
            <a:r>
              <a:rPr lang="ru-RU" sz="1800" dirty="0" smtClean="0"/>
              <a:t>Взрослый называет слова и предлагает ребенку назвать «лишнее» слово, а затем объяснить, почему это слово «лишнее». </a:t>
            </a:r>
          </a:p>
          <a:p>
            <a:pPr algn="just">
              <a:spcBef>
                <a:spcPts val="0"/>
              </a:spcBef>
              <a:buFontTx/>
              <a:buChar char="-"/>
            </a:pPr>
            <a:r>
              <a:rPr lang="ru-RU" sz="1800" dirty="0" smtClean="0"/>
              <a:t>шкаф, кастрюля, кресло, диван; </a:t>
            </a:r>
          </a:p>
          <a:p>
            <a:pPr algn="just">
              <a:spcBef>
                <a:spcPts val="0"/>
              </a:spcBef>
              <a:buFontTx/>
              <a:buChar char="-"/>
            </a:pPr>
            <a:r>
              <a:rPr lang="ru-RU" sz="1800" dirty="0" smtClean="0"/>
              <a:t>пальто, шапка, шарф, сапоги, шляпа; </a:t>
            </a:r>
          </a:p>
          <a:p>
            <a:pPr algn="just">
              <a:spcBef>
                <a:spcPts val="0"/>
              </a:spcBef>
              <a:buFontTx/>
              <a:buChar char="-"/>
            </a:pPr>
            <a:r>
              <a:rPr lang="ru-RU" sz="1800" dirty="0" smtClean="0"/>
              <a:t>слива, яблоко, помидор, абрикос, груша ….</a:t>
            </a:r>
          </a:p>
          <a:p>
            <a:pPr>
              <a:spcBef>
                <a:spcPts val="0"/>
              </a:spcBef>
              <a:buNone/>
            </a:pPr>
            <a:endParaRPr lang="ru-RU" sz="1800" b="1" dirty="0" smtClean="0"/>
          </a:p>
          <a:p>
            <a:pPr>
              <a:spcBef>
                <a:spcPts val="0"/>
              </a:spcBef>
              <a:buNone/>
            </a:pPr>
            <a:r>
              <a:rPr lang="ru-RU" sz="2200" dirty="0" smtClean="0">
                <a:solidFill>
                  <a:srgbClr val="C00000"/>
                </a:solidFill>
              </a:rPr>
              <a:t>     </a:t>
            </a:r>
            <a:endParaRPr lang="ru-RU" sz="2200" dirty="0" smtClean="0">
              <a:solidFill>
                <a:srgbClr val="0070C0"/>
              </a:solidFill>
            </a:endParaRPr>
          </a:p>
          <a:p>
            <a:pPr>
              <a:spcBef>
                <a:spcPts val="0"/>
              </a:spcBef>
              <a:buNone/>
            </a:pPr>
            <a:r>
              <a:rPr lang="ru-RU" sz="2000" dirty="0" smtClean="0"/>
              <a:t> </a:t>
            </a:r>
          </a:p>
          <a:p>
            <a:pPr>
              <a:spcBef>
                <a:spcPts val="0"/>
              </a:spcBef>
              <a:buNone/>
            </a:pPr>
            <a:endParaRPr lang="ru-RU" sz="2000" dirty="0" smtClean="0"/>
          </a:p>
          <a:p>
            <a:pPr>
              <a:spcBef>
                <a:spcPts val="0"/>
              </a:spcBef>
              <a:buNone/>
            </a:pPr>
            <a:r>
              <a:rPr lang="ru-RU" sz="2000" dirty="0" smtClean="0"/>
              <a:t> </a:t>
            </a:r>
          </a:p>
          <a:p>
            <a:pPr>
              <a:buNone/>
            </a:pPr>
            <a:endParaRPr lang="ru-RU" sz="2000" dirty="0" smtClean="0"/>
          </a:p>
          <a:p>
            <a:pPr>
              <a:buNone/>
            </a:pPr>
            <a:r>
              <a:rPr lang="ru-RU" sz="2400" b="1" dirty="0" smtClean="0">
                <a:solidFill>
                  <a:srgbClr val="0070C0"/>
                </a:solidFill>
              </a:rPr>
              <a:t>            </a:t>
            </a:r>
            <a:endParaRPr lang="ru-RU" sz="2000" dirty="0" smtClean="0"/>
          </a:p>
          <a:p>
            <a:pPr>
              <a:buNone/>
            </a:pPr>
            <a:r>
              <a:rPr lang="ru-RU" sz="2000" dirty="0" smtClean="0"/>
              <a:t> </a:t>
            </a:r>
          </a:p>
          <a:p>
            <a:pPr>
              <a:buNone/>
            </a:pPr>
            <a:endParaRPr lang="ru-RU" sz="2000" dirty="0" smtClean="0"/>
          </a:p>
          <a:p>
            <a:pPr marL="0" lvl="0" indent="0" algn="ctr">
              <a:buNone/>
            </a:pPr>
            <a:r>
              <a:rPr lang="ru-RU" sz="2000" dirty="0" smtClean="0"/>
              <a:t> </a:t>
            </a:r>
          </a:p>
          <a:p>
            <a:pPr algn="just">
              <a:buNone/>
            </a:pPr>
            <a:r>
              <a:rPr lang="ru-RU" sz="2400" b="1" dirty="0" smtClean="0">
                <a:solidFill>
                  <a:srgbClr val="0070C0"/>
                </a:solidFill>
              </a:rPr>
              <a:t> </a:t>
            </a:r>
            <a:endParaRPr lang="ru-RU" sz="2000" dirty="0" smtClean="0"/>
          </a:p>
          <a:p>
            <a:pPr>
              <a:buNone/>
            </a:pPr>
            <a:r>
              <a:rPr lang="ru-RU" sz="2000" dirty="0" smtClean="0"/>
              <a:t/>
            </a:r>
            <a:br>
              <a:rPr lang="ru-RU" sz="2000" dirty="0" smtClean="0"/>
            </a:br>
            <a:endParaRPr lang="ru-RU" sz="2000" dirty="0"/>
          </a:p>
        </p:txBody>
      </p:sp>
      <p:pic>
        <p:nvPicPr>
          <p:cNvPr id="5" name="Рисунок 4" descr="https://ds41.anapaedu.ru/inc/uploads/sites/76/2022/08/unnamed-file.jpg"/>
          <p:cNvPicPr/>
          <p:nvPr/>
        </p:nvPicPr>
        <p:blipFill>
          <a:blip r:embed="rId2" cstate="print"/>
          <a:srcRect/>
          <a:stretch>
            <a:fillRect/>
          </a:stretch>
        </p:blipFill>
        <p:spPr bwMode="auto">
          <a:xfrm>
            <a:off x="6660232" y="4653136"/>
            <a:ext cx="2106116" cy="1885369"/>
          </a:xfrm>
          <a:prstGeom prst="rect">
            <a:avLst/>
          </a:prstGeom>
          <a:noFill/>
          <a:ln w="9525">
            <a:noFill/>
            <a:miter lim="800000"/>
            <a:headEnd/>
            <a:tailEnd/>
          </a:ln>
        </p:spPr>
      </p:pic>
    </p:spTree>
    <p:extLst>
      <p:ext uri="{BB962C8B-B14F-4D97-AF65-F5344CB8AC3E}">
        <p14:creationId xmlns="" xmlns:p14="http://schemas.microsoft.com/office/powerpoint/2010/main" val="274145881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Тема Office">
  <a:themeElements>
    <a:clrScheme name="Другая 16">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05867"/>
      </a:hlink>
      <a:folHlink>
        <a:srgbClr val="205867"/>
      </a:folHlink>
    </a:clrScheme>
    <a:fontScheme name="для шаблонов синий">
      <a:majorFont>
        <a:latin typeface="Comic Sans MS"/>
        <a:ea typeface=""/>
        <a:cs typeface=""/>
      </a:majorFont>
      <a:minorFont>
        <a:latin typeface="Comic Sans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5663</TotalTime>
  <Words>131</Words>
  <Application>Microsoft Office PowerPoint</Application>
  <PresentationFormat>Экран (4:3)</PresentationFormat>
  <Paragraphs>172</Paragraphs>
  <Slides>10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Arial</vt:lpstr>
      <vt:lpstr>Comic Sans MS</vt:lpstr>
      <vt:lpstr>Century Gothic</vt:lpstr>
      <vt:lpstr>Calibri</vt:lpstr>
      <vt:lpstr>1_Тема Office</vt:lpstr>
      <vt:lpstr>  «Речевые игры по дороге в детский сад»</vt:lpstr>
      <vt:lpstr>Слайд 2</vt:lpstr>
      <vt:lpstr>Слайд 3</vt:lpstr>
      <vt:lpstr>Слайд 4</vt:lpstr>
      <vt:lpstr>Слайд 5</vt:lpstr>
      <vt:lpstr>Слайд 6</vt:lpstr>
      <vt:lpstr>Слайд 7</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Тетрадь на спирали</dc:title>
  <dc:creator>Фокина Лидия Петровна</dc:creator>
  <cp:keywords>Шаблон презентации</cp:keywords>
  <cp:lastModifiedBy>Пользователь</cp:lastModifiedBy>
  <cp:revision>189</cp:revision>
  <dcterms:created xsi:type="dcterms:W3CDTF">2014-07-06T18:18:01Z</dcterms:created>
  <dcterms:modified xsi:type="dcterms:W3CDTF">2023-10-07T07:11:55Z</dcterms:modified>
</cp:coreProperties>
</file>