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0" r:id="rId3"/>
    <p:sldId id="271" r:id="rId4"/>
    <p:sldId id="272" r:id="rId5"/>
    <p:sldId id="264" r:id="rId6"/>
    <p:sldId id="273" r:id="rId7"/>
    <p:sldId id="257" r:id="rId8"/>
    <p:sldId id="276" r:id="rId9"/>
    <p:sldId id="258" r:id="rId10"/>
    <p:sldId id="265" r:id="rId11"/>
    <p:sldId id="266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66"/>
    <a:srgbClr val="FE76EE"/>
    <a:srgbClr val="A50021"/>
    <a:srgbClr val="88F08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773" y="43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436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65E9C-5BD4-4AC1-9498-8217A4EC1209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86F01-52D3-4A31-A2CE-99CAA98E27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736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3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3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58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242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665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88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6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7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283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19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30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087EF-3A14-4E5C-AFBD-5046D4E9AF47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9E331-F05D-4D1F-8C1A-EB4C3147B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228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9.png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pic>
        <p:nvPicPr>
          <p:cNvPr id="12290" name="Picture 2" descr="https://toime.ru/upload/iblock/ff3/uynfqs6d8790ubbx23k9llogdaf8alo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500" b="80667" l="30000" r="70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46" t="19710" r="26665" b="19073"/>
          <a:stretch/>
        </p:blipFill>
        <p:spPr bwMode="auto">
          <a:xfrm>
            <a:off x="431532" y="1599683"/>
            <a:ext cx="2123455" cy="293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xn---34-9cdu3a1df9e.xn--p1ai/files/catalog/plyushevyi_mish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790" y="1785299"/>
            <a:ext cx="2506384" cy="264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s://wildtoys.ru/f/wildtoys/products/15453997630.340x340.jpg?fbdf115245538ad4cd490b6d9dc38d6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3" t="13395" r="10511" b="17450"/>
          <a:stretch/>
        </p:blipFill>
        <p:spPr bwMode="auto">
          <a:xfrm>
            <a:off x="4476543" y="1947393"/>
            <a:ext cx="2584174" cy="223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s://media.b-stock.ru/gallery/1540592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60" t="18367" r="7375" b="26714"/>
          <a:stretch/>
        </p:blipFill>
        <p:spPr bwMode="auto">
          <a:xfrm>
            <a:off x="6768303" y="2106420"/>
            <a:ext cx="2302703" cy="192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s://w7.pngwing.com/pngs/235/132/png-transparent-plush-dumbo-stuffed-animals-cuddly-toys-toy-shop-toy-elephant-blue-textile-material-thumbnail.pn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14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592" y="1700351"/>
            <a:ext cx="3124230" cy="273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140765" y="530087"/>
            <a:ext cx="6427305" cy="8746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26617" y="699414"/>
            <a:ext cx="5055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Назови игрушки по порядку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2217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6993334" y="3588471"/>
            <a:ext cx="3167270" cy="2805021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930887" y="428509"/>
            <a:ext cx="3167270" cy="2805021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AutoShape 18" descr="https://linenme.ru/wa-data/public/shop/products/98/62/1046298/images/1078733/1078733.750x0.jpg"/>
          <p:cNvSpPr>
            <a:spLocks noChangeAspect="1" noChangeArrowheads="1"/>
          </p:cNvSpPr>
          <p:nvPr/>
        </p:nvSpPr>
        <p:spPr bwMode="auto">
          <a:xfrm>
            <a:off x="0" y="-648045"/>
            <a:ext cx="349794" cy="36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730911" y="1537071"/>
            <a:ext cx="3268606" cy="3392918"/>
          </a:xfrm>
          <a:prstGeom prst="ellipse">
            <a:avLst/>
          </a:prstGeom>
          <a:solidFill>
            <a:schemeClr val="bg1"/>
          </a:solidFill>
          <a:ln w="571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403120" y="1656175"/>
            <a:ext cx="77770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b="1" dirty="0" smtClean="0"/>
              <a:t>Н</a:t>
            </a:r>
            <a:endParaRPr lang="ru-RU" sz="19900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7529594" y="428509"/>
            <a:ext cx="1986370" cy="2646878"/>
            <a:chOff x="6392266" y="1020561"/>
            <a:chExt cx="1986370" cy="2646878"/>
          </a:xfrm>
        </p:grpSpPr>
        <p:sp>
          <p:nvSpPr>
            <p:cNvPr id="5" name="Левая круглая скобка 4"/>
            <p:cNvSpPr/>
            <p:nvPr/>
          </p:nvSpPr>
          <p:spPr>
            <a:xfrm>
              <a:off x="6392266" y="1364974"/>
              <a:ext cx="472360" cy="2064026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Левая круглая скобка 15"/>
            <p:cNvSpPr/>
            <p:nvPr/>
          </p:nvSpPr>
          <p:spPr>
            <a:xfrm flipH="1">
              <a:off x="7983984" y="1364974"/>
              <a:ext cx="394652" cy="2064026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28446" y="1020561"/>
              <a:ext cx="133937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600" b="1" dirty="0" smtClean="0"/>
                <a:t>Н</a:t>
              </a:r>
              <a:endParaRPr lang="ru-RU" sz="16600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529594" y="3526785"/>
            <a:ext cx="1986370" cy="2646878"/>
            <a:chOff x="6392266" y="1020561"/>
            <a:chExt cx="1986370" cy="2646878"/>
          </a:xfrm>
        </p:grpSpPr>
        <p:sp>
          <p:nvSpPr>
            <p:cNvPr id="22" name="Левая круглая скобка 21"/>
            <p:cNvSpPr/>
            <p:nvPr/>
          </p:nvSpPr>
          <p:spPr>
            <a:xfrm>
              <a:off x="6392266" y="1364974"/>
              <a:ext cx="472360" cy="2064026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Левая круглая скобка 22"/>
            <p:cNvSpPr/>
            <p:nvPr/>
          </p:nvSpPr>
          <p:spPr>
            <a:xfrm flipH="1">
              <a:off x="7983984" y="1364974"/>
              <a:ext cx="394652" cy="2064026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628446" y="1020561"/>
              <a:ext cx="133937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600" b="1" dirty="0" smtClean="0"/>
                <a:t>Н</a:t>
              </a:r>
              <a:endParaRPr lang="ru-RU" sz="16600" b="1" dirty="0"/>
            </a:p>
          </p:txBody>
        </p:sp>
      </p:grpSp>
      <p:sp>
        <p:nvSpPr>
          <p:cNvPr id="7" name="Параллелограмм 6"/>
          <p:cNvSpPr/>
          <p:nvPr/>
        </p:nvSpPr>
        <p:spPr>
          <a:xfrm>
            <a:off x="8973076" y="3952701"/>
            <a:ext cx="264140" cy="156936"/>
          </a:xfrm>
          <a:prstGeom prst="parallelogram">
            <a:avLst>
              <a:gd name="adj" fmla="val 8303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2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4084374" y="3273722"/>
            <a:ext cx="7129003" cy="18008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AutoShape 18" descr="https://linenme.ru/wa-data/public/shop/products/98/62/1046298/images/1078733/1078733.750x0.jpg"/>
          <p:cNvSpPr>
            <a:spLocks noChangeAspect="1" noChangeArrowheads="1"/>
          </p:cNvSpPr>
          <p:nvPr/>
        </p:nvSpPr>
        <p:spPr bwMode="auto">
          <a:xfrm>
            <a:off x="-1307555" y="-864238"/>
            <a:ext cx="349794" cy="36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4220235" y="322766"/>
            <a:ext cx="2306329" cy="2349017"/>
            <a:chOff x="6930887" y="7637"/>
            <a:chExt cx="3167270" cy="3225893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930887" y="428509"/>
              <a:ext cx="3167270" cy="2805021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7529594" y="7637"/>
              <a:ext cx="1986370" cy="2829311"/>
              <a:chOff x="6392266" y="599689"/>
              <a:chExt cx="1986370" cy="2829311"/>
            </a:xfrm>
          </p:grpSpPr>
          <p:sp>
            <p:nvSpPr>
              <p:cNvPr id="5" name="Левая круглая скобка 4"/>
              <p:cNvSpPr/>
              <p:nvPr/>
            </p:nvSpPr>
            <p:spPr>
              <a:xfrm>
                <a:off x="6392266" y="1364974"/>
                <a:ext cx="472360" cy="2064026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Левая круглая скобка 15"/>
              <p:cNvSpPr/>
              <p:nvPr/>
            </p:nvSpPr>
            <p:spPr>
              <a:xfrm flipH="1">
                <a:off x="7983984" y="1364974"/>
                <a:ext cx="394652" cy="2064026"/>
              </a:xfrm>
              <a:prstGeom prst="lef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392266" y="599689"/>
                <a:ext cx="1339372" cy="264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600" b="1" dirty="0" smtClean="0"/>
                  <a:t>Н</a:t>
                </a:r>
                <a:endParaRPr lang="ru-RU" sz="16600" b="1" dirty="0"/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7261818" y="295470"/>
            <a:ext cx="2306329" cy="2349017"/>
            <a:chOff x="6521030" y="3524561"/>
            <a:chExt cx="2306329" cy="2349017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6521030" y="3524561"/>
              <a:ext cx="2306329" cy="2349017"/>
              <a:chOff x="6930887" y="7637"/>
              <a:chExt cx="3167270" cy="3225893"/>
            </a:xfrm>
          </p:grpSpPr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6930887" y="428509"/>
                <a:ext cx="3167270" cy="2805021"/>
              </a:xfrm>
              <a:prstGeom prst="roundRect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8" name="Группа 27"/>
              <p:cNvGrpSpPr/>
              <p:nvPr/>
            </p:nvGrpSpPr>
            <p:grpSpPr>
              <a:xfrm>
                <a:off x="7529594" y="7637"/>
                <a:ext cx="1986370" cy="2829311"/>
                <a:chOff x="6392266" y="599689"/>
                <a:chExt cx="1986370" cy="2829311"/>
              </a:xfrm>
            </p:grpSpPr>
            <p:sp>
              <p:nvSpPr>
                <p:cNvPr id="29" name="Левая круглая скобка 28"/>
                <p:cNvSpPr/>
                <p:nvPr/>
              </p:nvSpPr>
              <p:spPr>
                <a:xfrm>
                  <a:off x="6392266" y="1364974"/>
                  <a:ext cx="472360" cy="2064026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0" name="Левая круглая скобка 29"/>
                <p:cNvSpPr/>
                <p:nvPr/>
              </p:nvSpPr>
              <p:spPr>
                <a:xfrm flipH="1">
                  <a:off x="7983984" y="1364974"/>
                  <a:ext cx="394652" cy="2064026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6392266" y="599689"/>
                  <a:ext cx="1339372" cy="26468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6600" b="1" dirty="0" smtClean="0"/>
                    <a:t>Н</a:t>
                  </a:r>
                  <a:endParaRPr lang="ru-RU" sz="16600" b="1" dirty="0"/>
                </a:p>
              </p:txBody>
            </p:sp>
          </p:grpSp>
        </p:grpSp>
        <p:sp>
          <p:nvSpPr>
            <p:cNvPr id="7" name="Параллелограмм 6"/>
            <p:cNvSpPr/>
            <p:nvPr/>
          </p:nvSpPr>
          <p:spPr>
            <a:xfrm>
              <a:off x="8230801" y="3985983"/>
              <a:ext cx="264140" cy="156936"/>
            </a:xfrm>
            <a:prstGeom prst="parallelogram">
              <a:avLst>
                <a:gd name="adj" fmla="val 83034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075898"/>
              </p:ext>
            </p:extLst>
          </p:nvPr>
        </p:nvGraphicFramePr>
        <p:xfrm>
          <a:off x="4194183" y="3290620"/>
          <a:ext cx="6911775" cy="17670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3133">
                  <a:extLst>
                    <a:ext uri="{9D8B030D-6E8A-4147-A177-3AD203B41FA5}">
                      <a16:colId xmlns:a16="http://schemas.microsoft.com/office/drawing/2014/main" val="3591938961"/>
                    </a:ext>
                  </a:extLst>
                </a:gridCol>
                <a:gridCol w="324394">
                  <a:extLst>
                    <a:ext uri="{9D8B030D-6E8A-4147-A177-3AD203B41FA5}">
                      <a16:colId xmlns:a16="http://schemas.microsoft.com/office/drawing/2014/main" val="3267171248"/>
                    </a:ext>
                  </a:extLst>
                </a:gridCol>
                <a:gridCol w="423152">
                  <a:extLst>
                    <a:ext uri="{9D8B030D-6E8A-4147-A177-3AD203B41FA5}">
                      <a16:colId xmlns:a16="http://schemas.microsoft.com/office/drawing/2014/main" val="903083261"/>
                    </a:ext>
                  </a:extLst>
                </a:gridCol>
                <a:gridCol w="349083">
                  <a:extLst>
                    <a:ext uri="{9D8B030D-6E8A-4147-A177-3AD203B41FA5}">
                      <a16:colId xmlns:a16="http://schemas.microsoft.com/office/drawing/2014/main" val="4243893758"/>
                    </a:ext>
                  </a:extLst>
                </a:gridCol>
                <a:gridCol w="366230">
                  <a:extLst>
                    <a:ext uri="{9D8B030D-6E8A-4147-A177-3AD203B41FA5}">
                      <a16:colId xmlns:a16="http://schemas.microsoft.com/office/drawing/2014/main" val="895576676"/>
                    </a:ext>
                  </a:extLst>
                </a:gridCol>
                <a:gridCol w="311363">
                  <a:extLst>
                    <a:ext uri="{9D8B030D-6E8A-4147-A177-3AD203B41FA5}">
                      <a16:colId xmlns:a16="http://schemas.microsoft.com/office/drawing/2014/main" val="3445264435"/>
                    </a:ext>
                  </a:extLst>
                </a:gridCol>
                <a:gridCol w="319594">
                  <a:extLst>
                    <a:ext uri="{9D8B030D-6E8A-4147-A177-3AD203B41FA5}">
                      <a16:colId xmlns:a16="http://schemas.microsoft.com/office/drawing/2014/main" val="1274258324"/>
                    </a:ext>
                  </a:extLst>
                </a:gridCol>
                <a:gridCol w="314792">
                  <a:extLst>
                    <a:ext uri="{9D8B030D-6E8A-4147-A177-3AD203B41FA5}">
                      <a16:colId xmlns:a16="http://schemas.microsoft.com/office/drawing/2014/main" val="711853215"/>
                    </a:ext>
                  </a:extLst>
                </a:gridCol>
                <a:gridCol w="288045">
                  <a:extLst>
                    <a:ext uri="{9D8B030D-6E8A-4147-A177-3AD203B41FA5}">
                      <a16:colId xmlns:a16="http://schemas.microsoft.com/office/drawing/2014/main" val="2246487458"/>
                    </a:ext>
                  </a:extLst>
                </a:gridCol>
                <a:gridCol w="321651">
                  <a:extLst>
                    <a:ext uri="{9D8B030D-6E8A-4147-A177-3AD203B41FA5}">
                      <a16:colId xmlns:a16="http://schemas.microsoft.com/office/drawing/2014/main" val="3117181401"/>
                    </a:ext>
                  </a:extLst>
                </a:gridCol>
                <a:gridCol w="309992">
                  <a:extLst>
                    <a:ext uri="{9D8B030D-6E8A-4147-A177-3AD203B41FA5}">
                      <a16:colId xmlns:a16="http://schemas.microsoft.com/office/drawing/2014/main" val="1349678216"/>
                    </a:ext>
                  </a:extLst>
                </a:gridCol>
                <a:gridCol w="328509">
                  <a:extLst>
                    <a:ext uri="{9D8B030D-6E8A-4147-A177-3AD203B41FA5}">
                      <a16:colId xmlns:a16="http://schemas.microsoft.com/office/drawing/2014/main" val="153870298"/>
                    </a:ext>
                  </a:extLst>
                </a:gridCol>
                <a:gridCol w="235142">
                  <a:extLst>
                    <a:ext uri="{9D8B030D-6E8A-4147-A177-3AD203B41FA5}">
                      <a16:colId xmlns:a16="http://schemas.microsoft.com/office/drawing/2014/main" val="3117210570"/>
                    </a:ext>
                  </a:extLst>
                </a:gridCol>
                <a:gridCol w="370439">
                  <a:extLst>
                    <a:ext uri="{9D8B030D-6E8A-4147-A177-3AD203B41FA5}">
                      <a16:colId xmlns:a16="http://schemas.microsoft.com/office/drawing/2014/main" val="3237708130"/>
                    </a:ext>
                  </a:extLst>
                </a:gridCol>
                <a:gridCol w="388175">
                  <a:extLst>
                    <a:ext uri="{9D8B030D-6E8A-4147-A177-3AD203B41FA5}">
                      <a16:colId xmlns:a16="http://schemas.microsoft.com/office/drawing/2014/main" val="2016785816"/>
                    </a:ext>
                  </a:extLst>
                </a:gridCol>
                <a:gridCol w="288045">
                  <a:extLst>
                    <a:ext uri="{9D8B030D-6E8A-4147-A177-3AD203B41FA5}">
                      <a16:colId xmlns:a16="http://schemas.microsoft.com/office/drawing/2014/main" val="3140851598"/>
                    </a:ext>
                  </a:extLst>
                </a:gridCol>
                <a:gridCol w="283930">
                  <a:extLst>
                    <a:ext uri="{9D8B030D-6E8A-4147-A177-3AD203B41FA5}">
                      <a16:colId xmlns:a16="http://schemas.microsoft.com/office/drawing/2014/main" val="3533222846"/>
                    </a:ext>
                  </a:extLst>
                </a:gridCol>
                <a:gridCol w="312050">
                  <a:extLst>
                    <a:ext uri="{9D8B030D-6E8A-4147-A177-3AD203B41FA5}">
                      <a16:colId xmlns:a16="http://schemas.microsoft.com/office/drawing/2014/main" val="519375141"/>
                    </a:ext>
                  </a:extLst>
                </a:gridCol>
                <a:gridCol w="292160">
                  <a:extLst>
                    <a:ext uri="{9D8B030D-6E8A-4147-A177-3AD203B41FA5}">
                      <a16:colId xmlns:a16="http://schemas.microsoft.com/office/drawing/2014/main" val="2310667073"/>
                    </a:ext>
                  </a:extLst>
                </a:gridCol>
                <a:gridCol w="371030">
                  <a:extLst>
                    <a:ext uri="{9D8B030D-6E8A-4147-A177-3AD203B41FA5}">
                      <a16:colId xmlns:a16="http://schemas.microsoft.com/office/drawing/2014/main" val="2219506663"/>
                    </a:ext>
                  </a:extLst>
                </a:gridCol>
                <a:gridCol w="307934">
                  <a:extLst>
                    <a:ext uri="{9D8B030D-6E8A-4147-A177-3AD203B41FA5}">
                      <a16:colId xmlns:a16="http://schemas.microsoft.com/office/drawing/2014/main" val="1102411838"/>
                    </a:ext>
                  </a:extLst>
                </a:gridCol>
                <a:gridCol w="102932">
                  <a:extLst>
                    <a:ext uri="{9D8B030D-6E8A-4147-A177-3AD203B41FA5}">
                      <a16:colId xmlns:a16="http://schemas.microsoft.com/office/drawing/2014/main" val="2734431861"/>
                    </a:ext>
                  </a:extLst>
                </a:gridCol>
              </a:tblGrid>
              <a:tr h="332825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n w="9525" cap="rnd" cmpd="sng" algn="ctr">
                            <a:solidFill>
                              <a:srgbClr val="C00000"/>
                            </a:solidFill>
                            <a:prstDash val="solid"/>
                            <a:bevel/>
                          </a:ln>
                          <a:effectLst/>
                        </a:rPr>
                        <a:t>Г Л А С Н Ы 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n w="9525" cap="rnd" cmpd="sng" algn="ctr">
                            <a:solidFill>
                              <a:srgbClr val="203864"/>
                            </a:solidFill>
                            <a:prstDash val="solid"/>
                            <a:bevel/>
                          </a:ln>
                          <a:effectLst/>
                        </a:rPr>
                        <a:t>С О Г Л А С Н Ы 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196073"/>
                  </a:ext>
                </a:extLst>
              </a:tr>
              <a:tr h="7171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Э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 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Ъ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09264074"/>
                  </a:ext>
                </a:extLst>
              </a:tr>
              <a:tr h="7171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Ё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  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Ш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Ц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Щ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56855652"/>
                  </a:ext>
                </a:extLst>
              </a:tr>
            </a:tbl>
          </a:graphicData>
        </a:graphic>
      </p:graphicFrame>
      <p:pic>
        <p:nvPicPr>
          <p:cNvPr id="10257" name="Рисунок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588" y="4411564"/>
            <a:ext cx="555625" cy="55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8" name="Рисунок 24" descr="Bell Icon - Download in Colored Outline Sty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8721" y="3702604"/>
            <a:ext cx="55245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4539311" y="3632423"/>
            <a:ext cx="281190" cy="64164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228110" y="3631782"/>
            <a:ext cx="289399" cy="6422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842303" y="3626477"/>
            <a:ext cx="394561" cy="64799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252188" y="3644787"/>
            <a:ext cx="318629" cy="6183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Ы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285213" y="4334878"/>
            <a:ext cx="299359" cy="6372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4193705" y="3722094"/>
            <a:ext cx="276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849130" y="3688865"/>
            <a:ext cx="198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</a:t>
            </a:r>
            <a:endParaRPr lang="ru-RU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234163" y="4412269"/>
            <a:ext cx="30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</a:t>
            </a:r>
            <a:endParaRPr lang="ru-RU" sz="2800" b="1" dirty="0"/>
          </a:p>
        </p:txBody>
      </p:sp>
      <p:sp>
        <p:nvSpPr>
          <p:cNvPr id="40" name="Равнобедренный треугольник 39"/>
          <p:cNvSpPr/>
          <p:nvPr/>
        </p:nvSpPr>
        <p:spPr>
          <a:xfrm>
            <a:off x="6299820" y="3626477"/>
            <a:ext cx="259048" cy="708401"/>
          </a:xfrm>
          <a:prstGeom prst="triangl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Равнобедренный треугольник 64"/>
          <p:cNvSpPr/>
          <p:nvPr/>
        </p:nvSpPr>
        <p:spPr>
          <a:xfrm flipH="1" flipV="1">
            <a:off x="6299820" y="3624203"/>
            <a:ext cx="282247" cy="712948"/>
          </a:xfrm>
          <a:prstGeom prst="triangle">
            <a:avLst>
              <a:gd name="adj" fmla="val 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6227696" y="3750852"/>
            <a:ext cx="161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67" name="Овал 66"/>
          <p:cNvSpPr/>
          <p:nvPr/>
        </p:nvSpPr>
        <p:spPr>
          <a:xfrm>
            <a:off x="613826" y="1732541"/>
            <a:ext cx="3268606" cy="3392918"/>
          </a:xfrm>
          <a:prstGeom prst="ellipse">
            <a:avLst/>
          </a:prstGeom>
          <a:solidFill>
            <a:schemeClr val="bg1"/>
          </a:solidFill>
          <a:ln w="571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1286035" y="1851645"/>
            <a:ext cx="77770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b="1" dirty="0" smtClean="0"/>
              <a:t>Н</a:t>
            </a:r>
            <a:endParaRPr lang="ru-RU" sz="19900" b="1" dirty="0"/>
          </a:p>
        </p:txBody>
      </p:sp>
    </p:spTree>
    <p:extLst>
      <p:ext uri="{BB962C8B-B14F-4D97-AF65-F5344CB8AC3E}">
        <p14:creationId xmlns:p14="http://schemas.microsoft.com/office/powerpoint/2010/main" val="214848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pic>
        <p:nvPicPr>
          <p:cNvPr id="34" name="Picture 2" descr="https://abrakadabra.fun/uploads/posts/2022-02/thumbs/1645978478_2-abrakadabra-fun-p-list-matematiki-v-kletochku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986" y="636515"/>
            <a:ext cx="7663208" cy="535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8" descr="https://linenme.ru/wa-data/public/shop/products/98/62/1046298/images/1078733/1078733.75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https://abrakadabra.fun/uploads/posts/2022-02/thumbs/1645978478_2-abrakadabra-fun-p-list-matematiki-v-kletochku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58" y="636516"/>
            <a:ext cx="7663208" cy="535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815548" y="768626"/>
            <a:ext cx="0" cy="12059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64904" y="768626"/>
            <a:ext cx="0" cy="1219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815548" y="1371600"/>
            <a:ext cx="6891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18" descr="https://linenme.ru/wa-data/public/shop/products/98/62/1046298/images/1078733/1078733.750x0.jpg"/>
          <p:cNvSpPr>
            <a:spLocks noChangeAspect="1" noChangeArrowheads="1"/>
          </p:cNvSpPr>
          <p:nvPr/>
        </p:nvSpPr>
        <p:spPr bwMode="auto">
          <a:xfrm>
            <a:off x="1441036" y="-14380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101009" y="769281"/>
            <a:ext cx="0" cy="12059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750365" y="769281"/>
            <a:ext cx="0" cy="12192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101009" y="1372255"/>
            <a:ext cx="6891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815548" y="2663687"/>
            <a:ext cx="0" cy="6493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186609" y="2663687"/>
            <a:ext cx="0" cy="6493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842053" y="3021496"/>
            <a:ext cx="3445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074504" y="2663687"/>
            <a:ext cx="0" cy="6493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45565" y="2663687"/>
            <a:ext cx="0" cy="6493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3101009" y="3021496"/>
            <a:ext cx="3445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93436" y="3616972"/>
            <a:ext cx="12425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</a:t>
            </a:r>
            <a:endParaRPr lang="ru-RU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29726" y="3616972"/>
            <a:ext cx="1335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</a:t>
            </a:r>
            <a:endParaRPr lang="ru-RU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28998" y="3616971"/>
            <a:ext cx="12425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ну</a:t>
            </a:r>
            <a:endParaRPr lang="ru-RU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87314" y="3616970"/>
            <a:ext cx="13452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ни</a:t>
            </a:r>
            <a:endParaRPr lang="ru-RU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025875" y="3616971"/>
            <a:ext cx="14544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ны</a:t>
            </a:r>
            <a:endParaRPr lang="ru-RU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412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pic>
        <p:nvPicPr>
          <p:cNvPr id="12290" name="Picture 2" descr="https://toime.ru/upload/iblock/ff3/uynfqs6d8790ubbx23k9llogdaf8alo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500" b="80667" l="30000" r="70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46" t="19710" r="26665" b="19073"/>
          <a:stretch/>
        </p:blipFill>
        <p:spPr bwMode="auto">
          <a:xfrm>
            <a:off x="431532" y="1599683"/>
            <a:ext cx="2123455" cy="293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xn---34-9cdu3a1df9e.xn--p1ai/files/catalog/plyushevyi_mish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790" y="1785299"/>
            <a:ext cx="2506384" cy="264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s://wildtoys.ru/f/wildtoys/products/15453997630.340x340.jpg?fbdf115245538ad4cd490b6d9dc38d6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3" t="13395" r="10511" b="17450"/>
          <a:stretch/>
        </p:blipFill>
        <p:spPr bwMode="auto">
          <a:xfrm>
            <a:off x="6634574" y="2148893"/>
            <a:ext cx="2584174" cy="223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s://media.b-stock.ru/gallery/1540592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60" t="18367" r="7375" b="26714"/>
          <a:stretch/>
        </p:blipFill>
        <p:spPr bwMode="auto">
          <a:xfrm>
            <a:off x="4414679" y="2307919"/>
            <a:ext cx="2302703" cy="192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s://w7.pngwing.com/pngs/235/132/png-transparent-plush-dumbo-stuffed-animals-cuddly-toys-toy-shop-toy-elephant-blue-textile-material-thumbnail.pn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14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592" y="1700351"/>
            <a:ext cx="3124230" cy="273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140765" y="530087"/>
            <a:ext cx="6427305" cy="8746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656174" y="699414"/>
            <a:ext cx="5055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Что изменилось?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9847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pic>
        <p:nvPicPr>
          <p:cNvPr id="12290" name="Picture 2" descr="https://toime.ru/upload/iblock/ff3/uynfqs6d8790ubbx23k9llogdaf8alo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500" b="80667" l="30000" r="70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46" t="19710" r="26665" b="19073"/>
          <a:stretch/>
        </p:blipFill>
        <p:spPr bwMode="auto">
          <a:xfrm>
            <a:off x="431532" y="1599683"/>
            <a:ext cx="2123455" cy="293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xn---34-9cdu3a1df9e.xn--p1ai/files/catalog/plyushevyi_mish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790" y="1785299"/>
            <a:ext cx="2506384" cy="264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s://wildtoys.ru/f/wildtoys/products/15453997630.340x340.jpg?fbdf115245538ad4cd490b6d9dc38d6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3" t="13395" r="10511" b="17450"/>
          <a:stretch/>
        </p:blipFill>
        <p:spPr bwMode="auto">
          <a:xfrm>
            <a:off x="4476543" y="1947393"/>
            <a:ext cx="2584174" cy="223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s://media.b-stock.ru/gallery/1540592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60" t="18367" r="7375" b="26714"/>
          <a:stretch/>
        </p:blipFill>
        <p:spPr bwMode="auto">
          <a:xfrm>
            <a:off x="6768303" y="2106420"/>
            <a:ext cx="2302703" cy="192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s://w7.pngwing.com/pngs/235/132/png-transparent-plush-dumbo-stuffed-animals-cuddly-toys-toy-shop-toy-elephant-blue-textile-material-thumbnail.pn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14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592" y="1700351"/>
            <a:ext cx="3124230" cy="273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140765" y="530087"/>
            <a:ext cx="6427305" cy="8746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26617" y="699414"/>
            <a:ext cx="5055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Назови игрушки по порядку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7035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pic>
        <p:nvPicPr>
          <p:cNvPr id="12290" name="Picture 2" descr="https://toime.ru/upload/iblock/ff3/uynfqs6d8790ubbx23k9llogdaf8alo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500" b="80667" l="30000" r="70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046" t="19710" r="26665" b="19073"/>
          <a:stretch/>
        </p:blipFill>
        <p:spPr bwMode="auto">
          <a:xfrm>
            <a:off x="431532" y="1599683"/>
            <a:ext cx="2123455" cy="293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xn---34-9cdu3a1df9e.xn--p1ai/files/catalog/plyushevyi_mish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748" y="1700351"/>
            <a:ext cx="2506384" cy="264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s://wildtoys.ru/f/wildtoys/products/15453997630.340x340.jpg?fbdf115245538ad4cd490b6d9dc38d6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93" t="13395" r="10511" b="17450"/>
          <a:stretch/>
        </p:blipFill>
        <p:spPr bwMode="auto">
          <a:xfrm>
            <a:off x="2375192" y="2106420"/>
            <a:ext cx="2584174" cy="223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s://media.b-stock.ru/gallery/1540592.jpe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60" t="18367" r="7375" b="26714"/>
          <a:stretch/>
        </p:blipFill>
        <p:spPr bwMode="auto">
          <a:xfrm>
            <a:off x="6768303" y="2106420"/>
            <a:ext cx="2302703" cy="192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s://w7.pngwing.com/pngs/235/132/png-transparent-plush-dumbo-stuffed-animals-cuddly-toys-toy-shop-toy-elephant-blue-textile-material-thumbnail.pn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14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592" y="1700351"/>
            <a:ext cx="3124230" cy="273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140765" y="530087"/>
            <a:ext cx="6427305" cy="8746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656174" y="699414"/>
            <a:ext cx="5055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Что изменилось?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1956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ragagid.ru/wp-content/uploads/2012/02/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2764"/>
            <a:ext cx="12192001" cy="697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i.pinimg.com/236x/e2/cb/37/e2cb378cb029b9f9fbc3f55320851e84.jpg?nii=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43" b="97143" l="2119" r="97034">
                        <a14:foregroundMark x1="6780" y1="37429" x2="13983" y2="39714"/>
                        <a14:foregroundMark x1="37288" y1="19143" x2="42797" y2="27429"/>
                        <a14:foregroundMark x1="69492" y1="42286" x2="69492" y2="48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826" y="2768309"/>
            <a:ext cx="2358031" cy="349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i.pinimg.com/236x/e2/cb/37/e2cb378cb029b9f9fbc3f55320851e84.jpg?nii=t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43" b="97143" l="2119" r="97034">
                        <a14:foregroundMark x1="6780" y1="37429" x2="13983" y2="39714"/>
                        <a14:foregroundMark x1="37288" y1="19143" x2="42797" y2="27429"/>
                        <a14:foregroundMark x1="69492" y1="42286" x2="69492" y2="48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85513" y="3025510"/>
            <a:ext cx="2662728" cy="394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.pinimg.com/236x/ac/3c/01/ac3c01c14364f76c699e7325547db42b--disney-princess-art-princesses-disne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153" l="6780" r="95763">
                        <a14:foregroundMark x1="44068" y1="28814" x2="45339" y2="34322"/>
                        <a14:foregroundMark x1="45763" y1="26695" x2="43644" y2="27119"/>
                        <a14:foregroundMark x1="42373" y1="29661" x2="44492" y2="36441"/>
                        <a14:foregroundMark x1="64831" y1="24576" x2="69915" y2="27966"/>
                        <a14:foregroundMark x1="69068" y1="30508" x2="65254" y2="35593"/>
                        <a14:foregroundMark x1="57203" y1="28814" x2="52542" y2="30508"/>
                        <a14:foregroundMark x1="51695" y1="31356" x2="49153" y2="34746"/>
                        <a14:foregroundMark x1="65254" y1="31356" x2="61441" y2="33475"/>
                        <a14:foregroundMark x1="60169" y1="16102" x2="64831" y2="25424"/>
                        <a14:foregroundMark x1="61017" y1="14407" x2="67797" y2="25424"/>
                        <a14:foregroundMark x1="9746" y1="89831" x2="44068" y2="96610"/>
                        <a14:foregroundMark x1="77966" y1="94068" x2="88983" y2="877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80" r="9719"/>
          <a:stretch/>
        </p:blipFill>
        <p:spPr bwMode="auto">
          <a:xfrm>
            <a:off x="2619282" y="3141983"/>
            <a:ext cx="1754252" cy="21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32696" y="2833466"/>
            <a:ext cx="1911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Уу</a:t>
            </a:r>
            <a:endParaRPr lang="ru-RU" sz="9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4" descr="https://i.pinimg.com/236x/89/e4/65/89e4654bd44d81ffb6c4034c632025d5--christmas-dresses-christmas-time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6596">
                        <a14:foregroundMark x1="12340" y1="15089" x2="12340" y2="15089"/>
                        <a14:foregroundMark x1="12340" y1="13905" x2="15745" y2="18047"/>
                        <a14:foregroundMark x1="11064" y1="14201" x2="10213" y2="15680"/>
                        <a14:foregroundMark x1="67234" y1="39349" x2="75745" y2="93195"/>
                        <a14:foregroundMark x1="82979" y1="82249" x2="86809" y2="95562"/>
                        <a14:foregroundMark x1="44255" y1="66568" x2="30638" y2="92308"/>
                        <a14:foregroundMark x1="39149" y1="38166" x2="31064" y2="39941"/>
                        <a14:foregroundMark x1="29362" y1="41124" x2="26809" y2="53254"/>
                        <a14:foregroundMark x1="59574" y1="41124" x2="57872" y2="41716"/>
                        <a14:foregroundMark x1="39149" y1="7988" x2="42553" y2="10059"/>
                        <a14:foregroundMark x1="40851" y1="10355" x2="42553" y2="10947"/>
                        <a14:foregroundMark x1="57021" y1="83432" x2="65106" y2="95266"/>
                        <a14:foregroundMark x1="45106" y1="18935" x2="45106" y2="21893"/>
                        <a14:backgroundMark x1="37447" y1="44083" x2="30638" y2="64497"/>
                        <a14:backgroundMark x1="26809" y1="67160" x2="21277" y2="85503"/>
                        <a14:backgroundMark x1="9787" y1="61243" x2="8085" y2="85207"/>
                        <a14:backgroundMark x1="39149" y1="23669" x2="41277" y2="30473"/>
                        <a14:backgroundMark x1="63404" y1="48521" x2="63404" y2="48521"/>
                        <a14:backgroundMark x1="63830" y1="46746" x2="65106" y2="50296"/>
                        <a14:backgroundMark x1="80851" y1="57988" x2="94043" y2="72781"/>
                        <a14:backgroundMark x1="11915" y1="13609" x2="17872" y2="16864"/>
                        <a14:backgroundMark x1="9787" y1="15680" x2="17021" y2="18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533" y="3618296"/>
            <a:ext cx="2238375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54289" y="3162234"/>
            <a:ext cx="2955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Оо</a:t>
            </a:r>
            <a:endParaRPr lang="ru-RU" sz="9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2924" y="3004567"/>
            <a:ext cx="1911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Ии</a:t>
            </a:r>
            <a:endParaRPr lang="ru-RU" sz="7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20119" y="4109113"/>
            <a:ext cx="1911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Ы</a:t>
            </a:r>
            <a:endParaRPr lang="ru-RU" sz="7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80118" y="2113202"/>
            <a:ext cx="2315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Аа</a:t>
            </a:r>
            <a:endParaRPr lang="ru-RU" sz="9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5" name="Picture 2" descr="https://i.pinimg.com/236x/ac/3c/01/ac3c01c14364f76c699e7325547db42b--disney-princess-art-princesses-disne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153" l="6780" r="95763">
                        <a14:foregroundMark x1="44068" y1="28814" x2="45339" y2="34322"/>
                        <a14:foregroundMark x1="45763" y1="26695" x2="43644" y2="27119"/>
                        <a14:foregroundMark x1="42373" y1="29661" x2="44492" y2="36441"/>
                        <a14:foregroundMark x1="64831" y1="24576" x2="69915" y2="27966"/>
                        <a14:foregroundMark x1="69068" y1="30508" x2="65254" y2="35593"/>
                        <a14:foregroundMark x1="57203" y1="28814" x2="52542" y2="30508"/>
                        <a14:foregroundMark x1="51695" y1="31356" x2="49153" y2="34746"/>
                        <a14:foregroundMark x1="65254" y1="31356" x2="61441" y2="33475"/>
                        <a14:foregroundMark x1="60169" y1="16102" x2="64831" y2="25424"/>
                        <a14:foregroundMark x1="61017" y1="14407" x2="67797" y2="25424"/>
                        <a14:foregroundMark x1="9746" y1="89831" x2="44068" y2="96610"/>
                        <a14:foregroundMark x1="77966" y1="94068" x2="88983" y2="877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80" r="9719"/>
          <a:stretch/>
        </p:blipFill>
        <p:spPr bwMode="auto">
          <a:xfrm flipH="1">
            <a:off x="10138054" y="2900595"/>
            <a:ext cx="1989639" cy="245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16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266121" y="438652"/>
            <a:ext cx="8017566" cy="109463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97426" y="632026"/>
            <a:ext cx="7686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Незнайка нарисовал натюрморт.</a:t>
            </a:r>
            <a:endParaRPr lang="ru-RU" sz="4000" b="1" dirty="0"/>
          </a:p>
        </p:txBody>
      </p:sp>
      <p:pic>
        <p:nvPicPr>
          <p:cNvPr id="10" name="Picture 6" descr="https://theslide.ru/img/thumbs/a501473f6d795b2233bff7d28084dace-800x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0" b="97667" l="22125" r="82375">
                        <a14:foregroundMark x1="62500" y1="62000" x2="71375" y2="76333"/>
                        <a14:foregroundMark x1="66000" y1="60333" x2="74625" y2="61167"/>
                        <a14:foregroundMark x1="76625" y1="64333" x2="76750" y2="71333"/>
                        <a14:foregroundMark x1="59125" y1="64833" x2="59500" y2="70667"/>
                        <a14:foregroundMark x1="57000" y1="67333" x2="57000" y2="67333"/>
                        <a14:foregroundMark x1="53375" y1="72167" x2="61250" y2="72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58" r="19618"/>
          <a:stretch/>
        </p:blipFill>
        <p:spPr bwMode="auto">
          <a:xfrm>
            <a:off x="704976" y="1533286"/>
            <a:ext cx="3784900" cy="485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artcontract.ru/yduploads/profile/67989/album/8314d62f866c5a32732868bf3ce7f90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627" y="1971939"/>
            <a:ext cx="2998442" cy="40613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78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pic>
        <p:nvPicPr>
          <p:cNvPr id="2054" name="Picture 6" descr="https://st1.stblizko.ru/images/product/195/292/202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04" y="371138"/>
            <a:ext cx="4197178" cy="2948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0" name="Picture 12" descr="https://i.pinimg.com/236x/c9/2d/c4/c92dc45eb9e1a58b764cf9dee02e9862--clipart-egg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075" y="3479927"/>
            <a:ext cx="3399488" cy="2852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2" name="Picture 14" descr="https://avatars.mds.yandex.net/get-mpic/5280162/img_id1081307755311583530.jpeg/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11152" r="1590" b="10885"/>
          <a:stretch/>
        </p:blipFill>
        <p:spPr bwMode="auto">
          <a:xfrm>
            <a:off x="7888382" y="3464431"/>
            <a:ext cx="3488212" cy="2867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64" name="Picture 16" descr="https://avatars.mds.yandex.net/get-mpic/5204767/img_id7696361123895248076.jpeg/ori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" t="9669" r="1783" b="1799"/>
          <a:stretch/>
        </p:blipFill>
        <p:spPr bwMode="auto">
          <a:xfrm>
            <a:off x="5109848" y="316622"/>
            <a:ext cx="2893445" cy="3003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AutoShape 18" descr="https://linenme.ru/wa-data/public/shop/products/98/62/1046298/images/1078733/1078733.75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8" name="Picture 20" descr="https://desktopmania.ru/pics/00/90/70/DesktopMania.ru-90705-300x19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860" y="1150222"/>
            <a:ext cx="3287494" cy="2169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70" name="Picture 22" descr="https://gas-kvas.com/uploads/posts/2023-03/1678448631_gas-kvas-com-p-belaya-vaza-na-chernom-fone-risunok-3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04" y="4087314"/>
            <a:ext cx="2976152" cy="2244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3520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1895061" y="423254"/>
            <a:ext cx="8188765" cy="769442"/>
            <a:chOff x="1895061" y="423254"/>
            <a:chExt cx="8188765" cy="76944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895061" y="423254"/>
              <a:ext cx="8188765" cy="7694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95854" y="423254"/>
              <a:ext cx="60059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/>
                <a:t>Определите тему урока</a:t>
              </a:r>
              <a:r>
                <a:rPr lang="ru-RU" dirty="0" smtClean="0"/>
                <a:t>.</a:t>
              </a:r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413093" y="1304524"/>
            <a:ext cx="7152701" cy="834887"/>
            <a:chOff x="2413093" y="1304524"/>
            <a:chExt cx="7152701" cy="834887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413093" y="1304524"/>
              <a:ext cx="7152701" cy="83488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95900" y="1398801"/>
              <a:ext cx="69626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Звуки Н</a:t>
              </a:r>
              <a:r>
                <a:rPr lang="en-US" sz="2800" dirty="0" smtClean="0"/>
                <a:t> </a:t>
              </a:r>
              <a:r>
                <a:rPr lang="ru-RU" sz="2800" dirty="0" smtClean="0"/>
                <a:t>и Н</a:t>
              </a:r>
              <a:r>
                <a:rPr lang="en-US" sz="2800" dirty="0" smtClean="0"/>
                <a:t>`</a:t>
              </a:r>
              <a:r>
                <a:rPr lang="ru-RU" sz="2800" dirty="0" smtClean="0"/>
                <a:t> и буква, которая их обозначает</a:t>
              </a:r>
              <a:r>
                <a:rPr lang="ru-RU" sz="3600" dirty="0" smtClean="0"/>
                <a:t>.</a:t>
              </a:r>
              <a:endParaRPr lang="ru-RU" sz="36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895061" y="2344819"/>
            <a:ext cx="8188765" cy="769442"/>
            <a:chOff x="1895061" y="2344819"/>
            <a:chExt cx="8188765" cy="76944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895061" y="2344819"/>
              <a:ext cx="8188765" cy="7694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09106" y="2344819"/>
              <a:ext cx="60059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/>
                <a:t>Определите цели урока</a:t>
              </a:r>
              <a:r>
                <a:rPr lang="ru-RU" dirty="0" smtClean="0"/>
                <a:t>.</a:t>
              </a:r>
              <a:endParaRPr lang="ru-RU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014330" y="3491345"/>
            <a:ext cx="4651513" cy="775039"/>
            <a:chOff x="2014330" y="3491345"/>
            <a:chExt cx="4651513" cy="775039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014330" y="3491345"/>
              <a:ext cx="4651513" cy="77503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14330" y="3617254"/>
              <a:ext cx="3798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ПОЗНАКОМИМСЯ С</a:t>
              </a:r>
              <a:endParaRPr lang="ru-RU" sz="2800" b="1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014330" y="4405142"/>
            <a:ext cx="4651513" cy="775039"/>
            <a:chOff x="2014330" y="4405142"/>
            <a:chExt cx="4651513" cy="775039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014330" y="4405142"/>
              <a:ext cx="4651513" cy="77503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014330" y="4558158"/>
              <a:ext cx="432897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УЧИТЬСЯ ОТЛИЧАТЬ</a:t>
              </a:r>
              <a:endParaRPr lang="ru-RU" sz="2800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014330" y="5318940"/>
            <a:ext cx="4651513" cy="775039"/>
            <a:chOff x="2014330" y="5318940"/>
            <a:chExt cx="4651513" cy="77503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014330" y="5318940"/>
              <a:ext cx="4651513" cy="77503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14330" y="5444849"/>
              <a:ext cx="3798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УЧИТЬСЯ ЧИТАТЬ</a:t>
              </a:r>
              <a:endParaRPr lang="ru-RU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0930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55" y="0"/>
            <a:ext cx="12422909" cy="6982691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2822713" y="3667439"/>
            <a:ext cx="0" cy="101057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631096" y="3745546"/>
            <a:ext cx="0" cy="101057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utoShape 18" descr="https://linenme.ru/wa-data/public/shop/products/98/62/1046298/images/1078733/1078733.750x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87406" y="2112398"/>
            <a:ext cx="1767760" cy="176776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667768" y="4468593"/>
            <a:ext cx="1192695" cy="56984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631096" y="4468593"/>
            <a:ext cx="1192695" cy="569843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8" name="Picture 4" descr="http://s1.iconbird.com/ico/2013/6/379/w96h961372581608Bell96x963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110" y="1618372"/>
            <a:ext cx="1765833" cy="137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717566" y="2273003"/>
            <a:ext cx="6776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Н</a:t>
            </a:r>
            <a:endParaRPr lang="ru-RU" sz="8800" b="1" dirty="0"/>
          </a:p>
        </p:txBody>
      </p:sp>
      <p:pic>
        <p:nvPicPr>
          <p:cNvPr id="6150" name="Picture 6" descr="https://cdn.creazilla.com/illustrations/1721735/listening-listen-music-illustration-sm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90000" l="5000" r="96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083" y="1159930"/>
            <a:ext cx="2824177" cy="216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Овал 33"/>
          <p:cNvSpPr/>
          <p:nvPr/>
        </p:nvSpPr>
        <p:spPr>
          <a:xfrm>
            <a:off x="5968197" y="3745546"/>
            <a:ext cx="1192695" cy="569843"/>
          </a:xfrm>
          <a:prstGeom prst="ellipse">
            <a:avLst/>
          </a:prstGeom>
          <a:solidFill>
            <a:srgbClr val="0070C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9296851" y="3747352"/>
            <a:ext cx="1192695" cy="569843"/>
          </a:xfrm>
          <a:prstGeom prst="ellipse">
            <a:avLst/>
          </a:prstGeom>
          <a:solidFill>
            <a:srgbClr val="00B05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Левая круглая скобка 17"/>
          <p:cNvSpPr/>
          <p:nvPr/>
        </p:nvSpPr>
        <p:spPr>
          <a:xfrm>
            <a:off x="2690191" y="2587117"/>
            <a:ext cx="132522" cy="818322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Левая круглая скобка 36"/>
          <p:cNvSpPr/>
          <p:nvPr/>
        </p:nvSpPr>
        <p:spPr>
          <a:xfrm flipH="1">
            <a:off x="3450163" y="2587117"/>
            <a:ext cx="132522" cy="818322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араллелограмм 37"/>
          <p:cNvSpPr/>
          <p:nvPr/>
        </p:nvSpPr>
        <p:spPr>
          <a:xfrm>
            <a:off x="3395231" y="2453943"/>
            <a:ext cx="264140" cy="156936"/>
          </a:xfrm>
          <a:prstGeom prst="parallelogram">
            <a:avLst>
              <a:gd name="adj" fmla="val 8303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9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26888 -0.04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51" y="-229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34" grpId="0" animBg="1"/>
      <p:bldP spid="35" grpId="0" animBg="1"/>
      <p:bldP spid="3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118</Words>
  <Application>Microsoft Office PowerPoint</Application>
  <PresentationFormat>Широкоэкранный</PresentationFormat>
  <Paragraphs>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shestirkan129@gmail.com</dc:creator>
  <cp:lastModifiedBy>shestirkan129@gmail.com</cp:lastModifiedBy>
  <cp:revision>50</cp:revision>
  <dcterms:created xsi:type="dcterms:W3CDTF">2023-09-30T14:03:17Z</dcterms:created>
  <dcterms:modified xsi:type="dcterms:W3CDTF">2023-10-08T16:11:00Z</dcterms:modified>
</cp:coreProperties>
</file>