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3"/>
    <p:sldId id="260" r:id="rId4"/>
    <p:sldId id="257" r:id="rId5"/>
    <p:sldId id="258" r:id="rId6"/>
    <p:sldId id="275" r:id="rId7"/>
    <p:sldId id="276" r:id="rId8"/>
    <p:sldId id="277" r:id="rId9"/>
    <p:sldId id="264" r:id="rId10"/>
    <p:sldId id="268" r:id="rId12"/>
    <p:sldId id="274" r:id="rId1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CC6600"/>
    <a:srgbClr val="FFFFCC"/>
    <a:srgbClr val="FFCC00"/>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7" autoAdjust="0"/>
    <p:restoredTop sz="94660"/>
  </p:normalViewPr>
  <p:slideViewPr>
    <p:cSldViewPr>
      <p:cViewPr varScale="1">
        <p:scale>
          <a:sx n="64" d="100"/>
          <a:sy n="64" d="100"/>
        </p:scale>
        <p:origin x="1428"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D652B2-8C6E-419B-8E93-813F678ADC08}" type="datetimeFigureOut">
              <a:rPr lang="ru-RU" smtClean="0"/>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C6DC3D-C717-495C-B489-C044A339A551}" type="slidenum">
              <a:rPr lang="ru-RU" smtClean="0"/>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мещающий образ слайда 1"/>
          <p:cNvSpPr/>
          <p:nvPr>
            <p:ph type="sldImg" idx="2"/>
          </p:nvPr>
        </p:nvSpPr>
        <p:spPr/>
      </p:sp>
      <p:sp>
        <p:nvSpPr>
          <p:cNvPr id="3" name="Замещающий текст 2"/>
          <p:cNvSpPr/>
          <p:nvPr>
            <p:ph type="body" idx="3"/>
          </p:nvPr>
        </p:nvSpPr>
        <p:spPr/>
        <p:txBody>
          <a:bodyPr/>
          <a:p>
            <a:endParaRPr lang="ru-RU"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мещающий образ слайда 1"/>
          <p:cNvSpPr>
            <a:spLocks noGrp="1" noRot="1" noChangeAspect="1"/>
          </p:cNvSpPr>
          <p:nvPr>
            <p:ph type="sldImg" idx="2"/>
          </p:nvPr>
        </p:nvSpPr>
        <p:spPr/>
      </p:sp>
      <p:sp>
        <p:nvSpPr>
          <p:cNvPr id="3" name="Замещающий текст 2"/>
          <p:cNvSpPr>
            <a:spLocks noGrp="1"/>
          </p:cNvSpPr>
          <p:nvPr>
            <p:ph type="body" idx="3"/>
          </p:nvPr>
        </p:nvSpPr>
        <p:spPr/>
        <p:txBody>
          <a:bodyPr/>
          <a:lstStyle/>
          <a:p>
            <a:endParaRPr lang="ru-RU"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8A83EA62-8C53-4293-85F9-79A70FAA4C80}" type="slidenum">
              <a:rPr lang="ru-RU" smtClean="0"/>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8A83EA62-8C53-4293-85F9-79A70FAA4C80}" type="slidenum">
              <a:rPr lang="ru-RU" smtClean="0"/>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endParaRPr lang="ru-RU"/>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endParaRPr lang="ru-RU"/>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endParaRPr lang="ru-RU"/>
          </a:p>
        </p:txBody>
      </p:sp>
      <p:sp>
        <p:nvSpPr>
          <p:cNvPr id="4" name="Date Placeholder 3"/>
          <p:cNvSpPr>
            <a:spLocks noGrp="1"/>
          </p:cNvSpPr>
          <p:nvPr>
            <p:ph type="dt" sz="half" idx="10"/>
          </p:nvPr>
        </p:nvSpPr>
        <p:spPr/>
        <p:txBody>
          <a:bodyPr/>
          <a:lstStyle/>
          <a:p>
            <a:pPr>
              <a:defRPr/>
            </a:pPr>
            <a:endParaRPr lang="ru-RU"/>
          </a:p>
        </p:txBody>
      </p:sp>
      <p:sp>
        <p:nvSpPr>
          <p:cNvPr id="5" name="Footer Placeholder 4"/>
          <p:cNvSpPr>
            <a:spLocks noGrp="1"/>
          </p:cNvSpPr>
          <p:nvPr>
            <p:ph type="ftr" sz="quarter" idx="11"/>
          </p:nvPr>
        </p:nvSpPr>
        <p:spPr/>
        <p:txBody>
          <a:bodyPr/>
          <a:lstStyle/>
          <a:p>
            <a:pPr>
              <a:defRPr/>
            </a:pPr>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endParaRPr lang="ru-RU"/>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7" name="Date Placeholder 6"/>
          <p:cNvSpPr>
            <a:spLocks noGrp="1"/>
          </p:cNvSpPr>
          <p:nvPr>
            <p:ph type="dt" sz="half" idx="10"/>
          </p:nvPr>
        </p:nvSpPr>
        <p:spPr/>
        <p:txBody>
          <a:bodyPr/>
          <a:lstStyle/>
          <a:p>
            <a:pPr>
              <a:defRPr/>
            </a:pPr>
            <a:endParaRPr lang="ru-RU"/>
          </a:p>
        </p:txBody>
      </p:sp>
      <p:sp>
        <p:nvSpPr>
          <p:cNvPr id="8" name="Footer Placeholder 7"/>
          <p:cNvSpPr>
            <a:spLocks noGrp="1"/>
          </p:cNvSpPr>
          <p:nvPr>
            <p:ph type="ftr" sz="quarter" idx="11"/>
          </p:nvPr>
        </p:nvSpPr>
        <p:spPr/>
        <p:txBody>
          <a:bodyPr/>
          <a:lstStyle/>
          <a:p>
            <a:pPr>
              <a:defRPr/>
            </a:pPr>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pPr>
              <a:defRPr/>
            </a:pPr>
            <a:endParaRPr lang="ru-RU"/>
          </a:p>
        </p:txBody>
      </p:sp>
      <p:sp>
        <p:nvSpPr>
          <p:cNvPr id="4" name="Footer Placeholder 3"/>
          <p:cNvSpPr>
            <a:spLocks noGrp="1"/>
          </p:cNvSpPr>
          <p:nvPr>
            <p:ph type="ftr" sz="quarter" idx="11"/>
          </p:nvPr>
        </p:nvSpPr>
        <p:spPr/>
        <p:txBody>
          <a:bodyPr/>
          <a:lstStyle/>
          <a:p>
            <a:pPr>
              <a:defRPr/>
            </a:pPr>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u-RU"/>
          </a:p>
        </p:txBody>
      </p:sp>
      <p:sp>
        <p:nvSpPr>
          <p:cNvPr id="3" name="Footer Placeholder 2"/>
          <p:cNvSpPr>
            <a:spLocks noGrp="1"/>
          </p:cNvSpPr>
          <p:nvPr>
            <p:ph type="ftr" sz="quarter" idx="11"/>
          </p:nvPr>
        </p:nvSpPr>
        <p:spPr/>
        <p:txBody>
          <a:bodyPr/>
          <a:lstStyle/>
          <a:p>
            <a:pPr>
              <a:defRPr/>
            </a:pPr>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endParaRPr lang="ru-RU"/>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endParaRPr lang="ru-RU"/>
          </a:p>
        </p:txBody>
      </p:sp>
      <p:sp>
        <p:nvSpPr>
          <p:cNvPr id="5" name="Date Placeholder 4"/>
          <p:cNvSpPr>
            <a:spLocks noGrp="1"/>
          </p:cNvSpPr>
          <p:nvPr>
            <p:ph type="dt" sz="half" idx="10"/>
          </p:nvPr>
        </p:nvSpPr>
        <p:spPr/>
        <p:txBody>
          <a:bodyPr/>
          <a:lstStyle/>
          <a:p>
            <a:pPr>
              <a:defRPr/>
            </a:pPr>
            <a:endParaRPr lang="ru-RU"/>
          </a:p>
        </p:txBody>
      </p:sp>
      <p:sp>
        <p:nvSpPr>
          <p:cNvPr id="6" name="Footer Placeholder 5"/>
          <p:cNvSpPr>
            <a:spLocks noGrp="1"/>
          </p:cNvSpPr>
          <p:nvPr>
            <p:ph type="ftr" sz="quarter" idx="11"/>
          </p:nvPr>
        </p:nvSpPr>
        <p:spPr/>
        <p:txBody>
          <a:bodyPr/>
          <a:lstStyle/>
          <a:p>
            <a:pPr>
              <a:defRPr/>
            </a:pPr>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a:defRPr/>
            </a:pPr>
            <a:fld id="{8A83EA62-8C53-4293-85F9-79A70FAA4C80}" type="slidenum">
              <a:rPr lang="ru-RU" smtClean="0"/>
            </a:fld>
            <a:endParaRPr lang="ru-RU"/>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a:defRPr/>
            </a:pPr>
            <a:fld id="{8A83EA62-8C53-4293-85F9-79A70FAA4C80}"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idx="4294967295"/>
          </p:nvPr>
        </p:nvSpPr>
        <p:spPr>
          <a:xfrm>
            <a:off x="311150" y="1219200"/>
            <a:ext cx="8832850" cy="2751139"/>
          </a:xfrm>
          <a:effectLst>
            <a:outerShdw dist="45791" dir="2021404" algn="ctr" rotWithShape="0">
              <a:schemeClr val="bg2"/>
            </a:outerShdw>
          </a:effectLst>
        </p:spPr>
        <p:txBody>
          <a:bodyPr/>
          <a:lstStyle/>
          <a:p>
            <a:pPr eaLnBrk="1" hangingPunct="1">
              <a:defRPr/>
            </a:pPr>
            <a:r>
              <a:rPr lang="ru-RU" sz="6000" dirty="0">
                <a:solidFill>
                  <a:srgbClr val="FF0000"/>
                </a:solidFill>
                <a:effectLst>
                  <a:outerShdw blurRad="38100" dist="38100" dir="2700000" algn="tl">
                    <a:srgbClr val="000000"/>
                  </a:outerShdw>
                </a:effectLst>
                <a:latin typeface="+mj-lt"/>
                <a:ea typeface="+mj-ea"/>
                <a:cs typeface="+mj-cs"/>
              </a:rPr>
              <a:t>Что с утра так бодрит и работать велит…?</a:t>
            </a:r>
            <a:endParaRPr lang="en-US" sz="6000" dirty="0">
              <a:solidFill>
                <a:srgbClr val="FF0000"/>
              </a:solidFill>
              <a:effectLst>
                <a:outerShdw blurRad="38100" dist="38100" dir="2700000" algn="tl">
                  <a:srgbClr val="000000"/>
                </a:outerShdw>
              </a:effectLst>
              <a:latin typeface="+mj-lt"/>
              <a:ea typeface="+mj-ea"/>
              <a:cs typeface="+mj-cs"/>
            </a:endParaRPr>
          </a:p>
        </p:txBody>
      </p:sp>
      <p:sp>
        <p:nvSpPr>
          <p:cNvPr id="4099" name="Rectangle 3"/>
          <p:cNvSpPr>
            <a:spLocks noGrp="1" noChangeArrowheads="1"/>
          </p:cNvSpPr>
          <p:nvPr>
            <p:ph type="subTitle" idx="4294967295"/>
          </p:nvPr>
        </p:nvSpPr>
        <p:spPr>
          <a:xfrm>
            <a:off x="0" y="3970338"/>
            <a:ext cx="6034088" cy="1003300"/>
          </a:xfrm>
        </p:spPr>
        <p:txBody>
          <a:bodyPr/>
          <a:lstStyle/>
          <a:p>
            <a:pPr marL="0" indent="0" algn="ctr" eaLnBrk="1" hangingPunct="1">
              <a:buFontTx/>
              <a:buNone/>
              <a:defRPr/>
            </a:pPr>
            <a:r>
              <a:rPr lang="en-US" sz="2800" dirty="0">
                <a:effectLst>
                  <a:outerShdw blurRad="38100" dist="38100" dir="2700000" algn="tl">
                    <a:srgbClr val="FFFFFF"/>
                  </a:outerShdw>
                </a:effectLst>
                <a:latin typeface="+mn-lt"/>
                <a:ea typeface="+mn-ea"/>
                <a:cs typeface="+mn-cs"/>
              </a:rPr>
              <a:t>                    </a:t>
            </a:r>
            <a:endParaRPr lang="en-US" sz="2800" dirty="0">
              <a:effectLst>
                <a:outerShdw blurRad="38100" dist="38100" dir="2700000" algn="tl">
                  <a:srgbClr val="FFFFFF"/>
                </a:outerShdw>
              </a:effectLst>
              <a:latin typeface="+mn-lt"/>
              <a:ea typeface="+mn-ea"/>
              <a:cs typeface="+mn-cs"/>
            </a:endParaRPr>
          </a:p>
          <a:p>
            <a:pPr marL="0" indent="0" algn="ctr" eaLnBrk="1" hangingPunct="1">
              <a:buFontTx/>
              <a:buNone/>
              <a:defRPr/>
            </a:pPr>
            <a:endParaRPr lang="ru-RU" sz="2800" dirty="0">
              <a:effectLst>
                <a:outerShdw blurRad="38100" dist="38100" dir="2700000" algn="tl">
                  <a:srgbClr val="FFFFFF"/>
                </a:outerShdw>
              </a:effectLst>
              <a:latin typeface="+mn-lt"/>
              <a:ea typeface="+mn-ea"/>
              <a:cs typeface="+mn-cs"/>
            </a:endParaRPr>
          </a:p>
        </p:txBody>
      </p:sp>
      <p:pic>
        <p:nvPicPr>
          <p:cNvPr id="2" name="Рисунок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388176" y="3884566"/>
            <a:ext cx="4678798" cy="2898867"/>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2-конечная звезда 2"/>
          <p:cNvSpPr/>
          <p:nvPr/>
        </p:nvSpPr>
        <p:spPr>
          <a:xfrm>
            <a:off x="1219200" y="1066800"/>
            <a:ext cx="1421130" cy="1513205"/>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4" name="12-конечная звезда 3"/>
          <p:cNvSpPr/>
          <p:nvPr/>
        </p:nvSpPr>
        <p:spPr>
          <a:xfrm>
            <a:off x="1066800" y="2895600"/>
            <a:ext cx="1553210" cy="1298575"/>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7" name="12-конечная звезда 6"/>
          <p:cNvSpPr/>
          <p:nvPr/>
        </p:nvSpPr>
        <p:spPr>
          <a:xfrm>
            <a:off x="1066800" y="4648200"/>
            <a:ext cx="1602105" cy="1567815"/>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sp>
        <p:nvSpPr>
          <p:cNvPr id="11" name="Текстовое поле 10"/>
          <p:cNvSpPr txBox="1"/>
          <p:nvPr/>
        </p:nvSpPr>
        <p:spPr>
          <a:xfrm>
            <a:off x="1278890" y="-152400"/>
            <a:ext cx="4920615" cy="583565"/>
          </a:xfrm>
          <a:prstGeom prst="rect">
            <a:avLst/>
          </a:prstGeom>
          <a:noFill/>
        </p:spPr>
        <p:txBody>
          <a:bodyPr wrap="square" rtlCol="0">
            <a:spAutoFit/>
            <a:scene3d>
              <a:camera prst="orthographicFront"/>
              <a:lightRig rig="threePt" dir="t"/>
            </a:scene3d>
          </a:bodyPr>
          <a:lstStyle/>
          <a:p>
            <a:r>
              <a:rPr lang="en-US" altLang="ru-RU" sz="3200" b="1">
                <a:solidFill>
                  <a:schemeClr val="accent1"/>
                </a:solidFill>
                <a:effectLst>
                  <a:outerShdw blurRad="38100" dist="25400" dir="5400000" algn="ctr" rotWithShape="0">
                    <a:srgbClr val="6E747A">
                      <a:alpha val="43000"/>
                    </a:srgbClr>
                  </a:outerShdw>
                </a:effectLst>
              </a:rPr>
              <a:t>Time</a:t>
            </a:r>
            <a:endParaRPr lang="en-US" altLang="ru-RU" sz="3200" b="1">
              <a:solidFill>
                <a:schemeClr val="accent1"/>
              </a:solidFill>
              <a:effectLst>
                <a:outerShdw blurRad="38100" dist="25400" dir="5400000" algn="ctr" rotWithShape="0">
                  <a:srgbClr val="6E747A">
                    <a:alpha val="43000"/>
                  </a:srgbClr>
                </a:outerShdw>
              </a:effectLst>
            </a:endParaRPr>
          </a:p>
        </p:txBody>
      </p:sp>
      <p:cxnSp>
        <p:nvCxnSpPr>
          <p:cNvPr id="14" name="Прямое соединение 13"/>
          <p:cNvCxnSpPr/>
          <p:nvPr/>
        </p:nvCxnSpPr>
        <p:spPr>
          <a:xfrm flipV="1">
            <a:off x="2743200" y="1905000"/>
            <a:ext cx="1763395" cy="177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ое соединение 14"/>
          <p:cNvCxnSpPr/>
          <p:nvPr/>
        </p:nvCxnSpPr>
        <p:spPr>
          <a:xfrm flipV="1">
            <a:off x="4319905" y="3352800"/>
            <a:ext cx="23495" cy="114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ое соединение 15"/>
          <p:cNvCxnSpPr/>
          <p:nvPr/>
        </p:nvCxnSpPr>
        <p:spPr>
          <a:xfrm>
            <a:off x="2863215" y="3479165"/>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ое соединение 16"/>
          <p:cNvCxnSpPr/>
          <p:nvPr/>
        </p:nvCxnSpPr>
        <p:spPr>
          <a:xfrm>
            <a:off x="2590800" y="5562600"/>
            <a:ext cx="19812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Текстовое поле 19"/>
          <p:cNvSpPr txBox="1"/>
          <p:nvPr/>
        </p:nvSpPr>
        <p:spPr>
          <a:xfrm>
            <a:off x="4343400" y="2971800"/>
            <a:ext cx="1931035" cy="583565"/>
          </a:xfrm>
          <a:prstGeom prst="rect">
            <a:avLst/>
          </a:prstGeom>
          <a:noFill/>
        </p:spPr>
        <p:txBody>
          <a:bodyPr wrap="square" rtlCol="0">
            <a:spAutoFit/>
          </a:bodyPr>
          <a:lstStyle/>
          <a:p>
            <a:r>
              <a:rPr lang="ru-RU" altLang="ru-RU" sz="3200" b="1" dirty="0"/>
              <a:t>  </a:t>
            </a:r>
            <a:r>
              <a:rPr lang="en-US" altLang="ru-RU" sz="3200" b="1" dirty="0"/>
              <a:t>30 min</a:t>
            </a:r>
            <a:r>
              <a:rPr lang="en-US" altLang="ru-RU" dirty="0"/>
              <a:t>.</a:t>
            </a:r>
            <a:endParaRPr lang="en-US" altLang="ru-RU" dirty="0"/>
          </a:p>
        </p:txBody>
      </p:sp>
      <p:sp>
        <p:nvSpPr>
          <p:cNvPr id="21" name="Текстовое поле 20"/>
          <p:cNvSpPr txBox="1"/>
          <p:nvPr/>
        </p:nvSpPr>
        <p:spPr>
          <a:xfrm>
            <a:off x="4173855" y="5105400"/>
            <a:ext cx="2465070" cy="583565"/>
          </a:xfrm>
          <a:prstGeom prst="rect">
            <a:avLst/>
          </a:prstGeom>
          <a:noFill/>
        </p:spPr>
        <p:txBody>
          <a:bodyPr wrap="square" rtlCol="0">
            <a:spAutoFit/>
          </a:bodyPr>
          <a:lstStyle/>
          <a:p>
            <a:r>
              <a:rPr lang="en-US" altLang="ru-RU" dirty="0"/>
              <a:t>      </a:t>
            </a:r>
            <a:r>
              <a:rPr lang="ru-RU" altLang="ru-RU" sz="3200" b="1" dirty="0"/>
              <a:t>30</a:t>
            </a:r>
            <a:r>
              <a:rPr lang="en-US" altLang="ru-RU" sz="3200" b="1" dirty="0"/>
              <a:t>min</a:t>
            </a:r>
            <a:r>
              <a:rPr lang="en-US" altLang="ru-RU" dirty="0"/>
              <a:t>.</a:t>
            </a:r>
            <a:endParaRPr lang="en-US" altLang="ru-RU" dirty="0"/>
          </a:p>
        </p:txBody>
      </p:sp>
      <p:sp>
        <p:nvSpPr>
          <p:cNvPr id="24" name="Текстовое поле 23"/>
          <p:cNvSpPr txBox="1"/>
          <p:nvPr/>
        </p:nvSpPr>
        <p:spPr>
          <a:xfrm>
            <a:off x="4306570" y="1524000"/>
            <a:ext cx="4733290" cy="583565"/>
          </a:xfrm>
          <a:prstGeom prst="rect">
            <a:avLst/>
          </a:prstGeom>
          <a:noFill/>
        </p:spPr>
        <p:txBody>
          <a:bodyPr wrap="square" rtlCol="0">
            <a:spAutoFit/>
          </a:bodyPr>
          <a:lstStyle/>
          <a:p>
            <a:r>
              <a:rPr lang="en-US" altLang="ru-RU" sz="3200" b="1"/>
              <a:t>1.20 </a:t>
            </a:r>
            <a:r>
              <a:rPr lang="en-US" altLang="ru-RU" sz="3200" b="1">
                <a:sym typeface="+mn-ea"/>
              </a:rPr>
              <a:t>min</a:t>
            </a:r>
            <a:endParaRPr lang="en-US" altLang="ru-RU" sz="3200" b="1"/>
          </a:p>
        </p:txBody>
      </p:sp>
      <p:sp>
        <p:nvSpPr>
          <p:cNvPr id="28" name="Текстовое поле 27"/>
          <p:cNvSpPr txBox="1"/>
          <p:nvPr/>
        </p:nvSpPr>
        <p:spPr>
          <a:xfrm>
            <a:off x="6179185" y="2972435"/>
            <a:ext cx="3061335" cy="830997"/>
          </a:xfrm>
          <a:prstGeom prst="rect">
            <a:avLst/>
          </a:prstGeom>
          <a:noFill/>
        </p:spPr>
        <p:txBody>
          <a:bodyPr wrap="square" rtlCol="0">
            <a:spAutoFit/>
          </a:bodyPr>
          <a:lstStyle/>
          <a:p>
            <a:r>
              <a:rPr lang="ru-RU" altLang="en-US" sz="2400" b="1" dirty="0"/>
              <a:t>Групповые задания </a:t>
            </a:r>
            <a:endParaRPr lang="ru-RU" altLang="en-US" sz="2400" b="1" dirty="0"/>
          </a:p>
        </p:txBody>
      </p:sp>
      <p:sp>
        <p:nvSpPr>
          <p:cNvPr id="29" name="Текстовое поле 28"/>
          <p:cNvSpPr txBox="1"/>
          <p:nvPr/>
        </p:nvSpPr>
        <p:spPr>
          <a:xfrm>
            <a:off x="6477000" y="5029200"/>
            <a:ext cx="2708910" cy="1200329"/>
          </a:xfrm>
          <a:prstGeom prst="rect">
            <a:avLst/>
          </a:prstGeom>
          <a:noFill/>
        </p:spPr>
        <p:txBody>
          <a:bodyPr wrap="square" rtlCol="0">
            <a:spAutoFit/>
          </a:bodyPr>
          <a:lstStyle/>
          <a:p>
            <a:r>
              <a:rPr lang="ru-RU" altLang="en-US" sz="2400" b="1" dirty="0"/>
              <a:t>защита продуктов деятельности </a:t>
            </a:r>
            <a:endParaRPr lang="ru-RU" altLang="en-US" sz="2400" b="1" dirty="0"/>
          </a:p>
        </p:txBody>
      </p:sp>
      <p:sp>
        <p:nvSpPr>
          <p:cNvPr id="30" name="Текстовое поле 29"/>
          <p:cNvSpPr txBox="1"/>
          <p:nvPr/>
        </p:nvSpPr>
        <p:spPr>
          <a:xfrm>
            <a:off x="6363970" y="1597660"/>
            <a:ext cx="2790825" cy="1200329"/>
          </a:xfrm>
          <a:prstGeom prst="rect">
            <a:avLst/>
          </a:prstGeom>
          <a:noFill/>
        </p:spPr>
        <p:txBody>
          <a:bodyPr wrap="square" rtlCol="0">
            <a:spAutoFit/>
          </a:bodyPr>
          <a:lstStyle/>
          <a:p>
            <a:r>
              <a:rPr lang="ru-RU" altLang="ru-RU" sz="2400" b="1" dirty="0"/>
              <a:t>ВРЕМЯ ОС</a:t>
            </a:r>
            <a:endParaRPr lang="ru-RU" altLang="ru-RU" sz="2400" b="1" dirty="0"/>
          </a:p>
          <a:p>
            <a:r>
              <a:rPr lang="ru-RU" altLang="ru-RU" sz="2400" b="1" dirty="0"/>
              <a:t>10 минут –орг. момент</a:t>
            </a:r>
            <a:r>
              <a:rPr lang="en-US" altLang="ru-RU" sz="2400" b="1" dirty="0"/>
              <a:t>   </a:t>
            </a:r>
            <a:r>
              <a:rPr lang="ru-RU" altLang="en-US" sz="2400" dirty="0"/>
              <a:t> </a:t>
            </a:r>
            <a:endParaRPr lang="ru-RU" altLang="en-US" sz="2400" dirty="0"/>
          </a:p>
        </p:txBody>
      </p:sp>
      <p:sp>
        <p:nvSpPr>
          <p:cNvPr id="31" name="12-конечная звезда 30"/>
          <p:cNvSpPr/>
          <p:nvPr/>
        </p:nvSpPr>
        <p:spPr>
          <a:xfrm>
            <a:off x="2286000" y="6019800"/>
            <a:ext cx="914400" cy="914400"/>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tLang="en-US"/>
          </a:p>
        </p:txBody>
      </p:sp>
      <p:cxnSp>
        <p:nvCxnSpPr>
          <p:cNvPr id="32" name="Прямое соединение 31"/>
          <p:cNvCxnSpPr/>
          <p:nvPr/>
        </p:nvCxnSpPr>
        <p:spPr>
          <a:xfrm>
            <a:off x="3200400" y="6527165"/>
            <a:ext cx="1524000" cy="26035"/>
          </a:xfrm>
          <a:prstGeom prst="line">
            <a:avLst/>
          </a:prstGeom>
        </p:spPr>
        <p:style>
          <a:lnRef idx="1">
            <a:schemeClr val="accent1"/>
          </a:lnRef>
          <a:fillRef idx="0">
            <a:schemeClr val="accent1"/>
          </a:fillRef>
          <a:effectRef idx="0">
            <a:schemeClr val="accent1"/>
          </a:effectRef>
          <a:fontRef idx="minor">
            <a:schemeClr val="tx1"/>
          </a:fontRef>
        </p:style>
      </p:cxnSp>
      <p:sp>
        <p:nvSpPr>
          <p:cNvPr id="33" name="Текстовое поле 32"/>
          <p:cNvSpPr txBox="1"/>
          <p:nvPr/>
        </p:nvSpPr>
        <p:spPr>
          <a:xfrm>
            <a:off x="4724400" y="6400800"/>
            <a:ext cx="1195705" cy="1077218"/>
          </a:xfrm>
          <a:prstGeom prst="rect">
            <a:avLst/>
          </a:prstGeom>
          <a:noFill/>
        </p:spPr>
        <p:txBody>
          <a:bodyPr wrap="square" rtlCol="0">
            <a:spAutoFit/>
          </a:bodyPr>
          <a:lstStyle/>
          <a:p>
            <a:r>
              <a:rPr lang="ru-RU" altLang="en-US" sz="3200" b="1" dirty="0"/>
              <a:t>10 </a:t>
            </a:r>
            <a:r>
              <a:rPr lang="en-US" altLang="en-US" sz="3200" dirty="0"/>
              <a:t>min</a:t>
            </a:r>
            <a:endParaRPr lang="en-US" altLang="en-US" sz="3200" dirty="0"/>
          </a:p>
        </p:txBody>
      </p:sp>
      <p:sp>
        <p:nvSpPr>
          <p:cNvPr id="34" name="Текстовое поле 33"/>
          <p:cNvSpPr txBox="1"/>
          <p:nvPr/>
        </p:nvSpPr>
        <p:spPr>
          <a:xfrm>
            <a:off x="6548755" y="6292850"/>
            <a:ext cx="1880870" cy="460375"/>
          </a:xfrm>
          <a:prstGeom prst="rect">
            <a:avLst/>
          </a:prstGeom>
          <a:noFill/>
        </p:spPr>
        <p:txBody>
          <a:bodyPr wrap="square" rtlCol="0">
            <a:spAutoFit/>
          </a:bodyPr>
          <a:lstStyle/>
          <a:p>
            <a:r>
              <a:rPr lang="ru-RU" altLang="en-US" sz="2400" b="1"/>
              <a:t>перерыв</a:t>
            </a:r>
            <a:endParaRPr lang="ru-RU" altLang="en-US" sz="2400" b="1"/>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190500"/>
            <a:ext cx="8229600" cy="582613"/>
          </a:xfrm>
        </p:spPr>
        <p:txBody>
          <a:bodyPr>
            <a:normAutofit fontScale="90000"/>
          </a:bodyPr>
          <a:lstStyle/>
          <a:p>
            <a:pPr eaLnBrk="1" hangingPunct="1"/>
            <a:r>
              <a:rPr lang="ru-RU" b="1" dirty="0">
                <a:solidFill>
                  <a:srgbClr val="C00000"/>
                </a:solidFill>
              </a:rPr>
              <a:t>Образовательное событие в 7 «В»</a:t>
            </a:r>
            <a:endParaRPr lang="ru-RU" b="1" dirty="0">
              <a:solidFill>
                <a:srgbClr val="C00000"/>
              </a:solidFill>
            </a:endParaRPr>
          </a:p>
        </p:txBody>
      </p:sp>
      <p:sp>
        <p:nvSpPr>
          <p:cNvPr id="5123" name="Rectangle 3"/>
          <p:cNvSpPr>
            <a:spLocks noGrp="1" noChangeArrowheads="1"/>
          </p:cNvSpPr>
          <p:nvPr>
            <p:ph type="body" sz="half" idx="4294967295"/>
          </p:nvPr>
        </p:nvSpPr>
        <p:spPr>
          <a:xfrm>
            <a:off x="1295400" y="1371600"/>
            <a:ext cx="6827838" cy="3733800"/>
          </a:xfrm>
        </p:spPr>
        <p:txBody>
          <a:bodyPr/>
          <a:lstStyle/>
          <a:p>
            <a:pPr>
              <a:buNone/>
            </a:pPr>
            <a:r>
              <a:rPr lang="ru-RU" sz="2800" b="1" dirty="0"/>
              <a:t>ЧАЙНАЯ ЦЕРЕМОНИЯ</a:t>
            </a:r>
            <a:endParaRPr lang="ru-RU" sz="2800" b="1" dirty="0"/>
          </a:p>
          <a:p>
            <a:pPr eaLnBrk="1" hangingPunct="1">
              <a:buFontTx/>
              <a:buNone/>
            </a:pPr>
            <a:endParaRPr lang="ru-RU" sz="2800" dirty="0">
              <a:solidFill>
                <a:srgbClr val="C00000"/>
              </a:solidFill>
            </a:endParaRPr>
          </a:p>
          <a:p>
            <a:pPr>
              <a:buNone/>
            </a:pPr>
            <a:r>
              <a:rPr lang="en-US" sz="3600" dirty="0">
                <a:solidFill>
                  <a:srgbClr val="FF0000"/>
                </a:solidFill>
                <a:effectLst>
                  <a:outerShdw blurRad="38100" dist="38100" dir="2700000" algn="tl">
                    <a:srgbClr val="000000"/>
                  </a:outerShdw>
                </a:effectLst>
              </a:rPr>
              <a:t>Would you like a cup of Tea </a:t>
            </a:r>
            <a:r>
              <a:rPr lang="ru-RU" sz="3600" dirty="0">
                <a:solidFill>
                  <a:srgbClr val="FF0000"/>
                </a:solidFill>
                <a:effectLst>
                  <a:outerShdw blurRad="38100" dist="38100" dir="2700000" algn="tl">
                    <a:srgbClr val="000000"/>
                  </a:outerShdw>
                </a:effectLst>
              </a:rPr>
              <a:t>?</a:t>
            </a:r>
            <a:endParaRPr lang="ru-RU" sz="3600" dirty="0"/>
          </a:p>
        </p:txBody>
      </p:sp>
      <p:pic>
        <p:nvPicPr>
          <p:cNvPr id="3" name="Рисунок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00200" y="3188652"/>
            <a:ext cx="5987281" cy="3669348"/>
          </a:xfrm>
          <a:prstGeom prst="rect">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0" y="190500"/>
            <a:ext cx="8229600" cy="582613"/>
          </a:xfrm>
        </p:spPr>
        <p:txBody>
          <a:bodyPr>
            <a:normAutofit fontScale="90000"/>
          </a:bodyPr>
          <a:lstStyle/>
          <a:p>
            <a:pPr eaLnBrk="1" hangingPunct="1"/>
            <a:r>
              <a:rPr lang="ru-RU" b="1" dirty="0">
                <a:solidFill>
                  <a:srgbClr val="C00000"/>
                </a:solidFill>
              </a:rPr>
              <a:t> Т</a:t>
            </a:r>
            <a:r>
              <a:rPr lang="en-US" b="1" dirty="0">
                <a:solidFill>
                  <a:srgbClr val="C00000"/>
                </a:solidFill>
              </a:rPr>
              <a:t>he aim of work is</a:t>
            </a:r>
            <a:r>
              <a:rPr lang="ru-RU" b="1" dirty="0">
                <a:solidFill>
                  <a:srgbClr val="C00000"/>
                </a:solidFill>
              </a:rPr>
              <a:t>:</a:t>
            </a:r>
            <a:br>
              <a:rPr lang="ru-RU" b="1" dirty="0">
                <a:solidFill>
                  <a:srgbClr val="C00000"/>
                </a:solidFill>
              </a:rPr>
            </a:br>
            <a:r>
              <a:rPr lang="ru-RU" b="1" dirty="0">
                <a:solidFill>
                  <a:srgbClr val="C00000"/>
                </a:solidFill>
              </a:rPr>
              <a:t>             </a:t>
            </a:r>
            <a:br>
              <a:rPr lang="ru-RU" b="1" dirty="0">
                <a:solidFill>
                  <a:srgbClr val="C00000"/>
                </a:solidFill>
              </a:rPr>
            </a:br>
            <a:r>
              <a:rPr lang="ru-RU" b="1" dirty="0">
                <a:solidFill>
                  <a:srgbClr val="C00000"/>
                </a:solidFill>
              </a:rPr>
              <a:t> ЦЕЛЬ СОБЫТИЯ:</a:t>
            </a:r>
            <a:endParaRPr lang="ru-RU" b="1" dirty="0">
              <a:solidFill>
                <a:srgbClr val="C00000"/>
              </a:solidFill>
            </a:endParaRPr>
          </a:p>
        </p:txBody>
      </p:sp>
      <p:sp>
        <p:nvSpPr>
          <p:cNvPr id="4099" name="Rectangle 11"/>
          <p:cNvSpPr>
            <a:spLocks noGrp="1" noChangeArrowheads="1"/>
          </p:cNvSpPr>
          <p:nvPr>
            <p:ph type="body" sz="half" idx="4294967295"/>
          </p:nvPr>
        </p:nvSpPr>
        <p:spPr>
          <a:xfrm>
            <a:off x="0" y="1828800"/>
            <a:ext cx="7696200" cy="1771650"/>
          </a:xfrm>
        </p:spPr>
        <p:txBody>
          <a:bodyPr>
            <a:normAutofit/>
          </a:bodyPr>
          <a:lstStyle/>
          <a:p>
            <a:pPr eaLnBrk="1" hangingPunct="1">
              <a:buFontTx/>
              <a:buNone/>
            </a:pPr>
            <a:r>
              <a:rPr lang="ru-RU" sz="2800" dirty="0"/>
              <a:t> </a:t>
            </a:r>
            <a:endParaRPr lang="ru-RU" sz="2800" dirty="0"/>
          </a:p>
          <a:p>
            <a:pPr eaLnBrk="1" hangingPunct="1">
              <a:buFontTx/>
              <a:buNone/>
            </a:pPr>
            <a:r>
              <a:rPr lang="ru-RU" sz="2800" b="1" dirty="0"/>
              <a:t>Изучить и</a:t>
            </a:r>
            <a:r>
              <a:rPr lang="en-US" sz="2800" b="1" dirty="0"/>
              <a:t> </a:t>
            </a:r>
            <a:r>
              <a:rPr lang="ru-RU" sz="2800" b="1" dirty="0"/>
              <a:t>сравнить традиции чаепития в России и Англии.</a:t>
            </a:r>
            <a:endParaRPr lang="en-US" sz="2800" b="1" dirty="0"/>
          </a:p>
          <a:p>
            <a:pPr eaLnBrk="1" hangingPunct="1">
              <a:buFontTx/>
              <a:buNone/>
            </a:pPr>
            <a:endParaRPr lang="ru-RU" sz="2800" dirty="0"/>
          </a:p>
        </p:txBody>
      </p:sp>
      <p:pic>
        <p:nvPicPr>
          <p:cNvPr id="4100" name="Picture 13" descr="61875762_3---"/>
          <p:cNvPicPr>
            <a:picLocks noGrp="1" noChangeAspect="1" noChangeArrowheads="1"/>
          </p:cNvPicPr>
          <p:nvPr>
            <p:ph sz="half" idx="4294967295"/>
          </p:nvPr>
        </p:nvPicPr>
        <p:blipFill>
          <a:blip r:embed="rId1"/>
          <a:srcRect/>
          <a:stretch>
            <a:fillRect/>
          </a:stretch>
        </p:blipFill>
        <p:spPr>
          <a:xfrm>
            <a:off x="1451548" y="3420256"/>
            <a:ext cx="5341937" cy="3192670"/>
          </a:xfr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title" idx="4294967295"/>
          </p:nvPr>
        </p:nvSpPr>
        <p:spPr>
          <a:xfrm>
            <a:off x="0" y="190500"/>
            <a:ext cx="8229600" cy="582613"/>
          </a:xfrm>
        </p:spPr>
        <p:txBody>
          <a:bodyPr>
            <a:normAutofit fontScale="90000"/>
          </a:bodyPr>
          <a:lstStyle/>
          <a:p>
            <a:pPr eaLnBrk="1" hangingPunct="1"/>
            <a:r>
              <a:rPr lang="en-US" b="1" dirty="0"/>
              <a:t>Tea in England</a:t>
            </a:r>
            <a:r>
              <a:rPr lang="en-US" b="1" dirty="0">
                <a:solidFill>
                  <a:srgbClr val="FF0000"/>
                </a:solidFill>
              </a:rPr>
              <a:t>.</a:t>
            </a:r>
            <a:r>
              <a:rPr lang="ru-RU" b="1" dirty="0">
                <a:solidFill>
                  <a:srgbClr val="FF0000"/>
                </a:solidFill>
              </a:rPr>
              <a:t> Чаепитие в Англии и в </a:t>
            </a:r>
            <a:br>
              <a:rPr lang="ru-RU" b="1" dirty="0">
                <a:solidFill>
                  <a:srgbClr val="FF0000"/>
                </a:solidFill>
              </a:rPr>
            </a:br>
            <a:r>
              <a:rPr lang="ru-RU" b="1" dirty="0">
                <a:solidFill>
                  <a:srgbClr val="FF0000"/>
                </a:solidFill>
              </a:rPr>
              <a:t>                            России.</a:t>
            </a:r>
            <a:br>
              <a:rPr lang="ru-RU" b="1" dirty="0">
                <a:solidFill>
                  <a:srgbClr val="FF0000"/>
                </a:solidFill>
              </a:rPr>
            </a:br>
            <a:r>
              <a:rPr lang="ru-RU" b="1" dirty="0"/>
              <a:t>                          /1 группа/</a:t>
            </a:r>
            <a:br>
              <a:rPr lang="ru-RU" b="1" dirty="0"/>
            </a:br>
            <a:r>
              <a:rPr lang="ru-RU" b="1" dirty="0"/>
              <a:t>  ЗАДАЧИ:</a:t>
            </a:r>
            <a:br>
              <a:rPr lang="en-US" b="1" dirty="0"/>
            </a:br>
            <a:endParaRPr lang="ru-RU" b="1" dirty="0"/>
          </a:p>
        </p:txBody>
      </p:sp>
      <p:sp>
        <p:nvSpPr>
          <p:cNvPr id="7171" name="Rectangle 3"/>
          <p:cNvSpPr>
            <a:spLocks noGrp="1" noChangeArrowheads="1"/>
          </p:cNvSpPr>
          <p:nvPr>
            <p:ph type="body" sz="half" idx="4294967295"/>
          </p:nvPr>
        </p:nvSpPr>
        <p:spPr>
          <a:xfrm>
            <a:off x="457200" y="2133600"/>
            <a:ext cx="6958013" cy="2481263"/>
          </a:xfrm>
        </p:spPr>
        <p:txBody>
          <a:bodyPr>
            <a:normAutofit lnSpcReduction="10000"/>
          </a:bodyPr>
          <a:lstStyle/>
          <a:p>
            <a:pPr eaLnBrk="1" hangingPunct="1">
              <a:lnSpc>
                <a:spcPct val="80000"/>
              </a:lnSpc>
              <a:buFontTx/>
              <a:buNone/>
            </a:pPr>
            <a:r>
              <a:rPr lang="ru-RU" sz="2000" b="1" dirty="0">
                <a:solidFill>
                  <a:srgbClr val="FF0000"/>
                </a:solidFill>
              </a:rPr>
              <a:t>  1 Создать инструкцию по приготовлению чая на английском языке.</a:t>
            </a:r>
            <a:endParaRPr lang="ru-RU" sz="2000" b="1" dirty="0">
              <a:solidFill>
                <a:srgbClr val="FF0000"/>
              </a:solidFill>
            </a:endParaRPr>
          </a:p>
          <a:p>
            <a:pPr eaLnBrk="1" hangingPunct="1">
              <a:lnSpc>
                <a:spcPct val="80000"/>
              </a:lnSpc>
              <a:buFontTx/>
              <a:buNone/>
            </a:pPr>
            <a:r>
              <a:rPr lang="ru-RU" sz="2000" b="1" dirty="0">
                <a:solidFill>
                  <a:srgbClr val="FF0000"/>
                </a:solidFill>
              </a:rPr>
              <a:t>  2 КЛИШЕ для церемонии чаепития./на английском языке/.</a:t>
            </a:r>
            <a:endParaRPr lang="ru-RU" sz="2000" b="1" dirty="0">
              <a:solidFill>
                <a:srgbClr val="FF0000"/>
              </a:solidFill>
            </a:endParaRPr>
          </a:p>
          <a:p>
            <a:pPr eaLnBrk="1" hangingPunct="1">
              <a:lnSpc>
                <a:spcPct val="80000"/>
              </a:lnSpc>
              <a:buFontTx/>
              <a:buNone/>
            </a:pPr>
            <a:r>
              <a:rPr lang="ru-RU" sz="2000" b="1" dirty="0">
                <a:solidFill>
                  <a:srgbClr val="FF0000"/>
                </a:solidFill>
              </a:rPr>
              <a:t>  3. Приготовить, записать и оформить памятку по приготовлению чая на русском языке/ английский чай/.</a:t>
            </a:r>
            <a:endParaRPr lang="ru-RU" sz="2000" b="1" dirty="0">
              <a:solidFill>
                <a:srgbClr val="FF0000"/>
              </a:solidFill>
            </a:endParaRPr>
          </a:p>
          <a:p>
            <a:pPr eaLnBrk="1" hangingPunct="1">
              <a:lnSpc>
                <a:spcPct val="80000"/>
              </a:lnSpc>
              <a:buFontTx/>
              <a:buNone/>
            </a:pPr>
            <a:r>
              <a:rPr lang="ru-RU" sz="2000" b="1" dirty="0">
                <a:solidFill>
                  <a:srgbClr val="FF0000"/>
                </a:solidFill>
              </a:rPr>
              <a:t>  4 Изучить и составить табличку на русском языке « Приготовление английского и русского чая.»</a:t>
            </a:r>
            <a:endParaRPr lang="ru-RU" sz="2000" b="1" dirty="0">
              <a:solidFill>
                <a:srgbClr val="FF0000"/>
              </a:solidFill>
            </a:endParaRPr>
          </a:p>
        </p:txBody>
      </p:sp>
      <p:pic>
        <p:nvPicPr>
          <p:cNvPr id="7172" name="Picture 14" descr="69983281_en"/>
          <p:cNvPicPr>
            <a:picLocks noGrp="1" noChangeAspect="1" noChangeArrowheads="1"/>
          </p:cNvPicPr>
          <p:nvPr>
            <p:ph sz="half" idx="4294967295"/>
          </p:nvPr>
        </p:nvPicPr>
        <p:blipFill>
          <a:blip r:embed="rId1"/>
          <a:srcRect/>
          <a:stretch>
            <a:fillRect/>
          </a:stretch>
        </p:blipFill>
        <p:spPr>
          <a:xfrm>
            <a:off x="2031206" y="4639847"/>
            <a:ext cx="3352800" cy="1925637"/>
          </a:xfrm>
          <a:noFill/>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152400"/>
            <a:ext cx="8229600" cy="762000"/>
          </a:xfrm>
        </p:spPr>
        <p:txBody>
          <a:bodyPr>
            <a:noAutofit/>
          </a:bodyPr>
          <a:lstStyle/>
          <a:p>
            <a:pPr eaLnBrk="1" hangingPunct="1"/>
            <a:r>
              <a:rPr lang="en-US" sz="2000" b="1" dirty="0">
                <a:solidFill>
                  <a:srgbClr val="C00000"/>
                </a:solidFill>
              </a:rPr>
              <a:t>The difference of tea traditions in England and in Russia</a:t>
            </a:r>
            <a:br>
              <a:rPr lang="en-US" sz="2000" b="1" dirty="0">
                <a:solidFill>
                  <a:srgbClr val="C00000"/>
                </a:solidFill>
              </a:rPr>
            </a:br>
            <a:endParaRPr lang="en-US" sz="2000" b="1" dirty="0">
              <a:solidFill>
                <a:srgbClr val="C00000"/>
              </a:solidFill>
            </a:endParaRPr>
          </a:p>
        </p:txBody>
      </p:sp>
      <p:graphicFrame>
        <p:nvGraphicFramePr>
          <p:cNvPr id="10276" name="Group 36"/>
          <p:cNvGraphicFramePr>
            <a:graphicFrameLocks noGrp="1"/>
          </p:cNvGraphicFramePr>
          <p:nvPr>
            <p:ph idx="4294967295"/>
          </p:nvPr>
        </p:nvGraphicFramePr>
        <p:xfrm>
          <a:off x="0" y="1174750"/>
          <a:ext cx="8458200" cy="5149851"/>
        </p:xfrm>
        <a:graphic>
          <a:graphicData uri="http://schemas.openxmlformats.org/drawingml/2006/table">
            <a:tbl>
              <a:tblPr/>
              <a:tblGrid>
                <a:gridCol w="2895600"/>
                <a:gridCol w="2819400"/>
                <a:gridCol w="2743200"/>
              </a:tblGrid>
              <a:tr h="627063">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ru-RU" sz="2800" b="0" i="0" u="none" strike="noStrike" cap="none" normalizeH="0" baseline="0">
                        <a:ln>
                          <a:noFill/>
                        </a:ln>
                        <a:solidFill>
                          <a:schemeClr val="tx1"/>
                        </a:solidFill>
                        <a:effectLst/>
                        <a:latin typeface="Comic Sans MS" panose="030F0702030302020204"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600" b="0" i="0" u="none" strike="noStrike" cap="none" normalizeH="0" baseline="0">
                          <a:ln>
                            <a:noFill/>
                          </a:ln>
                          <a:solidFill>
                            <a:schemeClr val="tx1"/>
                          </a:solidFill>
                          <a:effectLst/>
                          <a:latin typeface="Comic Sans MS" panose="030F0702030302020204" pitchFamily="66" charset="0"/>
                        </a:rPr>
                        <a:t>     England</a:t>
                      </a:r>
                      <a:r>
                        <a:rPr kumimoji="0" lang="ru-RU" sz="1600" b="0" i="0" u="none" strike="noStrike" cap="none" normalizeH="0" baseline="0">
                          <a:ln>
                            <a:noFill/>
                          </a:ln>
                          <a:solidFill>
                            <a:schemeClr val="tx1"/>
                          </a:solidFill>
                          <a:effectLst/>
                          <a:latin typeface="Comic Sans MS" panose="030F0702030302020204" pitchFamily="66" charset="0"/>
                        </a:rPr>
                        <a:t> </a:t>
                      </a:r>
                      <a:endParaRPr kumimoji="0" lang="ru-RU" sz="16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600" b="0" i="0" u="none" strike="noStrike" cap="none" normalizeH="0" baseline="0">
                          <a:ln>
                            <a:noFill/>
                          </a:ln>
                          <a:solidFill>
                            <a:schemeClr val="tx1"/>
                          </a:solidFill>
                          <a:effectLst/>
                          <a:latin typeface="Comic Sans MS" panose="030F0702030302020204" pitchFamily="66" charset="0"/>
                        </a:rPr>
                        <a:t>       Russia</a:t>
                      </a:r>
                      <a:r>
                        <a:rPr kumimoji="0" lang="ru-RU" sz="1600" b="0" i="0" u="none" strike="noStrike" cap="none" normalizeH="0" baseline="0">
                          <a:ln>
                            <a:noFill/>
                          </a:ln>
                          <a:solidFill>
                            <a:schemeClr val="tx1"/>
                          </a:solidFill>
                          <a:effectLst/>
                          <a:latin typeface="Comic Sans MS" panose="030F0702030302020204" pitchFamily="66" charset="0"/>
                        </a:rPr>
                        <a:t> </a:t>
                      </a:r>
                      <a:endParaRPr kumimoji="0" lang="ru-RU" sz="16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400" b="1" i="0" u="none" strike="noStrike" cap="none" normalizeH="0" baseline="0">
                          <a:ln>
                            <a:noFill/>
                          </a:ln>
                          <a:solidFill>
                            <a:schemeClr val="tx1"/>
                          </a:solidFill>
                          <a:effectLst/>
                          <a:latin typeface="Comic Sans MS" panose="030F0702030302020204" pitchFamily="66" charset="0"/>
                        </a:rPr>
                        <a:t>The date of appearance</a:t>
                      </a:r>
                      <a:r>
                        <a:rPr kumimoji="0" lang="ru-RU" sz="2000" b="1" i="0" u="none" strike="noStrike" cap="none" normalizeH="0" baseline="0">
                          <a:ln>
                            <a:noFill/>
                          </a:ln>
                          <a:solidFill>
                            <a:schemeClr val="tx1"/>
                          </a:solidFill>
                          <a:effectLst/>
                          <a:latin typeface="Comic Sans MS" panose="030F0702030302020204" pitchFamily="66" charset="0"/>
                        </a:rPr>
                        <a:t> </a:t>
                      </a:r>
                      <a:endParaRPr kumimoji="0" lang="ru-RU" sz="2000" b="1" i="0" u="none" strike="noStrike" cap="none" normalizeH="0" baseline="0">
                        <a:ln>
                          <a:noFill/>
                        </a:ln>
                        <a:solidFill>
                          <a:schemeClr val="tx1"/>
                        </a:solidFill>
                        <a:effectLst/>
                        <a:latin typeface="Comic Sans MS" panose="030F0702030302020204"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         </a:t>
                      </a:r>
                      <a:r>
                        <a:rPr kumimoji="0" lang="ru-RU" sz="1400" b="0" i="0" u="none" strike="noStrike" cap="none" normalizeH="0" baseline="0">
                          <a:ln>
                            <a:noFill/>
                          </a:ln>
                          <a:solidFill>
                            <a:schemeClr val="tx1"/>
                          </a:solidFill>
                          <a:effectLst/>
                          <a:latin typeface="Comic Sans MS" panose="030F0702030302020204" pitchFamily="66" charset="0"/>
                        </a:rPr>
                        <a:t>1664</a:t>
                      </a:r>
                      <a:endParaRPr kumimoji="0" lang="ru-RU" sz="14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            </a:t>
                      </a:r>
                      <a:r>
                        <a:rPr kumimoji="0" lang="ru-RU" sz="1400" b="0" i="0" u="none" strike="noStrike" cap="none" normalizeH="0" baseline="0">
                          <a:ln>
                            <a:noFill/>
                          </a:ln>
                          <a:solidFill>
                            <a:schemeClr val="tx1"/>
                          </a:solidFill>
                          <a:effectLst/>
                          <a:latin typeface="Comic Sans MS" panose="030F0702030302020204" pitchFamily="66" charset="0"/>
                        </a:rPr>
                        <a:t>1638 </a:t>
                      </a:r>
                      <a:endParaRPr kumimoji="0" lang="ru-RU" sz="14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496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a:ln>
                            <a:noFill/>
                          </a:ln>
                          <a:solidFill>
                            <a:schemeClr val="tx1"/>
                          </a:solidFill>
                          <a:effectLst/>
                          <a:latin typeface="Comic Sans MS" panose="030F0702030302020204" pitchFamily="66" charset="0"/>
                        </a:rPr>
                        <a:t>How to serve</a:t>
                      </a:r>
                      <a:r>
                        <a:rPr kumimoji="0" lang="ru-RU" sz="1800" b="0" i="0" u="none" strike="noStrike" cap="none" normalizeH="0" baseline="0">
                          <a:ln>
                            <a:noFill/>
                          </a:ln>
                          <a:solidFill>
                            <a:schemeClr val="tx1"/>
                          </a:solidFill>
                          <a:effectLst/>
                          <a:latin typeface="Comic Sans MS" panose="030F0702030302020204" pitchFamily="66" charset="0"/>
                        </a:rPr>
                        <a:t> </a:t>
                      </a:r>
                      <a:endParaRPr kumimoji="0" lang="ru-RU" sz="1800" b="0" i="0" u="none" strike="noStrike" cap="none" normalizeH="0" baseline="0">
                        <a:ln>
                          <a:noFill/>
                        </a:ln>
                        <a:solidFill>
                          <a:schemeClr val="tx1"/>
                        </a:solidFill>
                        <a:effectLst/>
                        <a:latin typeface="Comic Sans MS" panose="030F0702030302020204" pitchFamily="66" charset="0"/>
                      </a:endParaRPr>
                    </a:p>
                    <a:p>
                      <a:pPr marL="0" marR="0" lvl="0" indent="0" algn="ctr" defTabSz="914400" rtl="0" eaLnBrk="1" fontAlgn="base" latinLnBrk="0" hangingPunct="1">
                        <a:lnSpc>
                          <a:spcPct val="100000"/>
                        </a:lnSpc>
                        <a:spcBef>
                          <a:spcPct val="20000"/>
                        </a:spcBef>
                        <a:spcAft>
                          <a:spcPct val="0"/>
                        </a:spcAft>
                        <a:buClrTx/>
                        <a:buSzTx/>
                        <a:buFontTx/>
                        <a:buNone/>
                      </a:pPr>
                      <a:endParaRPr kumimoji="0" lang="ru-RU" sz="1800" b="0" i="0" u="none" strike="noStrike" cap="none" normalizeH="0" baseline="0">
                        <a:ln>
                          <a:noFill/>
                        </a:ln>
                        <a:solidFill>
                          <a:schemeClr val="tx1"/>
                        </a:solidFill>
                        <a:effectLst/>
                        <a:latin typeface="Comic Sans MS" panose="030F0702030302020204"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200" b="0" i="0" u="none" strike="noStrike" cap="none" normalizeH="0" baseline="0">
                          <a:ln>
                            <a:noFill/>
                          </a:ln>
                          <a:solidFill>
                            <a:schemeClr val="tx1"/>
                          </a:solidFill>
                          <a:effectLst/>
                          <a:latin typeface="Comic Sans MS" panose="030F0702030302020204" pitchFamily="66" charset="0"/>
                        </a:rPr>
                        <a:t>It is a perfect combination of the tablecloth, the napkins, the flowers, way of behaving and talking too. made of the delicate porcelain or   from china cups. The atmosphere is more important than quality of the food and the tea. Finally, tea should not be drunk in a hurry and should be accompanied by friendly conversation. The table cloth is white (or blue). It is necessary to have a cloth on the tea pot (tea-cosy).</a:t>
                      </a:r>
                      <a:r>
                        <a:rPr kumimoji="0" lang="ru-RU" sz="1200" b="0" i="0" u="none" strike="noStrike" cap="none" normalizeH="0" baseline="0">
                          <a:ln>
                            <a:noFill/>
                          </a:ln>
                          <a:solidFill>
                            <a:schemeClr val="tx1"/>
                          </a:solidFill>
                          <a:effectLst/>
                          <a:latin typeface="Comic Sans MS" panose="030F0702030302020204" pitchFamily="66" charset="0"/>
                        </a:rPr>
                        <a:t> </a:t>
                      </a:r>
                      <a:endParaRPr kumimoji="0" lang="ru-RU" sz="1200" b="0" i="0" u="none" strike="noStrike" cap="none" normalizeH="0" baseline="0">
                        <a:ln>
                          <a:noFill/>
                        </a:ln>
                        <a:solidFill>
                          <a:schemeClr val="tx1"/>
                        </a:solidFill>
                        <a:effectLst/>
                        <a:latin typeface="Comic Sans MS" panose="030F0702030302020204" pitchFamily="66" charset="0"/>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ru-RU" sz="12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Water is boiled in a special samovars.</a:t>
                      </a:r>
                      <a:endParaRPr kumimoji="0" lang="en-US" sz="1400" b="0" i="0" u="none" strike="noStrike" cap="none" normalizeH="0" baseline="0">
                        <a:ln>
                          <a:noFill/>
                        </a:ln>
                        <a:solidFill>
                          <a:schemeClr val="tx1"/>
                        </a:solidFill>
                        <a:effectLst/>
                        <a:latin typeface="Comic Sans MS" panose="030F0702030302020204" pitchFamily="66" charset="0"/>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Sometimes tea is poured from cups to saucers.</a:t>
                      </a:r>
                      <a:endParaRPr kumimoji="0" lang="en-US" sz="1400" b="0" i="0" u="none" strike="noStrike" cap="none" normalizeH="0" baseline="0">
                        <a:ln>
                          <a:noFill/>
                        </a:ln>
                        <a:solidFill>
                          <a:schemeClr val="tx1"/>
                        </a:solidFill>
                        <a:effectLst/>
                        <a:latin typeface="Comic Sans MS" panose="030F0702030302020204" pitchFamily="66" charset="0"/>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There is a kettle and a tea pot.  Tea  made in the tea pots is much stronger than it is poured into cups.</a:t>
                      </a:r>
                      <a:endParaRPr kumimoji="0" lang="ru-RU" sz="14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37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a:ln>
                            <a:noFill/>
                          </a:ln>
                          <a:solidFill>
                            <a:schemeClr val="tx1"/>
                          </a:solidFill>
                          <a:effectLst/>
                          <a:latin typeface="Comic Sans MS" panose="030F0702030302020204" pitchFamily="66" charset="0"/>
                        </a:rPr>
                        <a:t>Tea is drunk with</a:t>
                      </a:r>
                      <a:endParaRPr kumimoji="0" lang="ru-RU" sz="1800" b="0" i="0" u="none" strike="noStrike" cap="none" normalizeH="0" baseline="0">
                        <a:ln>
                          <a:noFill/>
                        </a:ln>
                        <a:solidFill>
                          <a:schemeClr val="tx1"/>
                        </a:solidFill>
                        <a:effectLst/>
                        <a:latin typeface="Comic Sans MS" panose="030F0702030302020204"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Milk and cream</a:t>
                      </a:r>
                      <a:endParaRPr kumimoji="0" lang="ru-RU" sz="28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400" b="0" i="0" u="none" strike="noStrike" cap="none" normalizeH="0" baseline="0">
                          <a:ln>
                            <a:noFill/>
                          </a:ln>
                          <a:solidFill>
                            <a:schemeClr val="tx1"/>
                          </a:solidFill>
                          <a:effectLst/>
                          <a:latin typeface="Comic Sans MS" panose="030F0702030302020204" pitchFamily="66" charset="0"/>
                        </a:rPr>
                        <a:t>Honey, jam,  lemon, lumps of sugar, balm, brandy, rum.</a:t>
                      </a:r>
                      <a:endParaRPr kumimoji="0" lang="ru-RU" sz="2800" b="0" i="0" u="none" strike="noStrike" cap="none" normalizeH="0" baseline="0">
                        <a:ln>
                          <a:noFill/>
                        </a:ln>
                        <a:solidFill>
                          <a:schemeClr val="tx1"/>
                        </a:solidFill>
                        <a:effectLst/>
                        <a:latin typeface="Comic Sans MS" panose="030F0702030302020204"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title" idx="4294967295"/>
          </p:nvPr>
        </p:nvSpPr>
        <p:spPr>
          <a:xfrm>
            <a:off x="0" y="190500"/>
            <a:ext cx="8229600" cy="582613"/>
          </a:xfrm>
        </p:spPr>
        <p:txBody>
          <a:bodyPr>
            <a:normAutofit fontScale="90000"/>
          </a:bodyPr>
          <a:lstStyle/>
          <a:p>
            <a:pPr eaLnBrk="1" hangingPunct="1"/>
            <a:r>
              <a:rPr lang="en-US" b="1" dirty="0"/>
              <a:t>Tea in England.</a:t>
            </a:r>
            <a:r>
              <a:rPr lang="ru-RU" b="1" dirty="0"/>
              <a:t> </a:t>
            </a:r>
            <a:r>
              <a:rPr lang="ru-RU" b="1" dirty="0">
                <a:solidFill>
                  <a:srgbClr val="FF0000"/>
                </a:solidFill>
              </a:rPr>
              <a:t>ЧАЙНАЯ ЦЕРЕМОНИЯ</a:t>
            </a:r>
            <a:br>
              <a:rPr lang="ru-RU" b="1" dirty="0"/>
            </a:br>
            <a:r>
              <a:rPr lang="ru-RU" b="1" dirty="0"/>
              <a:t>                          /2 группа/</a:t>
            </a:r>
            <a:br>
              <a:rPr lang="ru-RU" b="1" dirty="0"/>
            </a:br>
            <a:r>
              <a:rPr lang="ru-RU" b="1" dirty="0"/>
              <a:t>  ЗАДАЧИ:</a:t>
            </a:r>
            <a:br>
              <a:rPr lang="en-US" b="1" dirty="0"/>
            </a:br>
            <a:endParaRPr lang="ru-RU" b="1" dirty="0"/>
          </a:p>
        </p:txBody>
      </p:sp>
      <p:sp>
        <p:nvSpPr>
          <p:cNvPr id="7171" name="Rectangle 3"/>
          <p:cNvSpPr>
            <a:spLocks noGrp="1" noChangeArrowheads="1"/>
          </p:cNvSpPr>
          <p:nvPr>
            <p:ph type="body" sz="half" idx="4294967295"/>
          </p:nvPr>
        </p:nvSpPr>
        <p:spPr>
          <a:xfrm>
            <a:off x="0" y="1892300"/>
            <a:ext cx="7415213" cy="2722563"/>
          </a:xfrm>
        </p:spPr>
        <p:txBody>
          <a:bodyPr>
            <a:normAutofit/>
          </a:bodyPr>
          <a:lstStyle/>
          <a:p>
            <a:pPr eaLnBrk="1" hangingPunct="1">
              <a:lnSpc>
                <a:spcPct val="80000"/>
              </a:lnSpc>
              <a:buFontTx/>
              <a:buNone/>
            </a:pPr>
            <a:r>
              <a:rPr lang="ru-RU" sz="2000" b="1" dirty="0">
                <a:solidFill>
                  <a:srgbClr val="FF0000"/>
                </a:solidFill>
              </a:rPr>
              <a:t>  </a:t>
            </a:r>
            <a:r>
              <a:rPr lang="ru-RU" sz="3200" b="1" dirty="0">
                <a:solidFill>
                  <a:srgbClr val="FF0000"/>
                </a:solidFill>
              </a:rPr>
              <a:t>1. Таблица пословиц на новый лад</a:t>
            </a:r>
            <a:endParaRPr lang="ru-RU" sz="3200" b="1" dirty="0">
              <a:solidFill>
                <a:srgbClr val="FF0000"/>
              </a:solidFill>
            </a:endParaRPr>
          </a:p>
          <a:p>
            <a:pPr eaLnBrk="1" hangingPunct="1">
              <a:lnSpc>
                <a:spcPct val="80000"/>
              </a:lnSpc>
              <a:buFontTx/>
              <a:buNone/>
            </a:pPr>
            <a:r>
              <a:rPr lang="ru-RU" sz="3200" b="1" dirty="0">
                <a:solidFill>
                  <a:srgbClr val="FF0000"/>
                </a:solidFill>
              </a:rPr>
              <a:t>  2. Этикет чаепития.</a:t>
            </a:r>
            <a:endParaRPr lang="ru-RU" sz="3200" b="1" dirty="0">
              <a:solidFill>
                <a:srgbClr val="FF0000"/>
              </a:solidFill>
            </a:endParaRPr>
          </a:p>
          <a:p>
            <a:pPr eaLnBrk="1" hangingPunct="1">
              <a:lnSpc>
                <a:spcPct val="80000"/>
              </a:lnSpc>
              <a:buFontTx/>
              <a:buNone/>
            </a:pPr>
            <a:r>
              <a:rPr lang="ru-RU" sz="3200" b="1" dirty="0">
                <a:solidFill>
                  <a:srgbClr val="FF0000"/>
                </a:solidFill>
              </a:rPr>
              <a:t>  3. Литературные произведения.</a:t>
            </a:r>
            <a:endParaRPr lang="ru-RU" sz="3200" b="1" dirty="0">
              <a:solidFill>
                <a:srgbClr val="FF0000"/>
              </a:solidFill>
            </a:endParaRPr>
          </a:p>
        </p:txBody>
      </p:sp>
      <p:pic>
        <p:nvPicPr>
          <p:cNvPr id="2" name="Picture 35"/>
          <p:cNvPicPr>
            <a:picLocks noChangeAspect="1" noChangeArrowheads="1"/>
          </p:cNvPicPr>
          <p:nvPr/>
        </p:nvPicPr>
        <p:blipFill>
          <a:blip r:embed="rId1"/>
          <a:srcRect/>
          <a:stretch>
            <a:fillRect/>
          </a:stretch>
        </p:blipFill>
        <p:spPr bwMode="auto">
          <a:xfrm>
            <a:off x="2133601" y="4114800"/>
            <a:ext cx="5281612" cy="2450684"/>
          </a:xfrm>
          <a:prstGeom prst="rect">
            <a:avLst/>
          </a:prstGeom>
          <a:noFill/>
          <a:ln w="9525">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title" idx="4294967295"/>
          </p:nvPr>
        </p:nvSpPr>
        <p:spPr>
          <a:xfrm>
            <a:off x="0" y="190500"/>
            <a:ext cx="8229600" cy="582613"/>
          </a:xfrm>
        </p:spPr>
        <p:txBody>
          <a:bodyPr>
            <a:normAutofit fontScale="90000"/>
          </a:bodyPr>
          <a:lstStyle/>
          <a:p>
            <a:pPr eaLnBrk="1" hangingPunct="1"/>
            <a:r>
              <a:rPr lang="en-US" b="1" dirty="0"/>
              <a:t>Tea in England.</a:t>
            </a:r>
            <a:r>
              <a:rPr lang="ru-RU" b="1" dirty="0"/>
              <a:t> </a:t>
            </a:r>
            <a:r>
              <a:rPr lang="ru-RU" b="1" dirty="0">
                <a:solidFill>
                  <a:srgbClr val="FF0000"/>
                </a:solidFill>
              </a:rPr>
              <a:t>МУЗЫКАЛЬНАЯ</a:t>
            </a:r>
            <a:br>
              <a:rPr lang="ru-RU" b="1" dirty="0">
                <a:solidFill>
                  <a:srgbClr val="FF0000"/>
                </a:solidFill>
              </a:rPr>
            </a:br>
            <a:r>
              <a:rPr lang="ru-RU" b="1" dirty="0">
                <a:solidFill>
                  <a:srgbClr val="FF0000"/>
                </a:solidFill>
              </a:rPr>
              <a:t>                            ЦЕРЕМОНИЯ</a:t>
            </a:r>
            <a:br>
              <a:rPr lang="ru-RU" b="1" dirty="0"/>
            </a:br>
            <a:r>
              <a:rPr lang="ru-RU" b="1" dirty="0"/>
              <a:t>                          /3 группа/</a:t>
            </a:r>
            <a:br>
              <a:rPr lang="ru-RU" b="1" dirty="0"/>
            </a:br>
            <a:r>
              <a:rPr lang="ru-RU" b="1" dirty="0"/>
              <a:t>  ЗАДАЧИ:</a:t>
            </a:r>
            <a:br>
              <a:rPr lang="en-US" b="1" dirty="0"/>
            </a:br>
            <a:endParaRPr lang="ru-RU" b="1" dirty="0"/>
          </a:p>
        </p:txBody>
      </p:sp>
      <p:sp>
        <p:nvSpPr>
          <p:cNvPr id="7171" name="Rectangle 3"/>
          <p:cNvSpPr>
            <a:spLocks noGrp="1" noChangeArrowheads="1"/>
          </p:cNvSpPr>
          <p:nvPr>
            <p:ph type="body" sz="half" idx="4294967295"/>
          </p:nvPr>
        </p:nvSpPr>
        <p:spPr>
          <a:xfrm>
            <a:off x="0" y="1892300"/>
            <a:ext cx="7415213" cy="2722563"/>
          </a:xfrm>
        </p:spPr>
        <p:txBody>
          <a:bodyPr>
            <a:normAutofit/>
          </a:bodyPr>
          <a:lstStyle/>
          <a:p>
            <a:pPr eaLnBrk="1" hangingPunct="1">
              <a:lnSpc>
                <a:spcPct val="80000"/>
              </a:lnSpc>
              <a:buFontTx/>
              <a:buNone/>
            </a:pPr>
            <a:r>
              <a:rPr lang="ru-RU" sz="2000" b="1" dirty="0">
                <a:solidFill>
                  <a:srgbClr val="FF0000"/>
                </a:solidFill>
              </a:rPr>
              <a:t>  </a:t>
            </a:r>
            <a:r>
              <a:rPr lang="ru-RU" sz="3200" b="1" dirty="0">
                <a:solidFill>
                  <a:srgbClr val="FF0000"/>
                </a:solidFill>
              </a:rPr>
              <a:t> </a:t>
            </a:r>
            <a:endParaRPr lang="ru-RU" sz="3200" b="1" dirty="0">
              <a:solidFill>
                <a:srgbClr val="FF0000"/>
              </a:solidFill>
            </a:endParaRPr>
          </a:p>
          <a:p>
            <a:pPr eaLnBrk="1" hangingPunct="1">
              <a:lnSpc>
                <a:spcPct val="80000"/>
              </a:lnSpc>
              <a:buFontTx/>
              <a:buNone/>
            </a:pPr>
            <a:r>
              <a:rPr lang="ru-RU" sz="3200" b="1" dirty="0">
                <a:solidFill>
                  <a:srgbClr val="FF0000"/>
                </a:solidFill>
              </a:rPr>
              <a:t>  1.Тема события</a:t>
            </a:r>
            <a:endParaRPr lang="ru-RU" sz="3200" b="1" dirty="0">
              <a:solidFill>
                <a:srgbClr val="FF0000"/>
              </a:solidFill>
            </a:endParaRPr>
          </a:p>
          <a:p>
            <a:pPr eaLnBrk="1" hangingPunct="1">
              <a:lnSpc>
                <a:spcPct val="80000"/>
              </a:lnSpc>
              <a:buFontTx/>
              <a:buNone/>
            </a:pPr>
            <a:r>
              <a:rPr lang="ru-RU" sz="3200" b="1" dirty="0">
                <a:solidFill>
                  <a:srgbClr val="FF0000"/>
                </a:solidFill>
              </a:rPr>
              <a:t>  2.Музыкальные произведения</a:t>
            </a:r>
            <a:endParaRPr lang="ru-RU" sz="3200" b="1" dirty="0">
              <a:solidFill>
                <a:srgbClr val="FF0000"/>
              </a:solidFill>
            </a:endParaRPr>
          </a:p>
          <a:p>
            <a:pPr eaLnBrk="1" hangingPunct="1">
              <a:lnSpc>
                <a:spcPct val="80000"/>
              </a:lnSpc>
              <a:buFontTx/>
              <a:buNone/>
            </a:pPr>
            <a:r>
              <a:rPr lang="ru-RU" sz="3200" b="1" dirty="0">
                <a:solidFill>
                  <a:srgbClr val="FF0000"/>
                </a:solidFill>
              </a:rPr>
              <a:t>  3.Обыграть песню.</a:t>
            </a:r>
            <a:endParaRPr lang="ru-RU" sz="3200" b="1" dirty="0">
              <a:solidFill>
                <a:srgbClr val="FF0000"/>
              </a:solidFill>
            </a:endParaRPr>
          </a:p>
        </p:txBody>
      </p:sp>
      <p:pic>
        <p:nvPicPr>
          <p:cNvPr id="2" name="Picture 37" descr="220px-Kustodiev_Merchants_Wife"/>
          <p:cNvPicPr>
            <a:picLocks noChangeAspect="1" noChangeArrowheads="1"/>
          </p:cNvPicPr>
          <p:nvPr/>
        </p:nvPicPr>
        <p:blipFill>
          <a:blip r:embed="rId1"/>
          <a:srcRect/>
          <a:stretch>
            <a:fillRect/>
          </a:stretch>
        </p:blipFill>
        <p:spPr bwMode="auto">
          <a:xfrm>
            <a:off x="4572000" y="3817939"/>
            <a:ext cx="2362200" cy="2722562"/>
          </a:xfrm>
          <a:prstGeom prst="rect">
            <a:avLst/>
          </a:prstGeom>
          <a:noFill/>
          <a:ln w="9525">
            <a:no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190500"/>
            <a:ext cx="8229600" cy="582613"/>
          </a:xfrm>
        </p:spPr>
        <p:txBody>
          <a:bodyPr>
            <a:normAutofit fontScale="90000"/>
          </a:bodyPr>
          <a:lstStyle/>
          <a:p>
            <a:pPr eaLnBrk="1" hangingPunct="1"/>
            <a:r>
              <a:rPr lang="ru-RU" b="1" dirty="0">
                <a:solidFill>
                  <a:srgbClr val="C00000"/>
                </a:solidFill>
              </a:rPr>
              <a:t> РЕФЛЕКСИЯ: УГОЩАЕМ ВАС ЧАЕМ….</a:t>
            </a:r>
            <a:br>
              <a:rPr lang="ru-RU" b="1" dirty="0">
                <a:solidFill>
                  <a:srgbClr val="C00000"/>
                </a:solidFill>
              </a:rPr>
            </a:br>
            <a:r>
              <a:rPr lang="ru-RU" b="1" dirty="0">
                <a:solidFill>
                  <a:srgbClr val="C00000"/>
                </a:solidFill>
              </a:rPr>
              <a:t>             </a:t>
            </a:r>
            <a:r>
              <a:rPr lang="ru-RU" b="1" dirty="0">
                <a:solidFill>
                  <a:schemeClr val="tx1"/>
                </a:solidFill>
              </a:rPr>
              <a:t>ПЛОХО</a:t>
            </a:r>
            <a:br>
              <a:rPr lang="ru-RU" b="1" dirty="0">
                <a:solidFill>
                  <a:srgbClr val="C00000"/>
                </a:solidFill>
              </a:rPr>
            </a:br>
            <a:r>
              <a:rPr lang="ru-RU" b="1" dirty="0">
                <a:solidFill>
                  <a:srgbClr val="00B050"/>
                </a:solidFill>
              </a:rPr>
              <a:t>             ХОРОШО</a:t>
            </a:r>
            <a:br>
              <a:rPr lang="ru-RU" b="1" dirty="0">
                <a:solidFill>
                  <a:srgbClr val="C00000"/>
                </a:solidFill>
              </a:rPr>
            </a:br>
            <a:r>
              <a:rPr lang="ru-RU" b="1" dirty="0">
                <a:solidFill>
                  <a:srgbClr val="C00000"/>
                </a:solidFill>
              </a:rPr>
              <a:t>             ОТЛИЧНО</a:t>
            </a:r>
            <a:br>
              <a:rPr lang="ru-RU" b="1" dirty="0">
                <a:solidFill>
                  <a:srgbClr val="C00000"/>
                </a:solidFill>
              </a:rPr>
            </a:br>
            <a:br>
              <a:rPr lang="en-US" dirty="0">
                <a:solidFill>
                  <a:srgbClr val="C00000"/>
                </a:solidFill>
              </a:rPr>
            </a:br>
            <a:endParaRPr lang="ru-RU" dirty="0">
              <a:solidFill>
                <a:srgbClr val="C00000"/>
              </a:solidFill>
            </a:endParaRPr>
          </a:p>
        </p:txBody>
      </p:sp>
      <p:sp>
        <p:nvSpPr>
          <p:cNvPr id="13315" name="Rectangle 3"/>
          <p:cNvSpPr>
            <a:spLocks noGrp="1" noChangeArrowheads="1"/>
          </p:cNvSpPr>
          <p:nvPr>
            <p:ph type="body" sz="half" idx="4294967295"/>
          </p:nvPr>
        </p:nvSpPr>
        <p:spPr>
          <a:xfrm>
            <a:off x="1485900" y="1066800"/>
            <a:ext cx="6172200" cy="1676400"/>
          </a:xfrm>
        </p:spPr>
        <p:txBody>
          <a:bodyPr/>
          <a:lstStyle/>
          <a:p>
            <a:pPr eaLnBrk="1" hangingPunct="1">
              <a:buFontTx/>
              <a:buNone/>
            </a:pPr>
            <a:r>
              <a:rPr lang="en-US" sz="2800" dirty="0"/>
              <a:t>    </a:t>
            </a:r>
            <a:endParaRPr lang="ru-RU" sz="2800" dirty="0"/>
          </a:p>
        </p:txBody>
      </p:sp>
      <p:pic>
        <p:nvPicPr>
          <p:cNvPr id="2" name="Рисунок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981200" y="2314575"/>
            <a:ext cx="5596255" cy="4543425"/>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4294967295"/>
          </p:nvPr>
        </p:nvSpPr>
        <p:spPr>
          <a:xfrm>
            <a:off x="0" y="1371600"/>
            <a:ext cx="7696200" cy="5029200"/>
          </a:xfrm>
        </p:spPr>
        <p:txBody>
          <a:bodyPr>
            <a:normAutofit fontScale="55000" lnSpcReduction="20000"/>
          </a:bodyPr>
          <a:lstStyle/>
          <a:p>
            <a:pPr marL="0" indent="0">
              <a:lnSpc>
                <a:spcPct val="80000"/>
              </a:lnSpc>
              <a:buNone/>
            </a:pPr>
            <a:r>
              <a:rPr lang="ru-RU" sz="4600" dirty="0">
                <a:solidFill>
                  <a:srgbClr val="C00000"/>
                </a:solidFill>
              </a:rPr>
              <a:t> </a:t>
            </a:r>
            <a:r>
              <a:rPr lang="en-US" sz="5100" b="1" dirty="0">
                <a:solidFill>
                  <a:srgbClr val="C00000"/>
                </a:solidFill>
              </a:rPr>
              <a:t>Home Work</a:t>
            </a:r>
            <a:endParaRPr lang="ru-RU" sz="5100" b="1" dirty="0">
              <a:solidFill>
                <a:srgbClr val="C00000"/>
              </a:solidFill>
            </a:endParaRPr>
          </a:p>
          <a:p>
            <a:pPr marL="0" indent="0">
              <a:lnSpc>
                <a:spcPct val="80000"/>
              </a:lnSpc>
              <a:buNone/>
            </a:pPr>
            <a:endParaRPr lang="en-US" sz="12800" dirty="0">
              <a:solidFill>
                <a:srgbClr val="C00000"/>
              </a:solidFill>
            </a:endParaRPr>
          </a:p>
          <a:p>
            <a:pPr marL="0" indent="0">
              <a:lnSpc>
                <a:spcPct val="80000"/>
              </a:lnSpc>
              <a:buNone/>
            </a:pPr>
            <a:r>
              <a:rPr lang="ru-RU" sz="12800" dirty="0">
                <a:solidFill>
                  <a:srgbClr val="C00000"/>
                </a:solidFill>
              </a:rPr>
              <a:t>  </a:t>
            </a:r>
            <a:r>
              <a:rPr lang="ru-RU" sz="5700" b="1" dirty="0">
                <a:solidFill>
                  <a:srgbClr val="C00000"/>
                </a:solidFill>
              </a:rPr>
              <a:t>Чайная церемония дома</a:t>
            </a:r>
            <a:r>
              <a:rPr lang="ru-RU" sz="9000" b="1" dirty="0">
                <a:solidFill>
                  <a:srgbClr val="C00000"/>
                </a:solidFill>
              </a:rPr>
              <a:t>.</a:t>
            </a:r>
            <a:endParaRPr lang="ru-RU" sz="9000" b="1" dirty="0">
              <a:solidFill>
                <a:srgbClr val="C00000"/>
              </a:solidFill>
            </a:endParaRPr>
          </a:p>
          <a:p>
            <a:pPr marL="0" indent="0">
              <a:lnSpc>
                <a:spcPct val="80000"/>
              </a:lnSpc>
              <a:buNone/>
            </a:pPr>
            <a:r>
              <a:rPr lang="ru-RU" sz="9000" b="1" dirty="0">
                <a:solidFill>
                  <a:srgbClr val="C00000"/>
                </a:solidFill>
              </a:rPr>
              <a:t>   </a:t>
            </a:r>
            <a:r>
              <a:rPr lang="ru-RU" sz="3600" b="1" dirty="0">
                <a:solidFill>
                  <a:srgbClr val="C00000"/>
                </a:solidFill>
              </a:rPr>
              <a:t>*</a:t>
            </a:r>
            <a:r>
              <a:rPr lang="ru-RU" sz="9000" b="1" dirty="0">
                <a:solidFill>
                  <a:srgbClr val="C00000"/>
                </a:solidFill>
              </a:rPr>
              <a:t> </a:t>
            </a:r>
            <a:r>
              <a:rPr lang="ru-RU" sz="4000" b="1" dirty="0">
                <a:solidFill>
                  <a:srgbClr val="C00000"/>
                </a:solidFill>
              </a:rPr>
              <a:t>приготовить чай для своей семьи.</a:t>
            </a:r>
            <a:endParaRPr lang="ru-RU" sz="4000" b="1" dirty="0">
              <a:solidFill>
                <a:srgbClr val="C00000"/>
              </a:solidFill>
            </a:endParaRPr>
          </a:p>
          <a:p>
            <a:pPr marL="0" indent="0">
              <a:lnSpc>
                <a:spcPct val="80000"/>
              </a:lnSpc>
              <a:buNone/>
            </a:pPr>
            <a:r>
              <a:rPr lang="ru-RU" sz="4000" b="1" dirty="0">
                <a:solidFill>
                  <a:srgbClr val="C00000"/>
                </a:solidFill>
              </a:rPr>
              <a:t>       *  записать видео</a:t>
            </a:r>
            <a:endParaRPr lang="ru-RU" sz="4000" b="1" dirty="0">
              <a:solidFill>
                <a:srgbClr val="C00000"/>
              </a:solidFill>
            </a:endParaRPr>
          </a:p>
          <a:p>
            <a:pPr marL="0" indent="0">
              <a:lnSpc>
                <a:spcPct val="80000"/>
              </a:lnSpc>
              <a:buNone/>
            </a:pPr>
            <a:r>
              <a:rPr lang="ru-RU" sz="4000" b="1" dirty="0">
                <a:solidFill>
                  <a:srgbClr val="C00000"/>
                </a:solidFill>
              </a:rPr>
              <a:t>       *  родители пишут отзыв о чайной церемонии.</a:t>
            </a:r>
            <a:endParaRPr lang="ru-RU" sz="4000" b="1" dirty="0">
              <a:solidFill>
                <a:srgbClr val="C00000"/>
              </a:solidFill>
            </a:endParaRPr>
          </a:p>
          <a:p>
            <a:pPr marL="0" indent="0">
              <a:lnSpc>
                <a:spcPct val="80000"/>
              </a:lnSpc>
              <a:buNone/>
            </a:pPr>
            <a:endParaRPr lang="ru-RU" sz="9000" dirty="0">
              <a:solidFill>
                <a:srgbClr val="C00000"/>
              </a:solidFill>
            </a:endParaRPr>
          </a:p>
          <a:p>
            <a:pPr marL="0" indent="0">
              <a:lnSpc>
                <a:spcPct val="80000"/>
              </a:lnSpc>
              <a:buNone/>
            </a:pPr>
            <a:r>
              <a:rPr lang="ru-RU" sz="12800" dirty="0">
                <a:solidFill>
                  <a:srgbClr val="C00000"/>
                </a:solidFill>
              </a:rPr>
              <a:t>   </a:t>
            </a:r>
            <a:r>
              <a:rPr lang="ru-RU" sz="6700" dirty="0">
                <a:solidFill>
                  <a:srgbClr val="C00000"/>
                </a:solidFill>
              </a:rPr>
              <a:t> </a:t>
            </a:r>
            <a:endParaRPr lang="ru-RU" sz="6700" dirty="0">
              <a:solidFill>
                <a:srgbClr val="C00000"/>
              </a:solidFill>
            </a:endParaRPr>
          </a:p>
          <a:p>
            <a:pPr marL="0" indent="0">
              <a:lnSpc>
                <a:spcPct val="80000"/>
              </a:lnSpc>
              <a:buNone/>
            </a:pPr>
            <a:endParaRPr lang="ru-RU" sz="12800" dirty="0">
              <a:solidFill>
                <a:srgbClr val="C00000"/>
              </a:solidFill>
            </a:endParaRPr>
          </a:p>
          <a:p>
            <a:pPr marL="0" indent="0">
              <a:lnSpc>
                <a:spcPct val="80000"/>
              </a:lnSpc>
              <a:buNone/>
            </a:pPr>
            <a:endParaRPr lang="ru-RU" sz="4400" dirty="0"/>
          </a:p>
        </p:txBody>
      </p:sp>
      <p:pic>
        <p:nvPicPr>
          <p:cNvPr id="2" name="Рисунок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72200" y="228600"/>
            <a:ext cx="2743200" cy="2608263"/>
          </a:xfrm>
          <a:prstGeom prst="rect">
            <a:avLst/>
          </a:prstGeom>
        </p:spPr>
      </p:pic>
    </p:spTree>
  </p:cSld>
  <p:clrMapOvr>
    <a:masterClrMapping/>
  </p:clrMapOvr>
  <p:transition/>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2239</Words>
  <Application>WPS Presentation</Application>
  <PresentationFormat>Экран (4:3)</PresentationFormat>
  <Paragraphs>99</Paragraphs>
  <Slides>10</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vt:i4>
      </vt:variant>
    </vt:vector>
  </HeadingPairs>
  <TitlesOfParts>
    <vt:vector size="21" baseType="lpstr">
      <vt:lpstr>Arial</vt:lpstr>
      <vt:lpstr>SimSun</vt:lpstr>
      <vt:lpstr>Wingdings</vt:lpstr>
      <vt:lpstr>Wingdings 3</vt:lpstr>
      <vt:lpstr>Arial</vt:lpstr>
      <vt:lpstr>Comic Sans MS</vt:lpstr>
      <vt:lpstr>Century Gothic</vt:lpstr>
      <vt:lpstr>Microsoft YaHei</vt:lpstr>
      <vt:lpstr>Arial Unicode MS</vt:lpstr>
      <vt:lpstr>Calibri</vt:lpstr>
      <vt:lpstr>Легкий дым</vt:lpstr>
      <vt:lpstr>Что с утра так бодрит и работать велит…?</vt:lpstr>
      <vt:lpstr>Образовательное событие в 7 «В»</vt:lpstr>
      <vt:lpstr> Тhe aim of work is:                ЦЕЛЬ СОБЫТИЯ:</vt:lpstr>
      <vt:lpstr>Tea in England. Чаепитие в Англии и в                              России.                           /1 группа/   ЗАДАЧИ: </vt:lpstr>
      <vt:lpstr>The difference of tea traditions in England and in Russia </vt:lpstr>
      <vt:lpstr>Tea in England. ЧАЙНАЯ ЦЕРЕМОНИЯ                           /2 группа/   ЗАДАЧИ: </vt:lpstr>
      <vt:lpstr>Tea in England. МУЗЫКАЛЬНАЯ                             ЦЕРЕМОНИЯ                           /3 группа/   ЗАДАЧИ: </vt:lpstr>
      <vt:lpstr> РЕФЛЕКСИЯ: УГОЩАЕМ ВАС ЧАЕМ….              ПЛОХО              ХОРОШО              ОТЛИЧНО  </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24</cp:revision>
  <cp:lastPrinted>2113-01-01T00:00:00Z</cp:lastPrinted>
  <dcterms:created xsi:type="dcterms:W3CDTF">2113-01-01T00:00:00Z</dcterms:created>
  <dcterms:modified xsi:type="dcterms:W3CDTF">2022-12-05T15:05:43Z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ICV">
    <vt:lpwstr>64CAB7AE862D455A83872F6DCBB03B7B</vt:lpwstr>
  </property>
  <property fmtid="{D5CDD505-2E9C-101B-9397-08002B2CF9AE}" pid="4" name="KSOProductBuildVer">
    <vt:lpwstr>1049-11.2.0.11417</vt:lpwstr>
  </property>
</Properties>
</file>