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2" r:id="rId2"/>
    <p:sldId id="266" r:id="rId3"/>
    <p:sldId id="256" r:id="rId4"/>
    <p:sldId id="257" r:id="rId5"/>
    <p:sldId id="259" r:id="rId6"/>
    <p:sldId id="267" r:id="rId7"/>
    <p:sldId id="258" r:id="rId8"/>
    <p:sldId id="260" r:id="rId9"/>
    <p:sldId id="261" r:id="rId10"/>
    <p:sldId id="262" r:id="rId11"/>
    <p:sldId id="263" r:id="rId12"/>
    <p:sldId id="268" r:id="rId13"/>
    <p:sldId id="269" r:id="rId14"/>
    <p:sldId id="270" r:id="rId15"/>
    <p:sldId id="271" r:id="rId16"/>
    <p:sldId id="275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2C6B-8BAC-4101-80A9-C4E6F1943542}" type="datetimeFigureOut">
              <a:rPr lang="ru-RU" smtClean="0"/>
              <a:t>08.10.2023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FE615-3719-4672-9497-4A0AA7CE4E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8FE615-3719-4672-9497-4A0AA7CE4E0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695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06D18-2418-43A4-8498-C754DBC90262}" type="datetimeFigureOut">
              <a:rPr lang="ru-RU" smtClean="0"/>
              <a:pPr/>
              <a:t>08.10.2023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486DB-C09D-4C22-A4B7-5D7257C04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91;&#1095;&#1080;&#1090;&#1077;&#1083;&#1100;%20&#1075;&#1086;&#1076;&#1072;\&#1091;&#1088;&#1086;&#1082;%20&#1074;%20&#1093;&#1086;&#1088;&#1086;&#1083;&#1077;\&#1055;&#1077;&#1085;&#1080;&#1077;%20&#1087;&#1090;&#1080;&#1094;%20&#1056;&#1086;&#1089;&#1089;&#1080;&#1080;%20-%20&#1044;&#1086;&#1078;&#1076;&#1100;%20&#1074;%20&#1083;&#1077;&#1089;&#1091;.mp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3"/>
            <a:ext cx="8062664" cy="151216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Тема:  «На воде и в лесу».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22664" y="4869160"/>
            <a:ext cx="5204007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учитель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Коновалова  Марина  Геннадьевна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42" y="2728118"/>
            <a:ext cx="2573090" cy="257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2" descr="C:\Documents and Settings\Галина\Мои документы\untitl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2664" y="1844824"/>
            <a:ext cx="5204007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311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2000264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Сижу меж травы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Красная сладкая.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Нагнись и сорви. </a:t>
            </a:r>
          </a:p>
        </p:txBody>
      </p:sp>
      <p:sp>
        <p:nvSpPr>
          <p:cNvPr id="18434" name="AutoShape 2" descr="https://static-eu.insales.ru/images/products/1/5170/78107698/large_%D0%9B%D0%B5%D1%81%D0%BD%D1%8B%D0%B5_%D1%8F%D0%B3%D0%BE%D0%B4%D1%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5" name="Picture 3" descr="C:\Users\admin\Desktop\large_Лесные_ягод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214554"/>
            <a:ext cx="6436403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8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Ягоды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ъедобные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86116" y="0"/>
            <a:ext cx="2786082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357554" y="2643182"/>
            <a:ext cx="2585998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Ядовитые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2" name="Picture 2" descr="http://images.myshared.ru/5/471534/slide_10.jpg"/>
          <p:cNvPicPr>
            <a:picLocks noChangeAspect="1" noChangeArrowheads="1"/>
          </p:cNvPicPr>
          <p:nvPr/>
        </p:nvPicPr>
        <p:blipFill>
          <a:blip r:embed="rId3"/>
          <a:srcRect l="39632" t="55208" r="41523" b="8333"/>
          <a:stretch>
            <a:fillRect/>
          </a:stretch>
        </p:blipFill>
        <p:spPr bwMode="auto">
          <a:xfrm>
            <a:off x="6143636" y="857232"/>
            <a:ext cx="1214446" cy="1643073"/>
          </a:xfrm>
          <a:prstGeom prst="rect">
            <a:avLst/>
          </a:prstGeom>
          <a:noFill/>
        </p:spPr>
      </p:pic>
      <p:pic>
        <p:nvPicPr>
          <p:cNvPr id="7" name="Picture 2" descr="http://images.myshared.ru/5/471534/slide_10.jpg"/>
          <p:cNvPicPr>
            <a:picLocks noChangeAspect="1" noChangeArrowheads="1"/>
          </p:cNvPicPr>
          <p:nvPr/>
        </p:nvPicPr>
        <p:blipFill>
          <a:blip r:embed="rId3"/>
          <a:srcRect l="8593" t="17182" r="65721" b="47014"/>
          <a:stretch>
            <a:fillRect/>
          </a:stretch>
        </p:blipFill>
        <p:spPr bwMode="auto">
          <a:xfrm>
            <a:off x="142844" y="857232"/>
            <a:ext cx="1571636" cy="1643074"/>
          </a:xfrm>
          <a:prstGeom prst="rect">
            <a:avLst/>
          </a:prstGeom>
          <a:noFill/>
        </p:spPr>
      </p:pic>
      <p:pic>
        <p:nvPicPr>
          <p:cNvPr id="8" name="Picture 2" descr="http://images.myshared.ru/5/471534/slide_10.jpg"/>
          <p:cNvPicPr>
            <a:picLocks noChangeAspect="1" noChangeArrowheads="1"/>
          </p:cNvPicPr>
          <p:nvPr/>
        </p:nvPicPr>
        <p:blipFill>
          <a:blip r:embed="rId3"/>
          <a:srcRect l="37782" t="15625" r="38867" b="47014"/>
          <a:stretch>
            <a:fillRect/>
          </a:stretch>
        </p:blipFill>
        <p:spPr bwMode="auto">
          <a:xfrm>
            <a:off x="1714480" y="857232"/>
            <a:ext cx="1428760" cy="1643074"/>
          </a:xfrm>
          <a:prstGeom prst="rect">
            <a:avLst/>
          </a:prstGeom>
          <a:noFill/>
        </p:spPr>
      </p:pic>
      <p:pic>
        <p:nvPicPr>
          <p:cNvPr id="9" name="Picture 2" descr="http://images.myshared.ru/5/471534/slide_10.jpg"/>
          <p:cNvPicPr>
            <a:picLocks noChangeAspect="1" noChangeArrowheads="1"/>
          </p:cNvPicPr>
          <p:nvPr/>
        </p:nvPicPr>
        <p:blipFill>
          <a:blip r:embed="rId3"/>
          <a:srcRect l="65803" t="15625" r="9375" b="47014"/>
          <a:stretch>
            <a:fillRect/>
          </a:stretch>
        </p:blipFill>
        <p:spPr bwMode="auto">
          <a:xfrm>
            <a:off x="3143240" y="857232"/>
            <a:ext cx="1518786" cy="1643074"/>
          </a:xfrm>
          <a:prstGeom prst="rect">
            <a:avLst/>
          </a:prstGeom>
          <a:noFill/>
        </p:spPr>
      </p:pic>
      <p:pic>
        <p:nvPicPr>
          <p:cNvPr id="10" name="Picture 2" descr="http://images.myshared.ru/5/471534/slide_10.jpg"/>
          <p:cNvPicPr>
            <a:picLocks noChangeAspect="1" noChangeArrowheads="1"/>
          </p:cNvPicPr>
          <p:nvPr/>
        </p:nvPicPr>
        <p:blipFill>
          <a:blip r:embed="rId3"/>
          <a:srcRect l="62911" t="58164" r="10484" b="8333"/>
          <a:stretch>
            <a:fillRect/>
          </a:stretch>
        </p:blipFill>
        <p:spPr bwMode="auto">
          <a:xfrm>
            <a:off x="7286644" y="857232"/>
            <a:ext cx="1714512" cy="1619261"/>
          </a:xfrm>
          <a:prstGeom prst="rect">
            <a:avLst/>
          </a:prstGeom>
          <a:noFill/>
        </p:spPr>
      </p:pic>
      <p:pic>
        <p:nvPicPr>
          <p:cNvPr id="11" name="Picture 2" descr="http://images.myshared.ru/5/471534/slide_10.jpg"/>
          <p:cNvPicPr>
            <a:picLocks noChangeAspect="1" noChangeArrowheads="1"/>
          </p:cNvPicPr>
          <p:nvPr/>
        </p:nvPicPr>
        <p:blipFill>
          <a:blip r:embed="rId3"/>
          <a:srcRect l="11919" t="58164" r="64802" b="8333"/>
          <a:stretch>
            <a:fillRect/>
          </a:stretch>
        </p:blipFill>
        <p:spPr bwMode="auto">
          <a:xfrm>
            <a:off x="4643438" y="857232"/>
            <a:ext cx="1500198" cy="1643074"/>
          </a:xfrm>
          <a:prstGeom prst="rect">
            <a:avLst/>
          </a:prstGeom>
          <a:noFill/>
        </p:spPr>
      </p:pic>
      <p:pic>
        <p:nvPicPr>
          <p:cNvPr id="20484" name="Picture 4" descr="http://narodnimisredstvami.ru/wp-content/uploads/2015/04/Voroniy-glaz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0970" y="2766801"/>
            <a:ext cx="1906888" cy="189595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67594" y="4714932"/>
            <a:ext cx="2000264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Вороний глаз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6" name="AutoShape 6" descr="https://fs00.infourok.ru/images/doc/252/256689/img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928926" y="5429264"/>
            <a:ext cx="2071702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Волчье лыко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9" name="Picture 9" descr="http://www.stihi.ru/pics/2008/04/07/2392.jpg"/>
          <p:cNvPicPr>
            <a:picLocks noChangeAspect="1" noChangeArrowheads="1"/>
          </p:cNvPicPr>
          <p:nvPr/>
        </p:nvPicPr>
        <p:blipFill>
          <a:blip r:embed="rId5"/>
          <a:srcRect l="14121" t="10000" r="21548" b="6250"/>
          <a:stretch>
            <a:fillRect/>
          </a:stretch>
        </p:blipFill>
        <p:spPr bwMode="auto">
          <a:xfrm>
            <a:off x="5500694" y="3429000"/>
            <a:ext cx="1571636" cy="1928826"/>
          </a:xfrm>
          <a:prstGeom prst="rect">
            <a:avLst/>
          </a:prstGeom>
          <a:noFill/>
        </p:spPr>
      </p:pic>
      <p:pic>
        <p:nvPicPr>
          <p:cNvPr id="20491" name="Picture 11" descr="http://4.bp.blogspot.com/-AKecn6TFqwk/Ulu2fQCSWXI/AAAAAAAADPY/8Dnt2rsWTFk/s1600/landush.jpg"/>
          <p:cNvPicPr>
            <a:picLocks noChangeAspect="1" noChangeArrowheads="1"/>
          </p:cNvPicPr>
          <p:nvPr/>
        </p:nvPicPr>
        <p:blipFill>
          <a:blip r:embed="rId6"/>
          <a:srcRect l="15000" r="17499"/>
          <a:stretch>
            <a:fillRect/>
          </a:stretch>
        </p:blipFill>
        <p:spPr bwMode="auto">
          <a:xfrm>
            <a:off x="7000892" y="3429001"/>
            <a:ext cx="1714512" cy="1928826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5929322" y="5429264"/>
            <a:ext cx="2357454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Ландыш майский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7">
            <a:lum bright="-12000"/>
          </a:blip>
          <a:srcRect/>
          <a:stretch>
            <a:fillRect/>
          </a:stretch>
        </p:blipFill>
        <p:spPr bwMode="auto">
          <a:xfrm>
            <a:off x="2857488" y="3429000"/>
            <a:ext cx="2143140" cy="19312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правила безопасности нужно соблюдать во время купания?</a:t>
            </a:r>
            <a:b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Копия купание00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90893"/>
            <a:ext cx="8223890" cy="428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959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/>
              <a:t>Игра «Верите ли вы,  что…»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52935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ягоды можно собирать только те, которые тебе знакомы?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жалящих насекомых можно тревожить?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укуса пчелы нужно намазать зеленкой?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незнакомых местах можно нырять?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купаться в грозу нельзя?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воде можно баловаться?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 предложенное задание на усвоение нового знания, оценивают свою  работу,  выполняют взаимопроверку. </a:t>
            </a:r>
          </a:p>
        </p:txBody>
      </p:sp>
    </p:spTree>
    <p:extLst>
      <p:ext uri="{BB962C8B-B14F-4D97-AF65-F5344CB8AC3E}">
        <p14:creationId xmlns:p14="http://schemas.microsoft.com/office/powerpoint/2010/main" val="66009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Опасности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 лесу       на воде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i="1" dirty="0" smtClean="0"/>
              <a:t>Материалы для заполнения: </a:t>
            </a:r>
          </a:p>
          <a:p>
            <a:pPr marL="0" indent="0">
              <a:buNone/>
            </a:pPr>
            <a:r>
              <a:rPr lang="ru-RU" sz="3600" dirty="0" smtClean="0"/>
              <a:t>несъедобные грибы, ядовитые растения, ядовитые ягоды, жалящие насекомые, неумение плавать, игры на воде, грязная вода, неизвестное дно.</a:t>
            </a:r>
          </a:p>
          <a:p>
            <a:endParaRPr lang="ru-RU" dirty="0"/>
          </a:p>
        </p:txBody>
      </p:sp>
      <p:pic>
        <p:nvPicPr>
          <p:cNvPr id="4" name="Picture 5" descr="5)  ed14b07ee9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1800225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p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123" y="4898445"/>
            <a:ext cx="121443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f7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229200"/>
            <a:ext cx="1178967" cy="1387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жало">
            <a:extLst>
              <a:ext uri="{FF2B5EF4-FFF2-40B4-BE49-F238E27FC236}">
                <a16:creationId xmlns:a16="http://schemas.microsoft.com/office/drawing/2014/main" xmlns="" id="{8904A54D-9E2D-465C-8D5E-F9D68F1A7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30109">
            <a:off x="7240769" y="220902"/>
            <a:ext cx="1808136" cy="155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9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Рефлексия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944" y="1476375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Если </a:t>
            </a:r>
            <a:r>
              <a:rPr lang="ru-RU" dirty="0"/>
              <a:t>вы считаете, что хорошо разобрались в сегодняшней теме, то прикрепите к дереву листочки зеленого цвета. А если у вас остались вопросы, то прикрепите листочки желтого цвета. </a:t>
            </a:r>
          </a:p>
        </p:txBody>
      </p:sp>
      <p:pic>
        <p:nvPicPr>
          <p:cNvPr id="4" name="Picture 5" descr="5)  ed14b07ee9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33375"/>
            <a:ext cx="2233613" cy="182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C8FBE6D3-AECC-4035-B389-559761B15D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457200" y="333375"/>
            <a:ext cx="1013013" cy="20124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286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Т</a:t>
            </a:r>
            <a:r>
              <a:rPr lang="ru-RU" dirty="0" smtClean="0"/>
              <a:t>етрадь </a:t>
            </a:r>
            <a:r>
              <a:rPr lang="ru-RU" dirty="0"/>
              <a:t>стр. 17 № 1, 3, 5.</a:t>
            </a:r>
          </a:p>
          <a:p>
            <a:pPr marL="0" indent="0">
              <a:buNone/>
            </a:pPr>
            <a:r>
              <a:rPr lang="ru-RU" dirty="0"/>
              <a:t>Творческое </a:t>
            </a:r>
            <a:r>
              <a:rPr lang="ru-RU" dirty="0" err="1" smtClean="0"/>
              <a:t>задание:создать</a:t>
            </a:r>
            <a:r>
              <a:rPr lang="ru-RU" dirty="0" smtClean="0"/>
              <a:t> </a:t>
            </a:r>
            <a:r>
              <a:rPr lang="ru-RU" dirty="0"/>
              <a:t>книжки-малышки </a:t>
            </a:r>
            <a:r>
              <a:rPr lang="ru-RU" dirty="0" smtClean="0"/>
              <a:t> на </a:t>
            </a:r>
            <a:r>
              <a:rPr lang="ru-RU" dirty="0" err="1" smtClean="0"/>
              <a:t>выбор:«Съедобные</a:t>
            </a:r>
            <a:r>
              <a:rPr lang="ru-RU" dirty="0" smtClean="0"/>
              <a:t> </a:t>
            </a:r>
            <a:r>
              <a:rPr lang="ru-RU" dirty="0"/>
              <a:t>и несъедобные грибы» или «Коварные двойники».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9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урок!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5" descr="5)  ed14b07ee91a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91385"/>
            <a:ext cx="5472608" cy="4474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64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Список используемой литературы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39522"/>
            <a:ext cx="8363272" cy="42473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dirty="0" smtClean="0"/>
              <a:t>Окружающий мир. 2 класс. </a:t>
            </a:r>
            <a:r>
              <a:rPr lang="ru-RU" dirty="0" err="1" smtClean="0"/>
              <a:t>Учеб.для</a:t>
            </a:r>
            <a:r>
              <a:rPr lang="ru-RU" dirty="0" smtClean="0"/>
              <a:t> </a:t>
            </a:r>
            <a:r>
              <a:rPr lang="ru-RU" dirty="0" err="1"/>
              <a:t>общеобразоват</a:t>
            </a:r>
            <a:r>
              <a:rPr lang="ru-RU" dirty="0"/>
              <a:t>. учреждений. Ч.2  </a:t>
            </a:r>
            <a:r>
              <a:rPr lang="ru-RU" dirty="0" err="1"/>
              <a:t>А.А.Плешаков</a:t>
            </a:r>
            <a:r>
              <a:rPr lang="ru-RU" dirty="0"/>
              <a:t>.- 3изд.- М.: Просвещение </a:t>
            </a:r>
            <a:r>
              <a:rPr lang="ru-RU" dirty="0" smtClean="0"/>
              <a:t>2021</a:t>
            </a:r>
            <a:endParaRPr lang="ru-RU" dirty="0"/>
          </a:p>
          <a:p>
            <a:pPr algn="just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dirty="0"/>
              <a:t> Плешаков А.А. Окружающий мир. Рабочая тетрадь 2 класс. Часть 2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dirty="0"/>
              <a:t>Москва « Просвещение» </a:t>
            </a:r>
            <a:r>
              <a:rPr lang="ru-RU" dirty="0" smtClean="0"/>
              <a:t>2021</a:t>
            </a:r>
            <a:endParaRPr lang="ru-RU" dirty="0"/>
          </a:p>
          <a:p>
            <a:pPr algn="just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dirty="0" err="1"/>
              <a:t>Контрольно</a:t>
            </a:r>
            <a:r>
              <a:rPr lang="ru-RU" dirty="0"/>
              <a:t> – измерительные материалы. Окружающий мир</a:t>
            </a:r>
            <a:r>
              <a:rPr lang="ru-RU" dirty="0" smtClean="0"/>
              <a:t>: 2класс/Сост</a:t>
            </a:r>
            <a:r>
              <a:rPr lang="ru-RU" dirty="0"/>
              <a:t>. </a:t>
            </a:r>
            <a:r>
              <a:rPr lang="ru-RU" dirty="0" err="1"/>
              <a:t>И.Ф.Яценко</a:t>
            </a:r>
            <a:r>
              <a:rPr lang="ru-RU" dirty="0"/>
              <a:t>.-М.:ВАКО, </a:t>
            </a:r>
            <a:r>
              <a:rPr lang="ru-RU" dirty="0" smtClean="0"/>
              <a:t>2020</a:t>
            </a:r>
            <a:endParaRPr lang="ru-RU" dirty="0"/>
          </a:p>
          <a:p>
            <a:pPr algn="just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dirty="0"/>
              <a:t> Плешаков А.А. Атлас – определитель «От земли до неба» 2класс. М.: Просвещение </a:t>
            </a:r>
            <a:r>
              <a:rPr lang="ru-RU" dirty="0" smtClean="0"/>
              <a:t>2019</a:t>
            </a:r>
            <a:endParaRPr lang="ru-RU" dirty="0"/>
          </a:p>
          <a:p>
            <a:pPr algn="just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ru-RU" dirty="0" err="1"/>
              <a:t>Т.Н.Максимова</a:t>
            </a:r>
            <a:r>
              <a:rPr lang="ru-RU" dirty="0"/>
              <a:t>  поурочные разработки по курсу «Окружающий мир» 2класс М.:ВАКО </a:t>
            </a:r>
            <a:r>
              <a:rPr lang="ru-RU" dirty="0" smtClean="0"/>
              <a:t>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66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88640"/>
            <a:ext cx="4536504" cy="578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Проверяй скорей, дружок: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 готов начать урок?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ль на месте, все ль в порядке: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Ручка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книжка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тетрадка?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ли правильно сидят?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ль внимательно глядят? Каждый хочет получать,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лишь оценку «пять».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http://cdn-nus-1.pinme.ru/tumb/600/photo/6e/bf31/6ebf31f067a0be0f15d1165d58e680d9.jpeg"/>
          <p:cNvPicPr>
            <a:picLocks noChangeAspect="1" noChangeArrowheads="1"/>
          </p:cNvPicPr>
          <p:nvPr/>
        </p:nvPicPr>
        <p:blipFill>
          <a:blip r:embed="rId2"/>
          <a:srcRect b="8170"/>
          <a:stretch>
            <a:fillRect/>
          </a:stretch>
        </p:blipFill>
        <p:spPr bwMode="auto">
          <a:xfrm>
            <a:off x="5220072" y="1340768"/>
            <a:ext cx="3672408" cy="403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595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56792"/>
            <a:ext cx="792088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Никогда и нигде не играйте со спичками и зажигалками.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Самостоятельно зажигайте газовую печь.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Не оставляйте без присмотра включённый утюг и чайник.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Не играйте с бензином, керосином и другими жидкостями, которые могут вспыхнуть.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5. В лесу разжигайте костёр самостоятельно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7312" y="116632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Памятка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«Чтобы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 было пожара»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8514" y="194662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Лес и вода – враги человека?</a:t>
            </a:r>
            <a:endParaRPr lang="ru-RU" sz="5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7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7"/>
            <a:ext cx="4032448" cy="4841133"/>
          </a:xfrm>
          <a:prstGeom prst="rect">
            <a:avLst/>
          </a:prstGeom>
          <a:noFill/>
          <a:ln w="3810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5)  ed14b07ee91a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150" y="929675"/>
            <a:ext cx="2460763" cy="2013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 descr="butterfly61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69175">
            <a:off x="4533594" y="2949861"/>
            <a:ext cx="17018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flowers1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601" y="4525463"/>
            <a:ext cx="1619815" cy="203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68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975285"/>
            <a:ext cx="1546650" cy="154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воде и в лесу. </a:t>
            </a:r>
            <a:endParaRPr lang="ru-RU" sz="5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www.freevectors.me/wp-content/uploads/2013/04/Cartoon-landscape-vector-background13.jpg"/>
          <p:cNvPicPr>
            <a:picLocks noChangeAspect="1" noChangeArrowheads="1"/>
          </p:cNvPicPr>
          <p:nvPr/>
        </p:nvPicPr>
        <p:blipFill>
          <a:blip r:embed="rId2"/>
          <a:srcRect r="24166" b="17741"/>
          <a:stretch>
            <a:fillRect/>
          </a:stretch>
        </p:blipFill>
        <p:spPr bwMode="auto">
          <a:xfrm>
            <a:off x="1259632" y="1394119"/>
            <a:ext cx="6552728" cy="5372821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467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О</a:t>
            </a:r>
            <a:r>
              <a:rPr lang="ru-RU" b="1" u="sng" dirty="0" smtClean="0"/>
              <a:t>порные </a:t>
            </a:r>
            <a:r>
              <a:rPr lang="ru-RU" b="1" u="sng" dirty="0"/>
              <a:t>слова плана действий: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673548" y="2034606"/>
            <a:ext cx="4258491" cy="3698649"/>
          </a:xfrm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…</a:t>
            </a: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Обобщить …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Picture 5" descr="5)  ed14b07ee9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00" y="1340768"/>
            <a:ext cx="3344900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356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ddp.ru/img/Priroda/2016/avgust/grib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6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Пение птиц России - Дождь в лес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714876" y="50004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0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6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Грибы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857232"/>
            <a:ext cx="2786050" cy="4525963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Съедобные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857232"/>
            <a:ext cx="4038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Несъедобные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786050" y="571480"/>
            <a:ext cx="1071570" cy="3571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357818" y="571480"/>
            <a:ext cx="785818" cy="35719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0" name="Picture 2" descr="http://vermitechnologii.ru/wp-content/uploads/2016/07/Lisichki-i-lozhnyie-lisichki.jpg"/>
          <p:cNvPicPr>
            <a:picLocks noChangeAspect="1" noChangeArrowheads="1"/>
          </p:cNvPicPr>
          <p:nvPr/>
        </p:nvPicPr>
        <p:blipFill>
          <a:blip r:embed="rId2"/>
          <a:srcRect t="10101" r="51228" b="6565"/>
          <a:stretch>
            <a:fillRect/>
          </a:stretch>
        </p:blipFill>
        <p:spPr bwMode="auto">
          <a:xfrm>
            <a:off x="2017276" y="1839964"/>
            <a:ext cx="2337971" cy="1714512"/>
          </a:xfrm>
          <a:prstGeom prst="rect">
            <a:avLst/>
          </a:prstGeom>
          <a:noFill/>
        </p:spPr>
      </p:pic>
      <p:pic>
        <p:nvPicPr>
          <p:cNvPr id="13" name="Picture 2" descr="http://vermitechnologii.ru/wp-content/uploads/2016/07/Lisichki-i-lozhnyie-lisichki.jpg"/>
          <p:cNvPicPr>
            <a:picLocks noChangeAspect="1" noChangeArrowheads="1"/>
          </p:cNvPicPr>
          <p:nvPr/>
        </p:nvPicPr>
        <p:blipFill>
          <a:blip r:embed="rId2"/>
          <a:srcRect l="48772" t="10101" r="2456" b="6565"/>
          <a:stretch>
            <a:fillRect/>
          </a:stretch>
        </p:blipFill>
        <p:spPr bwMode="auto">
          <a:xfrm>
            <a:off x="6500826" y="1500174"/>
            <a:ext cx="2402915" cy="1762137"/>
          </a:xfrm>
          <a:prstGeom prst="rect">
            <a:avLst/>
          </a:prstGeom>
          <a:noFill/>
        </p:spPr>
      </p:pic>
      <p:pic>
        <p:nvPicPr>
          <p:cNvPr id="17412" name="Picture 4" descr="http://bigslide.ru/images/4/3267/960/img5.jpg"/>
          <p:cNvPicPr>
            <a:picLocks noChangeAspect="1" noChangeArrowheads="1"/>
          </p:cNvPicPr>
          <p:nvPr/>
        </p:nvPicPr>
        <p:blipFill>
          <a:blip r:embed="rId3"/>
          <a:srcRect l="65625" t="66667"/>
          <a:stretch>
            <a:fillRect/>
          </a:stretch>
        </p:blipFill>
        <p:spPr bwMode="auto">
          <a:xfrm>
            <a:off x="142844" y="3286124"/>
            <a:ext cx="2357414" cy="1714465"/>
          </a:xfrm>
          <a:prstGeom prst="rect">
            <a:avLst/>
          </a:prstGeom>
          <a:noFill/>
        </p:spPr>
      </p:pic>
      <p:pic>
        <p:nvPicPr>
          <p:cNvPr id="15" name="Picture 4" descr="http://bigslide.ru/images/4/3267/960/img5.jpg"/>
          <p:cNvPicPr>
            <a:picLocks noChangeAspect="1" noChangeArrowheads="1"/>
          </p:cNvPicPr>
          <p:nvPr/>
        </p:nvPicPr>
        <p:blipFill>
          <a:blip r:embed="rId3"/>
          <a:srcRect l="33594" t="33334" r="33698" b="35555"/>
          <a:stretch>
            <a:fillRect/>
          </a:stretch>
        </p:blipFill>
        <p:spPr bwMode="auto">
          <a:xfrm>
            <a:off x="6143636" y="4459263"/>
            <a:ext cx="2419367" cy="1847864"/>
          </a:xfrm>
          <a:prstGeom prst="rect">
            <a:avLst/>
          </a:prstGeom>
          <a:noFill/>
        </p:spPr>
      </p:pic>
      <p:pic>
        <p:nvPicPr>
          <p:cNvPr id="17414" name="Picture 6" descr="http://class-petrova.ucoz.ru/Uroki_Doma/Okr_Mir/Jd_Rastenia/13.jpg"/>
          <p:cNvPicPr>
            <a:picLocks noChangeAspect="1" noChangeArrowheads="1"/>
          </p:cNvPicPr>
          <p:nvPr/>
        </p:nvPicPr>
        <p:blipFill>
          <a:blip r:embed="rId4"/>
          <a:srcRect l="52501" r="2499" b="27922"/>
          <a:stretch>
            <a:fillRect/>
          </a:stretch>
        </p:blipFill>
        <p:spPr bwMode="auto">
          <a:xfrm>
            <a:off x="4562000" y="2002920"/>
            <a:ext cx="2235816" cy="2297922"/>
          </a:xfrm>
          <a:prstGeom prst="rect">
            <a:avLst/>
          </a:prstGeom>
          <a:noFill/>
        </p:spPr>
      </p:pic>
      <p:pic>
        <p:nvPicPr>
          <p:cNvPr id="17" name="Picture 6" descr="http://class-petrova.ucoz.ru/Uroki_Doma/Okr_Mir/Jd_Rastenia/13.jpg"/>
          <p:cNvPicPr>
            <a:picLocks noChangeAspect="1" noChangeArrowheads="1"/>
          </p:cNvPicPr>
          <p:nvPr/>
        </p:nvPicPr>
        <p:blipFill>
          <a:blip r:embed="rId4"/>
          <a:srcRect l="3750" r="49999" b="29870"/>
          <a:stretch>
            <a:fillRect/>
          </a:stretch>
        </p:blipFill>
        <p:spPr bwMode="auto">
          <a:xfrm>
            <a:off x="2415800" y="4522622"/>
            <a:ext cx="2276094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571480"/>
            <a:ext cx="77724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Правила сбора грибов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1857364"/>
            <a:ext cx="8643998" cy="321471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спокойно положу гриб в корзину, 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если …</a:t>
            </a:r>
          </a:p>
          <a:p>
            <a:pPr marL="457200" indent="-457200"/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Если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сомневаюсь, съедобный гриб или ядовитый, то …</a:t>
            </a:r>
          </a:p>
          <a:p>
            <a:endParaRPr lang="ru-RU" dirty="0"/>
          </a:p>
        </p:txBody>
      </p:sp>
      <p:pic>
        <p:nvPicPr>
          <p:cNvPr id="4" name="Picture 5" descr="5)  ed14b07ee91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3" y="135718"/>
            <a:ext cx="1800225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452</Words>
  <Application>Microsoft Office PowerPoint</Application>
  <PresentationFormat>Экран (4:3)</PresentationFormat>
  <Paragraphs>66</Paragraphs>
  <Slides>18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Тема:  «На воде и в лесу».</vt:lpstr>
      <vt:lpstr>Презентация PowerPoint</vt:lpstr>
      <vt:lpstr>Презентация PowerPoint</vt:lpstr>
      <vt:lpstr>Лес и вода – враги человека?</vt:lpstr>
      <vt:lpstr>На воде и в лесу. </vt:lpstr>
      <vt:lpstr>Опорные слова плана действий: </vt:lpstr>
      <vt:lpstr>Презентация PowerPoint</vt:lpstr>
      <vt:lpstr>Грибы </vt:lpstr>
      <vt:lpstr>                  Правила сбора грибов</vt:lpstr>
      <vt:lpstr>Сижу меж травы Красная сладкая. Нагнись и сорви. </vt:lpstr>
      <vt:lpstr>Ягоды съедобные</vt:lpstr>
      <vt:lpstr>Какие правила безопасности нужно соблюдать во время купания? </vt:lpstr>
      <vt:lpstr>Игра «Верите ли вы,  что…» </vt:lpstr>
      <vt:lpstr>Опасности в лесу       на воде </vt:lpstr>
      <vt:lpstr>Рефлексия</vt:lpstr>
      <vt:lpstr>Домашнее задание.</vt:lpstr>
      <vt:lpstr>Спасибо за урок!</vt:lpstr>
      <vt:lpstr>Список используемой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skn</cp:lastModifiedBy>
  <cp:revision>33</cp:revision>
  <dcterms:created xsi:type="dcterms:W3CDTF">2017-02-08T10:00:15Z</dcterms:created>
  <dcterms:modified xsi:type="dcterms:W3CDTF">2023-10-08T08:11:44Z</dcterms:modified>
</cp:coreProperties>
</file>