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99" r:id="rId2"/>
    <p:sldId id="379" r:id="rId3"/>
    <p:sldId id="350" r:id="rId4"/>
    <p:sldId id="351" r:id="rId5"/>
    <p:sldId id="352" r:id="rId6"/>
    <p:sldId id="374" r:id="rId7"/>
    <p:sldId id="348" r:id="rId8"/>
    <p:sldId id="354" r:id="rId9"/>
    <p:sldId id="333" r:id="rId10"/>
    <p:sldId id="321" r:id="rId11"/>
    <p:sldId id="380" r:id="rId12"/>
    <p:sldId id="336" r:id="rId13"/>
  </p:sldIdLst>
  <p:sldSz cx="9144000" cy="6858000" type="screen4x3"/>
  <p:notesSz cx="6888163" cy="100171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 pitchFamily="34" charset="0"/>
        <a:cs typeface="DejaVu Sans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 pitchFamily="34" charset="0"/>
        <a:cs typeface="DejaVu Sans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 pitchFamily="34" charset="0"/>
        <a:cs typeface="DejaVu Sans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 pitchFamily="34" charset="0"/>
        <a:cs typeface="DejaVu Sans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 pitchFamily="34" charset="0"/>
        <a:cs typeface="DejaVu Sans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 pitchFamily="34" charset="0"/>
        <a:cs typeface="DejaVu Sans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 pitchFamily="34" charset="0"/>
        <a:cs typeface="DejaVu Sans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 pitchFamily="34" charset="0"/>
        <a:cs typeface="DejaVu Sans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 pitchFamily="34" charset="0"/>
        <a:cs typeface="DejaVu Sans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CC00"/>
    <a:srgbClr val="006600"/>
    <a:srgbClr val="009900"/>
    <a:srgbClr val="FFFF66"/>
    <a:srgbClr val="CCFF33"/>
    <a:srgbClr val="99FF33"/>
    <a:srgbClr val="66FF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533" autoAdjust="0"/>
  </p:normalViewPr>
  <p:slideViewPr>
    <p:cSldViewPr>
      <p:cViewPr varScale="1">
        <p:scale>
          <a:sx n="62" d="100"/>
          <a:sy n="62" d="100"/>
        </p:scale>
        <p:origin x="-43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856"/>
          </a:xfrm>
          <a:prstGeom prst="rect">
            <a:avLst/>
          </a:prstGeom>
        </p:spPr>
        <p:txBody>
          <a:bodyPr vert="horz" lIns="96597" tIns="48299" rIns="96597" bIns="4829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856"/>
          </a:xfrm>
          <a:prstGeom prst="rect">
            <a:avLst/>
          </a:prstGeom>
        </p:spPr>
        <p:txBody>
          <a:bodyPr vert="horz" lIns="96597" tIns="48299" rIns="96597" bIns="4829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E345F2C-5F1C-4EA2-A19C-CC363C1AC7C2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50888"/>
            <a:ext cx="5005387" cy="3756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97" tIns="48299" rIns="96597" bIns="4829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8135"/>
            <a:ext cx="5510530" cy="4507706"/>
          </a:xfrm>
          <a:prstGeom prst="rect">
            <a:avLst/>
          </a:prstGeom>
        </p:spPr>
        <p:txBody>
          <a:bodyPr vert="horz" lIns="96597" tIns="48299" rIns="96597" bIns="4829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4530"/>
            <a:ext cx="2984871" cy="500856"/>
          </a:xfrm>
          <a:prstGeom prst="rect">
            <a:avLst/>
          </a:prstGeom>
        </p:spPr>
        <p:txBody>
          <a:bodyPr vert="horz" lIns="96597" tIns="48299" rIns="96597" bIns="4829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4530"/>
            <a:ext cx="2984871" cy="500856"/>
          </a:xfrm>
          <a:prstGeom prst="rect">
            <a:avLst/>
          </a:prstGeom>
        </p:spPr>
        <p:txBody>
          <a:bodyPr vert="horz" lIns="96597" tIns="48299" rIns="96597" bIns="4829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1087304-622D-4EEB-B599-B6D2E6F6F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28497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B4D80-781A-4129-BE97-8652005FAA8A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F6959-9BB7-4257-8488-6C83F8FD9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85672-582F-41DE-A0E1-A8DD3E09BDD5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BD699-7212-4E6C-992F-C0BCADD66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E9B09-2733-44E5-A6BF-5E966E533552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C77FB-71D7-4BF6-B36B-F536CEF83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51621-C4CD-4727-93FB-CDEDD879366B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8613E-01EC-43E7-9C6E-2E0CE52FA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7D065-E309-4F58-92D3-0BDB2342B7CD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8B125-FDD2-4D12-AAC1-5DE4C5F70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77319-44AE-40A3-A800-155D0EE363B2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6E329-1A45-41B4-82C4-96B7F0B76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6B8CA-15D4-45AF-9A22-9824EB9C608E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98B2A-CBB0-432F-932E-525C1F2A6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78822-3F4F-4103-95F7-F142754A5074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5703D-6CBB-418D-B538-562A77E61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92C40-7EC0-47A5-B238-365DED09289E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25619-E937-4FAD-BD4C-C22FDF8AE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75277-AFCD-4DB0-ABC1-8C7D7FBE217D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83758-C218-410E-AEEF-3F501BE48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627C6-06B2-4321-9E16-F048416C65F1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F47FA-AD17-453A-B2A8-01EE34226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1765F-82AA-4ABD-9149-252B43646646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E3D24-52E7-4B92-B8B8-F76BF2EB8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00"/>
            </a:gs>
            <a:gs pos="100000">
              <a:srgbClr val="FFFF66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0442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96A4C11-BBB0-4BAC-BCF1-B8B9A41861B7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0442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0442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6DDB345-B388-44DB-834C-AC31108FF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  <p:sldLayoutId id="2147483895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4572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9144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13716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18288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1313" indent="-341313" algn="l" defTabSz="449263" rtl="0" eaLnBrk="0" fontAlgn="base" hangingPunct="0">
        <a:lnSpc>
          <a:spcPct val="93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eaLnBrk="0" fontAlgn="base" hangingPunct="0">
        <a:lnSpc>
          <a:spcPct val="93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Муниципальное бюджетное дошкольное образовательное учреждение «Детский сад №41 «Лесная сказка» города </a:t>
            </a:r>
            <a:r>
              <a:rPr lang="ru-RU" sz="2800" dirty="0" err="1" smtClean="0"/>
              <a:t>Лесосибирска</a:t>
            </a:r>
            <a:endParaRPr lang="ru-RU" sz="3600" dirty="0" smtClean="0">
              <a:solidFill>
                <a:schemeClr val="accent6">
                  <a:lumMod val="50000"/>
                </a:schemeClr>
              </a:solidFill>
              <a:latin typeface="a_AlbionicExp" pitchFamily="34" charset="-52"/>
            </a:endParaRPr>
          </a:p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a_AlbionicExp" pitchFamily="34" charset="-52"/>
              </a:rPr>
              <a:t>«Формирование основ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a_AlbionicExp" pitchFamily="34" charset="-52"/>
              </a:rPr>
              <a:t>безопасности жизнедеятельности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a_AlbionicExp" pitchFamily="34" charset="-52"/>
              </a:rPr>
              <a:t>у детей дошкольного возраста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a_AlbionicExp" pitchFamily="34" charset="-52"/>
              </a:rPr>
              <a:t>»</a:t>
            </a:r>
          </a:p>
          <a:p>
            <a:pPr algn="ctr"/>
            <a:endParaRPr lang="ru-RU" sz="3600" dirty="0" smtClean="0">
              <a:solidFill>
                <a:schemeClr val="accent6">
                  <a:lumMod val="50000"/>
                </a:schemeClr>
              </a:solidFill>
              <a:latin typeface="a_AlbionicExp" pitchFamily="34" charset="-52"/>
            </a:endParaRPr>
          </a:p>
          <a:p>
            <a:pPr algn="ctr"/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/>
          </a:p>
          <a:p>
            <a:pPr algn="ctr"/>
            <a:r>
              <a:rPr lang="ru-RU" sz="2000" b="1" dirty="0" smtClean="0"/>
              <a:t>                                                     </a:t>
            </a:r>
            <a:endParaRPr lang="ru-RU" sz="2000" b="1" dirty="0"/>
          </a:p>
        </p:txBody>
      </p:sp>
      <p:pic>
        <p:nvPicPr>
          <p:cNvPr id="5" name="Рисунок 4" descr="Неделя знаний основ безопасности жизнедеятельности» | Детский сад N56  «Ландьiш»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500298" y="4143380"/>
            <a:ext cx="3643338" cy="232885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3357562"/>
            <a:ext cx="83368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Разработала </a:t>
            </a:r>
            <a:r>
              <a:rPr lang="ru-RU" b="1" dirty="0" smtClean="0"/>
              <a:t>программу: </a:t>
            </a:r>
            <a:r>
              <a:rPr lang="ru-RU" sz="2000" dirty="0" err="1" smtClean="0"/>
              <a:t>Моисеенко</a:t>
            </a:r>
            <a:r>
              <a:rPr lang="ru-RU" sz="2000" dirty="0" smtClean="0"/>
              <a:t> С.П., Лялина И.А.., Кузьмич Г.Ш.</a:t>
            </a:r>
          </a:p>
          <a:p>
            <a:r>
              <a:rPr lang="ru-RU" sz="2000" b="1" dirty="0" smtClean="0"/>
              <a:t> </a:t>
            </a:r>
            <a:r>
              <a:rPr lang="ru-RU" sz="2000" b="1" dirty="0" smtClean="0"/>
              <a:t>                                                2023 г.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130617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8013" cy="1433512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работы с родителями</a:t>
            </a:r>
            <a:b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информационно – аналитическ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ие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досуговые</a:t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познавательные</a:t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наглядно -информационные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268760"/>
            <a:ext cx="7128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-.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28685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715436" cy="6143668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  <a:latin typeface="AGBengaly" pitchFamily="2" charset="0"/>
              </a:rPr>
              <a:t>Планируемые результаты освоения программы </a:t>
            </a:r>
            <a:br>
              <a:rPr lang="ru-RU" sz="2000" b="1" dirty="0" smtClean="0">
                <a:solidFill>
                  <a:srgbClr val="FF0000"/>
                </a:solidFill>
                <a:latin typeface="AGBengaly" pitchFamily="2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GBengaly" pitchFamily="2" charset="0"/>
              </a:rPr>
              <a:t>на этапе завершения в соответствии с требованиями </a:t>
            </a:r>
            <a:br>
              <a:rPr lang="ru-RU" sz="2000" b="1" dirty="0" smtClean="0">
                <a:solidFill>
                  <a:srgbClr val="FF0000"/>
                </a:solidFill>
                <a:latin typeface="AGBengaly" pitchFamily="2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GBengaly" pitchFamily="2" charset="0"/>
              </a:rPr>
              <a:t>ФОП ДО и ФГОС ДО.</a:t>
            </a:r>
            <a:r>
              <a:rPr lang="ru-RU" sz="1100" dirty="0" smtClean="0">
                <a:latin typeface="AGBengaly" pitchFamily="2" charset="0"/>
              </a:rPr>
              <a:t/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 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соблюдает элементарные правила здорового образа жизни и личной гигиены;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проявляет морально-волевые качества, самоконтроль и может осуществлять самооценку своей двигательной деятельности;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имеет начальные представления о правилах безопасного поведения в двигательной деятельности; о том, что такое здоровье, понимает, как поддержать, укрепить и сохранить его;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владеет </a:t>
            </a:r>
            <a:r>
              <a:rPr lang="ru-RU" sz="1100" dirty="0" err="1" smtClean="0">
                <a:latin typeface="AGBengaly" pitchFamily="2" charset="0"/>
              </a:rPr>
              <a:t>здоровьесберегающими</a:t>
            </a:r>
            <a:r>
              <a:rPr lang="ru-RU" sz="1100" dirty="0" smtClean="0">
                <a:latin typeface="AGBengaly" pitchFamily="2" charset="0"/>
              </a:rPr>
              <a:t> умениями: навыками личной гигиены, может заботливо относиться к своему здоровью и здоровью окружающих, стремится оказать помощь и поддержку заболевшим людям;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соблюдает элементарные социальные нормы и правила поведения в различных видах деятельности, взаимоотношениях с взрослыми и сверстниками;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способен к осуществлению социальной навигации и соблюдению правил безопасности в реальном и цифровом взаимодействии;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применяет усвоенные знания и способы деятельности для решения проблемных ситуаций;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планирует свои действия, направленные на достижение конкретной цели;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соблюдает правила безопасного поведения с бытовыми электроприборами;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соблюдает элементарные правила организованного поведения в экстремальных ситуациях в быту, в детском саду, поведения на улице и в транспорте, дорожного движения;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различает и называет специальные виды транспорта («Скорая помощь», «Пожарная», Полиция»), объясняет их назначение.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понимает значения сигналов светофора;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знает и называет дорожные знаки «Пешеходный переход», «Дети», «Остановка общественного транспорта», «Подземный пешеходный ход», «Пункт медицинской помощи»;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различает проезжую часть, тротуар, подземный пешеходный, пешеходный переход «Зебра»;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знает и соблюдает элементарные правила безопасной работы в сети Интернет;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знает и рассказывает о мерах предосторожности, связанных с опасными предметами, несущими в себе опасность;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соблюдает правила поведения на улице (дорожные правила), в общественных местах (транспорте, магазине, поликлинике, театре и др.);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хорошо ориентируется не только в ближайшем к детскому саду и дому микрорайоне, но и в центральных улицах родного города;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 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знает и стремится выполнять правила поведения в городе;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знает о необходимости следить за собственной безопасностью;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знает правила пользования телефоном; телефоны милиции, скорой помощи, пожарной части;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ребенок знает правила  пользования бытовыми электроприборами.</a:t>
            </a:r>
            <a:br>
              <a:rPr lang="ru-RU" sz="1100" dirty="0" smtClean="0">
                <a:latin typeface="AGBengaly" pitchFamily="2" charset="0"/>
              </a:rPr>
            </a:br>
            <a:r>
              <a:rPr lang="ru-RU" sz="1100" dirty="0" smtClean="0">
                <a:latin typeface="AGBengaly" pitchFamily="2" charset="0"/>
              </a:rPr>
              <a:t> </a:t>
            </a:r>
            <a:br>
              <a:rPr lang="ru-RU" sz="1100" dirty="0" smtClean="0">
                <a:latin typeface="AGBengaly" pitchFamily="2" charset="0"/>
              </a:rPr>
            </a:br>
            <a:endParaRPr lang="ru-RU" sz="1100" dirty="0">
              <a:latin typeface="AGBengaly" pitchFamily="2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62730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14282" y="0"/>
            <a:ext cx="864399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AlbionicExp" pitchFamily="34" charset="-52"/>
                <a:ea typeface="Calibri" pitchFamily="34" charset="0"/>
                <a:cs typeface="Times New Roman" pitchFamily="18" charset="0"/>
              </a:rPr>
              <a:t>«Безопасность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_AlbionicExp" pitchFamily="34" charset="-52"/>
                <a:ea typeface="Calibri" pitchFamily="34" charset="0"/>
                <a:cs typeface="Times New Roman" pitchFamily="18" charset="0"/>
              </a:rPr>
              <a:t>детей наше общее дело»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_AlbionicExp" pitchFamily="34" charset="-52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500175"/>
            <a:ext cx="878687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Сложившаяся социальная и экологическая обстановка вызывает беспокойство у людей всей планеты. </a:t>
            </a:r>
          </a:p>
          <a:p>
            <a:pPr algn="ctr"/>
            <a:r>
              <a:rPr lang="ru-RU" sz="2400" dirty="0" smtClean="0"/>
              <a:t>В современном мире никто не застрахован от того, чтобы в любой момент оказаться в зоне опасного события. Опасность – это вероятность того, что может произойти или реально происходит какое-то нежелательное событие, несущее угрозу жизни или здоровью человека.</a:t>
            </a:r>
          </a:p>
          <a:p>
            <a:pPr algn="ctr"/>
            <a:endParaRPr lang="ru-RU" sz="2400" dirty="0" smtClean="0"/>
          </a:p>
          <a:p>
            <a:pPr algn="ctr"/>
            <a:endParaRPr lang="ru-RU" sz="2000" dirty="0" smtClean="0"/>
          </a:p>
          <a:p>
            <a:pPr algn="ctr"/>
            <a:r>
              <a:rPr lang="ru-RU" sz="2800" u="sng" dirty="0" smtClean="0">
                <a:solidFill>
                  <a:srgbClr val="FF0000"/>
                </a:solidFill>
                <a:latin typeface="AGBengaly" pitchFamily="2" charset="0"/>
              </a:rPr>
              <a:t>Особую тревогу мы испытываем за самых беззащитных граждан – маленьких детей.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Налетова\БЕЗОПАСНОСТЬ ГРУППЫ\46722270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rcRect t="13530"/>
          <a:stretch>
            <a:fillRect/>
          </a:stretch>
        </p:blipFill>
        <p:spPr bwMode="auto">
          <a:xfrm>
            <a:off x="4967536" y="555429"/>
            <a:ext cx="4176464" cy="38647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54868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343" y="11663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0189" y="31320"/>
            <a:ext cx="6001897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GBengaly" pitchFamily="2" charset="0"/>
              </a:rPr>
              <a:t>Программа </a:t>
            </a:r>
          </a:p>
          <a:p>
            <a:r>
              <a:rPr lang="ru-RU" sz="3200" dirty="0" smtClean="0">
                <a:latin typeface="AGBengaly" pitchFamily="2" charset="0"/>
              </a:rPr>
              <a:t>«Основы безопасности детей дошкольного возраста» </a:t>
            </a:r>
            <a:r>
              <a:rPr lang="ru-RU" sz="3200" dirty="0" err="1" smtClean="0">
                <a:solidFill>
                  <a:srgbClr val="00B050"/>
                </a:solidFill>
                <a:latin typeface="AGBengaly" pitchFamily="2" charset="0"/>
              </a:rPr>
              <a:t>расчитана</a:t>
            </a:r>
            <a:r>
              <a:rPr lang="ru-RU" sz="3200" dirty="0" smtClean="0">
                <a:solidFill>
                  <a:srgbClr val="00B050"/>
                </a:solidFill>
                <a:latin typeface="AGBengaly" pitchFamily="2" charset="0"/>
              </a:rPr>
              <a:t>  </a:t>
            </a:r>
            <a:r>
              <a:rPr lang="ru-RU" sz="3200" dirty="0" smtClean="0">
                <a:latin typeface="AGBengaly" pitchFamily="2" charset="0"/>
              </a:rPr>
              <a:t>на детей от 3х до 7 лет и </a:t>
            </a:r>
            <a:r>
              <a:rPr lang="ru-RU" sz="3200" dirty="0" smtClean="0">
                <a:solidFill>
                  <a:srgbClr val="00B050"/>
                </a:solidFill>
                <a:latin typeface="AGBengaly" pitchFamily="2" charset="0"/>
              </a:rPr>
              <a:t>разработана </a:t>
            </a:r>
            <a:r>
              <a:rPr lang="ru-RU" sz="3200" dirty="0" smtClean="0">
                <a:latin typeface="AGBengaly" pitchFamily="2" charset="0"/>
              </a:rPr>
              <a:t>на основе </a:t>
            </a:r>
            <a:r>
              <a:rPr lang="ru-RU" sz="3600" dirty="0" smtClean="0">
                <a:latin typeface="AGBengaly" pitchFamily="2" charset="0"/>
              </a:rPr>
              <a:t>…</a:t>
            </a:r>
          </a:p>
          <a:p>
            <a:pPr algn="ctr"/>
            <a:endParaRPr lang="ru-RU" sz="36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000372"/>
            <a:ext cx="85741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latin typeface="AGBengaly" pitchFamily="2" charset="0"/>
              </a:rPr>
              <a:t> проекта государственных стандартов    дошкольного образования;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AGBengaly" pitchFamily="2" charset="0"/>
              </a:rPr>
              <a:t> ФОП ДО;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AGBengaly" pitchFamily="2" charset="0"/>
              </a:rPr>
              <a:t>программы «От рождения до школы» </a:t>
            </a:r>
          </a:p>
          <a:p>
            <a:r>
              <a:rPr lang="ru-RU" sz="2400" dirty="0" smtClean="0">
                <a:latin typeface="AGBengaly" pitchFamily="2" charset="0"/>
              </a:rPr>
              <a:t> под ред.Н.Е. </a:t>
            </a:r>
            <a:r>
              <a:rPr lang="ru-RU" sz="2400" dirty="0" err="1" smtClean="0">
                <a:latin typeface="AGBengaly" pitchFamily="2" charset="0"/>
              </a:rPr>
              <a:t>Вераксы</a:t>
            </a:r>
            <a:r>
              <a:rPr lang="ru-RU" sz="2400" dirty="0" smtClean="0">
                <a:latin typeface="AGBengaly" pitchFamily="2" charset="0"/>
              </a:rPr>
              <a:t>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AGBengaly" pitchFamily="2" charset="0"/>
              </a:rPr>
              <a:t> учебного пособия по основам безопасности жизнедеятельности детей старшего дошкольного возраста под ред. Н. Н. Авдеевой, О. Л. Князевой, Р. Б. </a:t>
            </a:r>
            <a:r>
              <a:rPr lang="ru-RU" sz="2400" dirty="0" err="1" smtClean="0">
                <a:latin typeface="AGBengaly" pitchFamily="2" charset="0"/>
              </a:rPr>
              <a:t>Стёркиной</a:t>
            </a:r>
            <a:r>
              <a:rPr lang="ru-RU" sz="2400" dirty="0" smtClean="0">
                <a:latin typeface="AGBengaly" pitchFamily="2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8161471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14290"/>
            <a:ext cx="78923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GBengaly" pitchFamily="2" charset="0"/>
              </a:rPr>
              <a:t>Цель программы: </a:t>
            </a:r>
          </a:p>
          <a:p>
            <a:pPr algn="ctr"/>
            <a:r>
              <a:rPr lang="ru-RU" sz="2800" dirty="0" smtClean="0">
                <a:latin typeface="AGBengaly" pitchFamily="2" charset="0"/>
              </a:rPr>
              <a:t>создание условий для</a:t>
            </a:r>
            <a:r>
              <a:rPr lang="ru-RU" sz="2800" b="1" dirty="0" smtClean="0">
                <a:latin typeface="AGBengaly" pitchFamily="2" charset="0"/>
              </a:rPr>
              <a:t> </a:t>
            </a:r>
            <a:r>
              <a:rPr lang="ru-RU" sz="2800" dirty="0" smtClean="0">
                <a:latin typeface="AGBengaly" pitchFamily="2" charset="0"/>
              </a:rPr>
              <a:t>формирования у детей осознанного выполнения правил поведения, обеспечивающих сохранность их жизни и здоровья в современных условиях улицы, транспорта, природы, быта.</a:t>
            </a:r>
          </a:p>
          <a:p>
            <a:pPr algn="ctr"/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5143504" y="3857628"/>
            <a:ext cx="3672408" cy="224288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4" name="Объект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3786190"/>
            <a:ext cx="3384375" cy="26753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711484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91179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GBengaly" pitchFamily="2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AGBengaly" pitchFamily="2" charset="0"/>
              </a:rPr>
              <a:t>Задачи:</a:t>
            </a:r>
            <a:endParaRPr lang="ru-RU" sz="4400" dirty="0" smtClean="0">
              <a:solidFill>
                <a:srgbClr val="FF0000"/>
              </a:solidFill>
              <a:latin typeface="AGBengaly" pitchFamily="2" charset="0"/>
            </a:endParaRPr>
          </a:p>
          <a:p>
            <a:r>
              <a:rPr lang="ru-RU" sz="2000" dirty="0" smtClean="0">
                <a:latin typeface="AGBengaly" pitchFamily="2" charset="0"/>
              </a:rPr>
              <a:t>- создавать условия для системного ознакомлений ребенка с разными видами безопасности (витальная, социальная, экологическая, дорожная, пожарная, информационная и др.);</a:t>
            </a:r>
          </a:p>
          <a:p>
            <a:r>
              <a:rPr lang="ru-RU" sz="2000" dirty="0" smtClean="0">
                <a:latin typeface="AGBengaly" pitchFamily="2" charset="0"/>
              </a:rPr>
              <a:t>- способствовать расширению опыта и практических навыков безопасного поведения в различных жизненных ситуациях (дома, в детском саду, на улице, в транспорте, в общественных местах, в путешествии и др.);</a:t>
            </a:r>
          </a:p>
          <a:p>
            <a:r>
              <a:rPr lang="ru-RU" sz="2000" dirty="0" smtClean="0">
                <a:latin typeface="AGBengaly" pitchFamily="2" charset="0"/>
              </a:rPr>
              <a:t>- способствовать осмыслению и практическому освоению ребенком норм и правил безопасного поведения в организации своей жизни, в общении с природой и другими людьми, в процессе использования материалов, предметов, инструментов, оборудования;</a:t>
            </a:r>
          </a:p>
          <a:p>
            <a:r>
              <a:rPr lang="ru-RU" sz="2000" dirty="0" smtClean="0">
                <a:latin typeface="AGBengaly" pitchFamily="2" charset="0"/>
              </a:rPr>
              <a:t>- формировать умение применять знания в повседневной жизни, обеспечивающие безопасность в социуме и в быту.</a:t>
            </a:r>
          </a:p>
          <a:p>
            <a:r>
              <a:rPr lang="ru-RU" sz="2000" dirty="0" smtClean="0">
                <a:latin typeface="AGBengaly" pitchFamily="2" charset="0"/>
              </a:rPr>
              <a:t>- развивать умение делать элементарные выводы, способность к предвидению возможной опасности;</a:t>
            </a:r>
          </a:p>
          <a:p>
            <a:r>
              <a:rPr lang="ru-RU" sz="2000" dirty="0" smtClean="0">
                <a:latin typeface="AGBengaly" pitchFamily="2" charset="0"/>
              </a:rPr>
              <a:t>- воспитывать доброжелательные взаимоотношения между детьми, отзывчивость, умение согласовывать свои действия.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7128364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" y="6715125"/>
            <a:ext cx="1285875" cy="14287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3214686"/>
            <a:ext cx="16882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Жизнь без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опасности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17902522">
            <a:off x="4695466" y="2706276"/>
            <a:ext cx="990984" cy="59751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13995039">
            <a:off x="3682528" y="2671009"/>
            <a:ext cx="990984" cy="59751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0800000">
            <a:off x="3143240" y="3571876"/>
            <a:ext cx="990984" cy="59751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7374345">
            <a:off x="3534551" y="4500597"/>
            <a:ext cx="990984" cy="59751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3354774">
            <a:off x="5021892" y="4397732"/>
            <a:ext cx="990984" cy="59751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21002318">
            <a:off x="5426135" y="3442897"/>
            <a:ext cx="990984" cy="50275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10864" y="642918"/>
            <a:ext cx="1533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GBengaly" pitchFamily="2" charset="0"/>
              </a:rPr>
              <a:t>Ребенок на улицах города 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2152" y="207425"/>
            <a:ext cx="2244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GBengaly" pitchFamily="2" charset="0"/>
              </a:rPr>
              <a:t>Ребенок и другие люди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0034" y="2071678"/>
            <a:ext cx="29964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GBengaly" pitchFamily="2" charset="0"/>
              </a:rPr>
              <a:t>Эмоциональное благополучие ребенка </a:t>
            </a:r>
            <a:r>
              <a:rPr lang="ru-RU" sz="1400" b="1" dirty="0" smtClean="0">
                <a:latin typeface="AGBengaly" pitchFamily="2" charset="0"/>
              </a:rPr>
              <a:t>Ребенок и его здоровье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29322" y="4714884"/>
            <a:ext cx="2558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GBengaly" pitchFamily="2" charset="0"/>
              </a:rPr>
              <a:t>Ребенок дома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34782" y="2214554"/>
            <a:ext cx="1853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AGBengaly" pitchFamily="2" charset="0"/>
              </a:rPr>
              <a:t>Пожарная </a:t>
            </a:r>
          </a:p>
          <a:p>
            <a:pPr algn="ctr"/>
            <a:r>
              <a:rPr lang="ru-RU" b="1" dirty="0" smtClean="0">
                <a:latin typeface="AGBengaly" pitchFamily="2" charset="0"/>
              </a:rPr>
              <a:t>безопасность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764" y="904238"/>
            <a:ext cx="1667194" cy="125039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623" y="2860885"/>
            <a:ext cx="2223710" cy="148247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897" y="3023792"/>
            <a:ext cx="2156275" cy="153985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608" y="5199928"/>
            <a:ext cx="1947793" cy="129852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flipH="1">
            <a:off x="2130763" y="4510425"/>
            <a:ext cx="1480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GBengaly" pitchFamily="2" charset="0"/>
              </a:rPr>
              <a:t>Ребенок и </a:t>
            </a:r>
          </a:p>
          <a:p>
            <a:r>
              <a:rPr lang="ru-RU" b="1" dirty="0" smtClean="0">
                <a:latin typeface="AGBengaly" pitchFamily="2" charset="0"/>
              </a:rPr>
              <a:t>природа    </a:t>
            </a:r>
            <a:endParaRPr lang="ru-RU" b="1" dirty="0">
              <a:latin typeface="AGBengaly" pitchFamily="2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59" y="5127362"/>
            <a:ext cx="1902682" cy="144366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574" y="885510"/>
            <a:ext cx="1870290" cy="1279590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2786050" y="142853"/>
            <a:ext cx="378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42853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AGBengaly" pitchFamily="2" charset="0"/>
              </a:rPr>
              <a:t>Содержание основных разделов программы</a:t>
            </a:r>
            <a:endParaRPr lang="ru-RU" i="1" dirty="0">
              <a:solidFill>
                <a:srgbClr val="FF0000"/>
              </a:solidFill>
              <a:latin typeface="AGBengaly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611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619672" y="476673"/>
            <a:ext cx="68407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Принципы организации работы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AutoShape 19"/>
          <p:cNvSpPr>
            <a:spLocks noChangeArrowheads="1"/>
          </p:cNvSpPr>
          <p:nvPr/>
        </p:nvSpPr>
        <p:spPr bwMode="auto">
          <a:xfrm>
            <a:off x="1174696" y="1124744"/>
            <a:ext cx="288032" cy="762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2071409"/>
            <a:ext cx="14401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Принцип полноты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 flipH="1">
            <a:off x="4737558" y="3212976"/>
            <a:ext cx="1944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AutoShape 17"/>
          <p:cNvSpPr>
            <a:spLocks noChangeArrowheads="1"/>
          </p:cNvSpPr>
          <p:nvPr/>
        </p:nvSpPr>
        <p:spPr bwMode="auto">
          <a:xfrm>
            <a:off x="2483768" y="1337975"/>
            <a:ext cx="381000" cy="1944216"/>
          </a:xfrm>
          <a:prstGeom prst="downArrow">
            <a:avLst>
              <a:gd name="adj1" fmla="val 50000"/>
              <a:gd name="adj2" fmla="val 1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475656" y="3365661"/>
            <a:ext cx="1851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Принцип интеграции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23" name="AutoShape 20"/>
          <p:cNvSpPr>
            <a:spLocks noChangeArrowheads="1"/>
          </p:cNvSpPr>
          <p:nvPr/>
        </p:nvSpPr>
        <p:spPr bwMode="auto">
          <a:xfrm>
            <a:off x="4427984" y="1052736"/>
            <a:ext cx="381000" cy="762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491880" y="1857018"/>
            <a:ext cx="19442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Принцип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системност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2" name="AutoShape 20"/>
          <p:cNvSpPr>
            <a:spLocks noChangeArrowheads="1"/>
          </p:cNvSpPr>
          <p:nvPr/>
        </p:nvSpPr>
        <p:spPr bwMode="auto">
          <a:xfrm>
            <a:off x="7236296" y="1196752"/>
            <a:ext cx="381000" cy="762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588224" y="1814736"/>
            <a:ext cx="25557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Принцип возрастной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адресованности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2800" b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932040" y="3374725"/>
            <a:ext cx="20475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Принцип преемственности взаимодействия с ребенком в условиях дошкольного учреждения и в семье.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6" name="AutoShape 17"/>
          <p:cNvSpPr>
            <a:spLocks noChangeArrowheads="1"/>
          </p:cNvSpPr>
          <p:nvPr/>
        </p:nvSpPr>
        <p:spPr bwMode="auto">
          <a:xfrm>
            <a:off x="5879974" y="2573146"/>
            <a:ext cx="360040" cy="864096"/>
          </a:xfrm>
          <a:prstGeom prst="downArrow">
            <a:avLst>
              <a:gd name="adj1" fmla="val 50000"/>
              <a:gd name="adj2" fmla="val 1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51520" y="1997082"/>
            <a:ext cx="1728192" cy="11521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393487" y="3397856"/>
            <a:ext cx="2016224" cy="151216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883692" y="3437242"/>
            <a:ext cx="2352604" cy="338437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471558" y="1814736"/>
            <a:ext cx="2088232" cy="142744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6588224" y="1814736"/>
            <a:ext cx="2304256" cy="14674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AutoShape 17"/>
          <p:cNvSpPr>
            <a:spLocks noChangeArrowheads="1"/>
          </p:cNvSpPr>
          <p:nvPr/>
        </p:nvSpPr>
        <p:spPr bwMode="auto">
          <a:xfrm>
            <a:off x="3851920" y="4265334"/>
            <a:ext cx="360040" cy="864096"/>
          </a:xfrm>
          <a:prstGeom prst="downArrow">
            <a:avLst>
              <a:gd name="adj1" fmla="val 50000"/>
              <a:gd name="adj2" fmla="val 1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695810" y="5301208"/>
            <a:ext cx="2041748" cy="119074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689656" y="5302938"/>
            <a:ext cx="21873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Принцип наглядности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63861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3" grpId="0" animBg="1"/>
      <p:bldP spid="32" grpId="0" animBg="1"/>
      <p:bldP spid="36" grpId="0" animBg="1"/>
      <p:bldP spid="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81309"/>
            <a:ext cx="7980040" cy="593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олилиния 4"/>
          <p:cNvSpPr/>
          <p:nvPr/>
        </p:nvSpPr>
        <p:spPr>
          <a:xfrm>
            <a:off x="3487997" y="1681960"/>
            <a:ext cx="969703" cy="2892568"/>
          </a:xfrm>
          <a:custGeom>
            <a:avLst/>
            <a:gdLst>
              <a:gd name="connsiteX0" fmla="*/ 3348 w 969703"/>
              <a:gd name="connsiteY0" fmla="*/ 385831 h 2892568"/>
              <a:gd name="connsiteX1" fmla="*/ 148821 w 969703"/>
              <a:gd name="connsiteY1" fmla="*/ 198795 h 2892568"/>
              <a:gd name="connsiteX2" fmla="*/ 969703 w 969703"/>
              <a:gd name="connsiteY2" fmla="*/ 2827695 h 2892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9703" h="2892568">
                <a:moveTo>
                  <a:pt x="3348" y="385831"/>
                </a:moveTo>
                <a:cubicBezTo>
                  <a:pt x="-4445" y="88824"/>
                  <a:pt x="-12238" y="-208182"/>
                  <a:pt x="148821" y="198795"/>
                </a:cubicBezTo>
                <a:cubicBezTo>
                  <a:pt x="309880" y="605772"/>
                  <a:pt x="708199" y="3345509"/>
                  <a:pt x="969703" y="2827695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 bwMode="auto">
          <a:xfrm rot="16200000" flipH="1">
            <a:off x="7329216" y="3912142"/>
            <a:ext cx="936103" cy="1698009"/>
          </a:xfrm>
          <a:prstGeom prst="wedgeRoundRectCallout">
            <a:avLst>
              <a:gd name="adj1" fmla="val -291617"/>
              <a:gd name="adj2" fmla="val -199712"/>
              <a:gd name="adj3" fmla="val 16667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метод проектной деятельности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85879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480" y="141933"/>
            <a:ext cx="8352928" cy="1245542"/>
          </a:xfrm>
        </p:spPr>
        <p:txBody>
          <a:bodyPr/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организации деятельности детей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1858"/>
            <a:ext cx="7632848" cy="5956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545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2864</TotalTime>
  <Words>413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 Формы организации деятельности детей    </vt:lpstr>
      <vt:lpstr>Формы работы с родителями  информационно – аналитические  досуговые  познавательные  наглядно -информационные </vt:lpstr>
      <vt:lpstr>Планируемые результаты освоения программы  на этапе завершения в соответствии с требованиями  ФОП ДО и ФГОС ДО.   ребенок соблюдает элементарные правила здорового образа жизни и личной гигиены; проявляет морально-волевые качества, самоконтроль и может осуществлять самооценку своей двигательной деятельности; имеет начальные представления о правилах безопасного поведения в двигательной деятельности; о том, что такое здоровье, понимает, как поддержать, укрепить и сохранить его; владеет здоровьесберегающими умениями: навыками личной гигиены, может заботливо относиться к своему здоровью и здоровью окружающих, стремится оказать помощь и поддержку заболевшим людям; ребенок соблюдает элементарные социальные нормы и правила поведения в различных видах деятельности, взаимоотношениях с взрослыми и сверстниками; ребенок способен к осуществлению социальной навигации и соблюдению правил безопасности в реальном и цифровом взаимодействии; ребенок применяет усвоенные знания и способы деятельности для решения проблемных ситуаций; ребенок планирует свои действия, направленные на достижение конкретной цели; ребенок соблюдает правила безопасного поведения с бытовыми электроприборами; ребенок соблюдает элементарные правила организованного поведения в экстремальных ситуациях в быту, в детском саду, поведения на улице и в транспорте, дорожного движения; ребенок различает и называет специальные виды транспорта («Скорая помощь», «Пожарная», Полиция»), объясняет их назначение. ребенок понимает значения сигналов светофора; ребенок знает и называет дорожные знаки «Пешеходный переход», «Дети», «Остановка общественного транспорта», «Подземный пешеходный ход», «Пункт медицинской помощи»; ребенок различает проезжую часть, тротуар, подземный пешеходный, пешеходный переход «Зебра»; ребенок знает и соблюдает элементарные правила безопасной работы в сети Интернет; ребенок знает и рассказывает о мерах предосторожности, связанных с опасными предметами, несущими в себе опасность; ребенок соблюдает правила поведения на улице (дорожные правила), в общественных местах (транспорте, магазине, поликлинике, театре и др.); ребенок хорошо ориентируется не только в ближайшем к детскому саду и дому микрорайоне, но и в центральных улицах родного города;   ребенок знает и стремится выполнять правила поведения в городе; ребенок знает о необходимости следить за собственной безопасностью; ребенок знает правила пользования телефоном; телефоны милиции, скорой помощи, пожарной части; ребенок знает правила  пользования бытовыми электроприборами.   </vt:lpstr>
      <vt:lpstr>Слайд 12</vt:lpstr>
    </vt:vector>
  </TitlesOfParts>
  <Company>*****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Актуальность работы по ОБЖ в дошкольных учреждениях</dc:title>
  <dc:creator>***</dc:creator>
  <cp:lastModifiedBy>1</cp:lastModifiedBy>
  <cp:revision>279</cp:revision>
  <dcterms:created xsi:type="dcterms:W3CDTF">2009-11-18T06:17:39Z</dcterms:created>
  <dcterms:modified xsi:type="dcterms:W3CDTF">2023-10-10T02:41:08Z</dcterms:modified>
</cp:coreProperties>
</file>