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74" r:id="rId4"/>
    <p:sldId id="264" r:id="rId5"/>
    <p:sldId id="27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BC47B8-5696-C043-B465-1366E5C118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00EAA55-6B17-FF43-BFE1-9AEFE41530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52A2AD8-CB24-7343-BB76-9D088472C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FB2C07A-B170-4F40-BB6B-9611F44D8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D6D8F81-F352-B141-BA7F-A028BB6BE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957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707CAC-5A75-E24D-A16E-200D5C09B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8F32115-61F9-F74C-BB08-3DA9C9425A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E902F69-F923-6841-9D35-E83A5B992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D49773C-4E7C-EB43-8AAE-DE0F8C4F3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A227F36-E396-5B4B-BDCA-45C93408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279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973EDFBB-CC82-CD4F-8372-8553426F2A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CFBCBDA-CD81-DC43-BE41-D5DEF5CA4F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F8519E4-0AC2-7F4D-BF0E-0134284D1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1A6FC69-033C-AB4F-B5AD-FD0B18760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1BA33E1-4789-2C45-8E3C-952390C78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943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B6F837-D90B-AC4F-A6DA-3558FD060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A6EA06B-6A39-6147-90D1-7F447B0250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96D097D-2017-F047-BD59-EE5E066C9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71CA7C2-22C4-7140-8AB2-4E73D421A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A201C64-3230-7B47-B2FB-C5728141D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168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6FCB12-0EF8-E944-9316-08DB00387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1378827-E69B-414E-A912-C3726B161E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117EE29-7F37-9145-949A-A9DAA9E52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A35FF47-FE2B-5047-AC8B-298638E0D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683189B-6B98-C24F-A949-63D824012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77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CE0DD7-B3C0-F248-B539-654DFFFD1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8966A9D-38F4-6B40-948D-C25CD35AB5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D8D7AB5-E5F2-A24F-B807-0CA6C8479C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9B54C91-E1A4-9D44-BFE4-89C732A04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398E3CF-8778-7046-8A01-2CB72C0E7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44813AE-ABAB-1744-BE2C-DA493FDD4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1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5CFC1CE-D11C-A140-8639-A7A4E1885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D2453CF-42D3-7840-AA0E-9B3D5927D5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CA460B5-F70A-1A49-8F28-DFC6DA52C9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4EE21B0-3278-5A4F-9E63-9275136117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14C3D9A-F1E1-F848-A88F-DDD2890C5F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8A64666-4EBB-5940-A319-64CEBF2F1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51202B97-B497-A249-A5C3-937D338A7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AD7387C-5334-B043-BA64-43B1CF178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93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4D6A1E5-CCDD-AE48-9987-F4F100712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87EADB0-3C18-3040-ABCA-BA0556D68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B3C13829-409E-6540-B1FE-AC6F79D90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9FF6D57-9079-E94F-A6FA-19BD0A0C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327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690B087-E5EC-6F46-A72E-370A2775D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DFCA3C0-A74C-D64D-B31D-1842358EF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451BA82-8181-DE46-ADA8-C0DF66194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553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4E1A9E0-64A7-9B4C-8314-F13FC122A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638FDDF-C8BA-6443-94E2-6F21B55F4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B9266EA-0056-0D4E-BD04-925465661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B128B69-2DE6-1849-9D88-2C66071EA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F30231F-BEB5-5B4B-AF62-9439DE5BF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A1AA0CE-1F5A-0540-868B-2A4E05B0E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25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F552A8D-37A7-F14D-89F3-274796B3A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116398C3-8C91-1F4E-B9E1-5C76D2FEDD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576D20B-85C2-2341-87B4-EE3AB6F230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D48D964-A027-164A-9B19-D061F65AD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6B2725B-06BE-6A4E-BFC6-1C6BA09B5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6B98441-807E-4445-A614-51A89B699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741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1D42012-7D42-2E44-A109-A27D6BB44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E4B0D73-D2A8-0943-B78F-67BA939B05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3901E5A-6633-5549-832B-88453D596A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9B482F4-78BE-EE4F-90A2-B36B95D13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737E3A6-A570-8949-96AF-88875EEC6A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510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xmlns="" id="{665DBBEF-238B-476B-96AB-8AAC3224EC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E1D6FE-B2A9-1A44-BD19-B6FBF406B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Творческое задание</a:t>
            </a:r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xmlns="" id="{3FCFB1DE-0B7E-48CC-BA90-B2AB0889F9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xmlns="" id="{36D2D30B-CD6F-D643-AFEF-DFF1BD1AF0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321" y="964255"/>
            <a:ext cx="7214616" cy="55191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93EEDED-6C2E-2C4A-A910-3F1947AA13C4}"/>
              </a:ext>
            </a:extLst>
          </p:cNvPr>
          <p:cNvSpPr txBox="1"/>
          <p:nvPr/>
        </p:nvSpPr>
        <p:spPr>
          <a:xfrm>
            <a:off x="5520318" y="973438"/>
            <a:ext cx="60217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«Собери слово по составу»</a:t>
            </a:r>
            <a:endParaRPr lang="ru-RU" sz="3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86329F48-7DBB-3E4B-A707-C9F6ECC765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0825" y="4064857"/>
            <a:ext cx="2666503" cy="2940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797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26D69E83-B97D-3841-BCEA-60B1085FE4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4712" y="4923430"/>
            <a:ext cx="2464420" cy="193457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954EF1D-9FCA-5248-ADD2-7176D6B07BCC}"/>
              </a:ext>
            </a:extLst>
          </p:cNvPr>
          <p:cNvSpPr txBox="1"/>
          <p:nvPr/>
        </p:nvSpPr>
        <p:spPr>
          <a:xfrm rot="21172720">
            <a:off x="178741" y="1326251"/>
            <a:ext cx="4604607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2200" b="1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Мы преставимся всегда Лишь к началу слова.</a:t>
            </a:r>
          </a:p>
          <a:p>
            <a:pPr algn="l" fontAlgn="base"/>
            <a:r>
              <a:rPr lang="ru-RU" sz="2200" b="1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меняем без труда Смысл его на новый.</a:t>
            </a:r>
          </a:p>
          <a:p>
            <a:pPr algn="l" fontAlgn="base"/>
            <a:r>
              <a:rPr lang="ru-RU" sz="2200" b="1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речи – очень много нас: У, ЗА, ДО, ПО, БЕС, НЕ, РАЗ.</a:t>
            </a:r>
          </a:p>
          <a:p>
            <a:pPr algn="l" fontAlgn="base"/>
            <a:r>
              <a:rPr lang="ru-RU" sz="2200" b="1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еще другие есть, Всех нас трудно перечесть.</a:t>
            </a:r>
          </a:p>
          <a:p>
            <a:pPr algn="l" fontAlgn="base"/>
            <a:r>
              <a:rPr lang="ru-RU" sz="2200" b="1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запомните, друзья, В языке без нас нельзя!</a:t>
            </a:r>
          </a:p>
        </p:txBody>
      </p:sp>
      <p:sp>
        <p:nvSpPr>
          <p:cNvPr id="8" name="Заголовок 7">
            <a:extLst>
              <a:ext uri="{FF2B5EF4-FFF2-40B4-BE49-F238E27FC236}">
                <a16:creationId xmlns:a16="http://schemas.microsoft.com/office/drawing/2014/main" xmlns="" id="{CFAB8350-B1C1-F240-A148-39F46D5BC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71FF9096-8787-1C4F-8D03-491C4E6A630A}"/>
              </a:ext>
            </a:extLst>
          </p:cNvPr>
          <p:cNvSpPr txBox="1"/>
          <p:nvPr/>
        </p:nvSpPr>
        <p:spPr>
          <a:xfrm rot="331180">
            <a:off x="7268650" y="1810068"/>
            <a:ext cx="762514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u="none" strike="noStrike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Часть слова, известная всем. </a:t>
            </a:r>
          </a:p>
          <a:p>
            <a:r>
              <a:rPr lang="ru-RU" sz="2400" b="1" i="0" u="none" strike="noStrike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быть его может совсем,</a:t>
            </a:r>
          </a:p>
          <a:p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Оно</a:t>
            </a:r>
            <a:r>
              <a:rPr lang="ru-RU" sz="2400" b="1" i="0" u="none" strike="noStrike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быть звуковое,</a:t>
            </a:r>
          </a:p>
          <a:p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i="0" u="none" strike="noStrike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быть и нулевое. 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5066711-EA18-5848-BE60-D602A709D86A}"/>
              </a:ext>
            </a:extLst>
          </p:cNvPr>
          <p:cNvSpPr txBox="1"/>
          <p:nvPr/>
        </p:nvSpPr>
        <p:spPr>
          <a:xfrm rot="634874">
            <a:off x="3951615" y="3288915"/>
            <a:ext cx="755135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i="0" u="none" strike="noStrike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Отгадайте же загадку вы мою, друзья!</a:t>
            </a:r>
          </a:p>
          <a:p>
            <a:pPr algn="ctr"/>
            <a:r>
              <a:rPr lang="ru-RU" sz="2400" b="1" i="0" u="none" strike="noStrike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Главную часть слова загадала я.</a:t>
            </a:r>
          </a:p>
          <a:p>
            <a:pPr algn="ctr"/>
            <a:r>
              <a:rPr lang="ru-RU" sz="2400" b="1" i="0" u="none" strike="noStrike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Часть обозначаю радугой-дугой,</a:t>
            </a:r>
          </a:p>
          <a:p>
            <a:pPr algn="ctr"/>
            <a:r>
              <a:rPr lang="ru-RU" sz="2400" b="1" i="0" u="none" strike="noStrike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Без нее нет слова - буквы лишь горой.</a:t>
            </a:r>
          </a:p>
          <a:p>
            <a:pPr algn="ctr"/>
            <a:r>
              <a:rPr lang="ru-RU" sz="2400" b="1" i="0" u="none" strike="noStrike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Кто же догадался? Поскорей ответь!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930768F4-28CA-164D-885B-D95F6090A3F5}"/>
              </a:ext>
            </a:extLst>
          </p:cNvPr>
          <p:cNvSpPr txBox="1"/>
          <p:nvPr/>
        </p:nvSpPr>
        <p:spPr>
          <a:xfrm rot="21187610">
            <a:off x="1649442" y="5407583"/>
            <a:ext cx="755135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b="1" i="0" u="none" strike="noStrike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«уменьшает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b="1" i="0" u="none" strike="noStrike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слово.</a:t>
            </a:r>
            <a:endParaRPr lang="ru-RU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229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2847046-0A4B-4044-AEFD-54CFFA3E9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1821" y="4004732"/>
            <a:ext cx="6465287" cy="132423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>
                <a:latin typeface="Times New Roman" panose="02020603050405020304" pitchFamily="18" charset="0"/>
                <a:cs typeface="Times New Roman" panose="02020603050405020304" pitchFamily="18" charset="0"/>
              </a:rPr>
              <a:t>Ребусы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2BE2D1B8-0887-4D2B-8C42-999040132B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317634" y="321733"/>
            <a:ext cx="4129237" cy="6060017"/>
          </a:xfrm>
          <a:prstGeom prst="rect">
            <a:avLst/>
          </a:prstGeom>
          <a:solidFill>
            <a:srgbClr val="FFFFFF"/>
          </a:solidFill>
          <a:ln w="127000" cap="sq" cmpd="thinThick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AC324308-9F86-044C-9ED4-783F35D350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365" y="3857179"/>
            <a:ext cx="3483526" cy="147178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FA085277-BAF7-40CC-A608-B030CA969F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4811469" y="321733"/>
            <a:ext cx="3375479" cy="3259667"/>
          </a:xfrm>
          <a:prstGeom prst="rect">
            <a:avLst/>
          </a:prstGeom>
          <a:solidFill>
            <a:srgbClr val="FFFFFF"/>
          </a:solidFill>
          <a:ln w="127000" cap="sq" cmpd="thinThick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59BECB9C-3654-B94C-9AF7-5B81D465FE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979" y="1413416"/>
            <a:ext cx="2804299" cy="129698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4009F90-86BF-44AE-B0EB-D68140E0E0D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8508682" y="321733"/>
            <a:ext cx="3375478" cy="3259667"/>
          </a:xfrm>
          <a:prstGeom prst="rect">
            <a:avLst/>
          </a:prstGeom>
          <a:solidFill>
            <a:srgbClr val="FFFFFF"/>
          </a:solidFill>
          <a:ln w="127000" cap="sq" cmpd="thinThick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Рисунок 7">
            <a:extLst>
              <a:ext uri="{FF2B5EF4-FFF2-40B4-BE49-F238E27FC236}">
                <a16:creationId xmlns:a16="http://schemas.microsoft.com/office/drawing/2014/main" xmlns="" id="{AC7E1860-68D2-9A44-8FD2-A11C67DB3E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0415" y="1186377"/>
            <a:ext cx="2775335" cy="1524027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DC85534C-34AF-7243-BCA3-3EAE438B66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377" y="1442174"/>
            <a:ext cx="2933662" cy="1239472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14254369-4B26-4D6A-A4CD-BE3438297C3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5138287" y="5443086"/>
            <a:ext cx="6400800" cy="0"/>
          </a:xfrm>
          <a:prstGeom prst="line">
            <a:avLst/>
          </a:prstGeom>
          <a:ln w="2222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73684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B775CD93-9DF2-48CB-9F57-1BCA9A46C7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66343" y="448056"/>
            <a:ext cx="1920339" cy="2894124"/>
          </a:xfrm>
          <a:prstGeom prst="rect">
            <a:avLst/>
          </a:prstGeom>
          <a:solidFill>
            <a:srgbClr val="8E7A7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6166C6D1-23AC-49C4-BA07-238E4E9F8CE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66343" y="3515821"/>
            <a:ext cx="1920338" cy="2883258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Рисунок 7">
            <a:extLst>
              <a:ext uri="{FF2B5EF4-FFF2-40B4-BE49-F238E27FC236}">
                <a16:creationId xmlns:a16="http://schemas.microsoft.com/office/drawing/2014/main" xmlns="" id="{C3365E8F-1E2D-0C4C-8389-2C1B95B79E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6526" y="4015120"/>
            <a:ext cx="2231080" cy="2383959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54221BD-7602-934C-ACFB-31B3216D8055}"/>
              </a:ext>
            </a:extLst>
          </p:cNvPr>
          <p:cNvSpPr txBox="1"/>
          <p:nvPr/>
        </p:nvSpPr>
        <p:spPr>
          <a:xfrm>
            <a:off x="4599459" y="448056"/>
            <a:ext cx="369467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526EEBD-FBCF-4444-8F4D-542AF10FA469}"/>
              </a:ext>
            </a:extLst>
          </p:cNvPr>
          <p:cNvSpPr txBox="1"/>
          <p:nvPr/>
        </p:nvSpPr>
        <p:spPr>
          <a:xfrm>
            <a:off x="2752124" y="1690098"/>
            <a:ext cx="369467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Приставка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5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5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Корень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5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Суффикс</a:t>
            </a:r>
          </a:p>
          <a:p>
            <a:pPr algn="l"/>
            <a:endParaRPr lang="ru-RU" sz="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C05F546-9BE1-B145-8D41-7FC78524F2F3}"/>
              </a:ext>
            </a:extLst>
          </p:cNvPr>
          <p:cNvSpPr txBox="1"/>
          <p:nvPr/>
        </p:nvSpPr>
        <p:spPr>
          <a:xfrm>
            <a:off x="6289589" y="1690098"/>
            <a:ext cx="4244547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Ребусы: 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Корень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Суффикс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Приставка</a:t>
            </a:r>
          </a:p>
        </p:txBody>
      </p:sp>
    </p:spTree>
    <p:extLst>
      <p:ext uri="{BB962C8B-B14F-4D97-AF65-F5344CB8AC3E}">
        <p14:creationId xmlns:p14="http://schemas.microsoft.com/office/powerpoint/2010/main" val="868736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xmlns="" id="{55666830-9A19-4E01-8505-D6C7F9AC566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7">
            <a:extLst>
              <a:ext uri="{FF2B5EF4-FFF2-40B4-BE49-F238E27FC236}">
                <a16:creationId xmlns:a16="http://schemas.microsoft.com/office/drawing/2014/main" xmlns="" id="{204D4DB0-51F8-9646-BE3C-F654652E414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l="l" t="t" r="r" b="b"/>
            <a:pathLst>
              <a:path w="8081873" h="6858000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xmlns="" id="{AE9FC877-7FB6-4D22-9988-35420644E20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6" name="Freeform: Shape 15">
            <a:extLst>
              <a:ext uri="{FF2B5EF4-FFF2-40B4-BE49-F238E27FC236}">
                <a16:creationId xmlns:a16="http://schemas.microsoft.com/office/drawing/2014/main" xmlns="" id="{E41809D1-F12E-46BB-B804-5F209D325E8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5DE385-EDD6-7C44-99E4-C8EE68BDB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СПАСИБО ЗА ВНИМАНИЕ!!!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AF2F604E-43BE-4DC3-B983-E071523364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8C9B587-E65E-4B52-B37C-ABEBB6E879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207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</Words>
  <Application>Microsoft Office PowerPoint</Application>
  <PresentationFormat>Широкоэкранный</PresentationFormat>
  <Paragraphs>31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Творческое задание</vt:lpstr>
      <vt:lpstr>Загадки</vt:lpstr>
      <vt:lpstr>Ребусы</vt:lpstr>
      <vt:lpstr>Презентация PowerPoint</vt:lpstr>
      <vt:lpstr>СПАСИБО ЗА ВНИМАНИЕ!!!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русскому языку и методике его преподавания. «Морфемы»</dc:title>
  <dc:creator>Мария Александровна Саморукова</dc:creator>
  <cp:lastModifiedBy>user0001</cp:lastModifiedBy>
  <cp:revision>6</cp:revision>
  <dcterms:created xsi:type="dcterms:W3CDTF">2022-05-06T15:18:54Z</dcterms:created>
  <dcterms:modified xsi:type="dcterms:W3CDTF">2023-10-10T14:19:18Z</dcterms:modified>
</cp:coreProperties>
</file>