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35" r:id="rId2"/>
    <p:sldId id="336" r:id="rId3"/>
    <p:sldId id="278" r:id="rId4"/>
    <p:sldId id="341" r:id="rId5"/>
    <p:sldId id="304" r:id="rId6"/>
    <p:sldId id="312" r:id="rId7"/>
    <p:sldId id="321" r:id="rId8"/>
    <p:sldId id="305" r:id="rId9"/>
    <p:sldId id="323" r:id="rId10"/>
    <p:sldId id="324" r:id="rId11"/>
    <p:sldId id="326" r:id="rId12"/>
    <p:sldId id="327" r:id="rId13"/>
    <p:sldId id="328" r:id="rId14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2" autoAdjust="0"/>
    <p:restoredTop sz="94718" autoAdjust="0"/>
  </p:normalViewPr>
  <p:slideViewPr>
    <p:cSldViewPr>
      <p:cViewPr varScale="1">
        <p:scale>
          <a:sx n="62" d="100"/>
          <a:sy n="62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7B249-D765-4B2A-9C1A-A8BBDDE4AAD4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846D5-1238-447A-84BC-6F7F384AB0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4938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846D5-1238-447A-84BC-6F7F384AB0A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846D5-1238-447A-84BC-6F7F384AB0A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797059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841576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92125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81777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65017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194105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789286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528132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982533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79448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504642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5B72-E297-42F8-A651-5DE105193DD6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678A5-1DC9-4026-9C8C-DC89C3833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26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Relationship Id="rId9" Type="http://schemas.openxmlformats.org/officeDocument/2006/relationships/image" Target="../media/image7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slide" Target="slide5.xml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11" Type="http://schemas.openxmlformats.org/officeDocument/2006/relationships/image" Target="../media/image64.jpe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614866" cy="7254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42844" y="0"/>
            <a:ext cx="4000528" cy="68580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ru-RU" sz="7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r>
              <a:rPr lang="ru-RU" sz="1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-243407"/>
            <a:ext cx="221457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«Люби, цени своё призвание.</a:t>
            </a:r>
          </a:p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назначением своим гордись.</a:t>
            </a:r>
          </a:p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так считаю:</a:t>
            </a:r>
          </a:p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«Воспитатель – это звание,</a:t>
            </a:r>
          </a:p>
          <a:p>
            <a:pPr algn="ctr"/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Через него проходит чья – то маленькая жизнь!"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4869160"/>
            <a:ext cx="77048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Моисеенко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Светлана Петровна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Лесосибирск</a:t>
            </a:r>
            <a:endParaRPr lang="ru-RU" sz="1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51520" y="723900"/>
            <a:ext cx="4644330" cy="587345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endParaRPr lang="ru-RU" sz="3600" kern="10" spc="0" dirty="0">
              <a:ln w="12700">
                <a:solidFill>
                  <a:srgbClr val="00B05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79512" y="260648"/>
            <a:ext cx="4716338" cy="5400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sy="50000" rotWithShape="0">
                    <a:srgbClr val="875B0D">
                      <a:alpha val="50000"/>
                    </a:srgbClr>
                  </a:outerShdw>
                </a:effectLst>
                <a:latin typeface="Arial Black"/>
              </a:rPr>
              <a:t>Предметно-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sy="50000" rotWithShape="0">
                    <a:srgbClr val="875B0D">
                      <a:alpha val="50000"/>
                    </a:srgbClr>
                  </a:outerShdw>
                </a:effectLst>
                <a:latin typeface="Arial Black"/>
              </a:rPr>
              <a:t>пространственная 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sy="50000" rotWithShape="0">
                    <a:srgbClr val="875B0D">
                      <a:alpha val="50000"/>
                    </a:srgbClr>
                  </a:outerShdw>
                </a:effectLst>
                <a:latin typeface="Arial Black"/>
              </a:rPr>
              <a:t>среда! </a:t>
            </a:r>
            <a:endParaRPr lang="ru-RU" sz="3600" kern="10" spc="0" dirty="0">
              <a:ln w="12700">
                <a:solidFill>
                  <a:srgbClr val="7030A0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sy="50000" rotWithShape="0">
                  <a:srgbClr val="875B0D">
                    <a:alpha val="5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187812"/>
            <a:ext cx="1671037" cy="259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24208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_AlbionicB&amp;W" pitchFamily="34" charset="-52"/>
                <a:cs typeface="Times New Roman" pitchFamily="18" charset="0"/>
              </a:rPr>
              <a:t>Речевое развитие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a_AlbionicB&amp;W" pitchFamily="34" charset="-52"/>
                <a:cs typeface="Times New Roman" pitchFamily="18" charset="0"/>
              </a:rPr>
              <a:t>Цель: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a_Albionic" pitchFamily="34" charset="-52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>формирование устной речи и навыков речевого общения с окружающими на основе овладения литературным языком своего народа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6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D:\Фото с нашего фотоаппарата\ГРУППА затейники\я\20151208_09435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2280" y="4653136"/>
            <a:ext cx="1584176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АТТЕСТАЦИЯ на Высшую категорию 2018 год\1. 2018 АТТЕСТАЦИЯ\Фото\Camera\20181012_15574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132856"/>
            <a:ext cx="2448272" cy="2653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АТТЕСТАЦИЯ на Высшую категорию 2018 год\1. 2018 АТТЕСТАЦИЯ\Фото\Camera\20181012_15523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2204864"/>
            <a:ext cx="23762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\Desktop\Новая папка\IMG-028d6e732429385d2b96bf89bd8323ba-V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71800" y="1844824"/>
            <a:ext cx="36004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1\Desktop\Новая папка\IMG-c70df8cbba3ccb855281246853fcf83a-V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91880" y="5057800"/>
            <a:ext cx="223224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051720" y="4725145"/>
            <a:ext cx="2016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_Albionic" pitchFamily="34" charset="-52"/>
                <a:cs typeface="Times New Roman" pitchFamily="18" charset="0"/>
              </a:rPr>
              <a:t>Рассматривание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a_Albionic" pitchFamily="34" charset="-52"/>
                <a:cs typeface="Times New Roman" pitchFamily="18" charset="0"/>
              </a:rPr>
              <a:t>любимых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a_Albionic" pitchFamily="34" charset="-52"/>
                <a:cs typeface="Times New Roman" pitchFamily="18" charset="0"/>
              </a:rPr>
              <a:t> книг</a:t>
            </a:r>
            <a:endParaRPr lang="ru-RU" b="1" dirty="0">
              <a:solidFill>
                <a:srgbClr val="FF0000"/>
              </a:solidFill>
              <a:latin typeface="a_Albionic" pitchFamily="34" charset="-52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20072" y="4725144"/>
            <a:ext cx="2016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_Albionic" pitchFamily="34" charset="-52"/>
                <a:cs typeface="Times New Roman" pitchFamily="18" charset="0"/>
              </a:rPr>
              <a:t>Книги для чтения, рассматривания</a:t>
            </a:r>
            <a:endParaRPr lang="ru-RU" b="1" dirty="0">
              <a:solidFill>
                <a:srgbClr val="FF0000"/>
              </a:solidFill>
              <a:latin typeface="a_Albionic" pitchFamily="34" charset="-52"/>
              <a:cs typeface="Times New Roman" pitchFamily="18" charset="0"/>
            </a:endParaRPr>
          </a:p>
        </p:txBody>
      </p:sp>
      <p:pic>
        <p:nvPicPr>
          <p:cNvPr id="15" name="Рисунок 14" descr="D:\Фото с нашего фотоаппарата\разные хорошие\Новая папка\1480676162996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39552" y="4797152"/>
            <a:ext cx="1512168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00B0F0"/>
                </a:solidFill>
                <a:latin typeface="a_AlbionicB&amp;W" pitchFamily="34" charset="-52"/>
                <a:cs typeface="Times New Roman" pitchFamily="18" charset="0"/>
              </a:rPr>
              <a:t>Художественно-эстетическое          </a:t>
            </a:r>
            <a:br>
              <a:rPr lang="ru-RU" sz="2800" b="1" dirty="0" smtClean="0">
                <a:solidFill>
                  <a:srgbClr val="00B0F0"/>
                </a:solidFill>
                <a:latin typeface="a_AlbionicB&amp;W" pitchFamily="34" charset="-52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F0"/>
                </a:solidFill>
                <a:latin typeface="a_AlbionicB&amp;W" pitchFamily="34" charset="-52"/>
                <a:cs typeface="Times New Roman" pitchFamily="18" charset="0"/>
              </a:rPr>
              <a:t>   развитие</a:t>
            </a:r>
            <a:endParaRPr lang="ru-RU" sz="2800" dirty="0">
              <a:solidFill>
                <a:srgbClr val="00B0F0"/>
              </a:solidFill>
              <a:latin typeface="a_AlbionicB&amp;W" pitchFamily="34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01090" y="621508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052736"/>
            <a:ext cx="8964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a_AlbionicB&amp;W" pitchFamily="34" charset="-52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_Albionic" pitchFamily="34" charset="-52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B050"/>
                </a:solidFill>
                <a:latin typeface="a_Albionic" pitchFamily="34" charset="-52"/>
                <a:cs typeface="Times New Roman" pitchFamily="18" charset="0"/>
              </a:rPr>
              <a:t>развитие предпосылок </a:t>
            </a:r>
            <a:r>
              <a:rPr lang="ru-RU" sz="2000" dirty="0" err="1" smtClean="0">
                <a:solidFill>
                  <a:srgbClr val="00B050"/>
                </a:solidFill>
                <a:latin typeface="a_Albionic" pitchFamily="34" charset="-52"/>
                <a:cs typeface="Times New Roman" pitchFamily="18" charset="0"/>
              </a:rPr>
              <a:t>ценностно</a:t>
            </a:r>
            <a:r>
              <a:rPr lang="ru-RU" sz="2000" dirty="0" smtClean="0">
                <a:solidFill>
                  <a:srgbClr val="00B050"/>
                </a:solidFill>
                <a:latin typeface="a_Albionic" pitchFamily="34" charset="-52"/>
                <a:cs typeface="Times New Roman" pitchFamily="18" charset="0"/>
              </a:rPr>
              <a:t> – смыслового восприятия и понимания произведений искусства (словесного, музыкального, изобразительного), мира природы</a:t>
            </a:r>
          </a:p>
        </p:txBody>
      </p:sp>
      <p:pic>
        <p:nvPicPr>
          <p:cNvPr id="7" name="Рисунок 6" descr="D:\Фото с нашего фотоаппарата\фото не разобранные\мой д.р. почти 2015фото декабрь 2014\DSCN001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132856"/>
            <a:ext cx="180020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фото\img_20151207_09442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6296" y="3667125"/>
            <a:ext cx="1798856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Фото с нашего фотоаппарата\разные хорошие\Новая папка\14852429556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2276872"/>
            <a:ext cx="2249413" cy="3095228"/>
          </a:xfrm>
          <a:prstGeom prst="rect">
            <a:avLst/>
          </a:prstGeom>
          <a:noFill/>
        </p:spPr>
      </p:pic>
      <p:pic>
        <p:nvPicPr>
          <p:cNvPr id="9" name="Рисунок 8" descr="D:\Фото с нашего фотоаппарата\разные хорошие\Новая папка\148661285437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43808" y="2276872"/>
            <a:ext cx="1728192" cy="227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Фото с нашего фотоаппарата\ГРУППА затейники\.thumbnails\1460676709339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76056" y="2276872"/>
            <a:ext cx="165849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Фото с нашего фотоаппарата\ГРУППА затейники\.thumbnails\1461938118044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5066159"/>
            <a:ext cx="2232248" cy="179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1\Desktop\Новая папка\IMG-bda43abad85139aaab51fc92814eb9de-V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59832" y="4653136"/>
            <a:ext cx="3456384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b="1" dirty="0" smtClean="0">
                <a:solidFill>
                  <a:srgbClr val="7030A0"/>
                </a:solidFill>
                <a:latin typeface="a_AlbionicB&amp;W" pitchFamily="34" charset="-52"/>
                <a:cs typeface="Times New Roman" pitchFamily="18" charset="0"/>
              </a:rPr>
              <a:t>Центр музыки и театра</a:t>
            </a:r>
            <a:endParaRPr lang="ru-RU" sz="3200" b="1" dirty="0">
              <a:solidFill>
                <a:srgbClr val="7030A0"/>
              </a:solidFill>
              <a:latin typeface="a_AlbionicB&amp;W" pitchFamily="34" charset="-52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572528" y="6286520"/>
            <a:ext cx="357190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6211669"/>
            <a:ext cx="255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>Музыкальные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> инструменты!</a:t>
            </a:r>
            <a:endParaRPr lang="ru-RU" b="1" dirty="0">
              <a:solidFill>
                <a:srgbClr val="0070C0"/>
              </a:solidFill>
              <a:latin typeface="a_Albionic" pitchFamily="34" charset="-52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3808" y="6211669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>Пальчиковый театр!</a:t>
            </a:r>
            <a:endParaRPr lang="ru-RU" b="1" dirty="0">
              <a:solidFill>
                <a:srgbClr val="0070C0"/>
              </a:solidFill>
              <a:latin typeface="a_Albionic" pitchFamily="34" charset="-52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20272" y="63813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>Артисты!</a:t>
            </a:r>
            <a:r>
              <a:rPr lang="ru-RU" dirty="0" smtClean="0">
                <a:solidFill>
                  <a:srgbClr val="0070C0"/>
                </a:solidFill>
                <a:latin typeface="a_Albionic" pitchFamily="34" charset="-52"/>
              </a:rPr>
              <a:t> </a:t>
            </a:r>
            <a:endParaRPr lang="ru-RU" dirty="0">
              <a:solidFill>
                <a:srgbClr val="0070C0"/>
              </a:solidFill>
              <a:latin typeface="a_Albionic" pitchFamily="34" charset="-52"/>
            </a:endParaRPr>
          </a:p>
        </p:txBody>
      </p:sp>
      <p:pic>
        <p:nvPicPr>
          <p:cNvPr id="19" name="Рисунок 18" descr="D:\АТТЕСТАЦИЯ на Высшую категорию 2018 год\1. 2018 АТТЕСТАЦИЯ\Фото\Viber Images\Новая папка\IMG-647bd25093e70d4c455b5112ace0b4b5-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692696"/>
            <a:ext cx="252028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АТТЕСТАЦИЯ на Высшую категорию 2018 год\1. 2018 АТТЕСТАЦИЯ\Фото\Camera\20181015_09161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861048"/>
            <a:ext cx="2376264" cy="2376264"/>
          </a:xfrm>
          <a:prstGeom prst="rect">
            <a:avLst/>
          </a:prstGeom>
          <a:noFill/>
        </p:spPr>
      </p:pic>
      <p:pic>
        <p:nvPicPr>
          <p:cNvPr id="20" name="Рисунок 19" descr="D:\Фото с нашего фотоаппарата\ГРУППА затейники\я\20151202_11053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60232" y="692696"/>
            <a:ext cx="223224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D:\Фото с нашего фотоаппарата\разные хорошие\IMG-20161112-WA00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20272" y="3789040"/>
            <a:ext cx="191985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D:\Фото с нашего фотоаппарата\разные хорошие\IMG-20170306-WA000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6016" y="4293096"/>
            <a:ext cx="216024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D:\АТТЕСТАЦИЯ на Высшую категорию 2018 год\1. 2018 АТТЕСТАЦИЯ\Фото\Viber Images\Новая папка\IMG-7ff6a1e3f0fc7e40132c6796356dfcd0-V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71800" y="3717032"/>
            <a:ext cx="180020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D:\АТТЕСТАЦИЯ на Высшую категорию 2018 год\1. 2018 АТТЕСТАЦИЯ\Фото\Viber Images\Новая папка\IMG-e36d72513852accaa62293760aac227e-V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764704"/>
            <a:ext cx="252028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14096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  <a:latin typeface="a_AlbionicB&amp;W" pitchFamily="34" charset="-52"/>
                <a:cs typeface="Times New Roman" pitchFamily="18" charset="0"/>
              </a:rPr>
              <a:t>Физическое развитие</a:t>
            </a:r>
            <a:br>
              <a:rPr lang="ru-RU" sz="3200" b="1" dirty="0" smtClean="0">
                <a:solidFill>
                  <a:srgbClr val="FF0000"/>
                </a:solidFill>
                <a:latin typeface="a_AlbionicB&amp;W" pitchFamily="34" charset="-52"/>
                <a:cs typeface="Times New Roman" pitchFamily="18" charset="0"/>
              </a:rPr>
            </a:br>
            <a:r>
              <a:rPr lang="ru-RU" altLang="ru-RU" sz="2700" dirty="0" smtClean="0">
                <a:solidFill>
                  <a:srgbClr val="FF0000"/>
                </a:solidFill>
                <a:latin typeface="a_AlbionicB&amp;W" pitchFamily="34" charset="-52"/>
                <a:cs typeface="Times New Roman" pitchFamily="18" charset="0"/>
              </a:rPr>
              <a:t>Цель:</a:t>
            </a:r>
            <a:r>
              <a:rPr lang="ru-RU" altLang="ru-RU" sz="2700" dirty="0" smtClean="0">
                <a:solidFill>
                  <a:schemeClr val="tx2">
                    <a:lumMod val="50000"/>
                  </a:schemeClr>
                </a:solidFill>
                <a:latin typeface="a_Albionic" pitchFamily="34" charset="-52"/>
                <a:cs typeface="Times New Roman" pitchFamily="18" charset="0"/>
              </a:rPr>
              <a:t> </a:t>
            </a:r>
            <a:r>
              <a:rPr lang="ru-RU" altLang="ru-RU" sz="2700" dirty="0" smtClean="0">
                <a:solidFill>
                  <a:srgbClr val="00B050"/>
                </a:solidFill>
                <a:latin typeface="a_Albionic" pitchFamily="34" charset="-52"/>
                <a:cs typeface="Times New Roman" pitchFamily="18" charset="0"/>
              </a:rPr>
              <a:t>гармоничное физическое развитие, формирование интереса и ценностного отношения к занятиям физической культурой, формирование основ здорового образа жизни</a:t>
            </a:r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a_AlbionicB&amp;W" pitchFamily="34" charset="-52"/>
                <a:cs typeface="Times New Roman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a_AlbionicB&amp;W" pitchFamily="34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АТТЕСТАЦИЯ на Высшую категорию 2018 год\1. 2018 АТТЕСТАЦИЯ\Фото\Camera\20181012_14083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2420888"/>
            <a:ext cx="396044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АТТЕСТАЦИЯ на Высшую категорию 2018 год\1. 2018 АТТЕСТАЦИЯ\Фото\Camera\20181012_14164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420888"/>
            <a:ext cx="3051299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АТТЕСТАЦИЯ на Высшую категорию 2018 год\1. 2018 АТТЕСТАЦИЯ\Фото\Viber Images\Новая папка\IMG-fa033c2611abd6c95c898c0ed5105385-V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5373216"/>
            <a:ext cx="151216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АТТЕСТАЦИЯ на Высшую категорию 2018 год\1. 2018 АТТЕСТАЦИЯ\Фото\Viber Images\Новая папка\IMG-9df14624a7a46285ceb22421ae2ed8de-V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8" y="5373216"/>
            <a:ext cx="1440159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АТТЕСТАЦИЯ на Высшую категорию 2018 год\1. 2018 АТТЕСТАЦИЯ\Фото\Camera\20181012_15511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72200" y="2420888"/>
            <a:ext cx="21907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АТТЕСТАЦИЯ на Высшую категорию 2018 год\1. 2018 АТТЕСТАЦИЯ\Фото\Camera\20181011_091654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72200" y="4437112"/>
            <a:ext cx="2160240" cy="215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8229600" cy="1584176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1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1800" b="1" i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_AlbionicB&amp;W" pitchFamily="34" charset="-52"/>
              </a:rPr>
              <a:t>Изменение предметно-пространственной среды</a:t>
            </a:r>
            <a:br>
              <a:rPr lang="ru-RU" sz="1800" b="1" i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_AlbionicB&amp;W" pitchFamily="34" charset="-52"/>
              </a:rPr>
            </a:br>
            <a:r>
              <a:rPr lang="ru-RU" sz="1800" b="1" i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_AlbionicB&amp;W" pitchFamily="34" charset="-52"/>
              </a:rPr>
              <a:t> согласно тематическому планированию.</a:t>
            </a:r>
            <a:r>
              <a:rPr lang="ru-RU" sz="2700" b="1" i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700" b="1" i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2700" b="1" i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964488" cy="8640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/>
              <a:t>Создали у детей чувства эмоционального комфорта и психологической защищённости. Дети чувствуют себя     любимыми и неповторимыми. Мотивировали детей к самостоятельности и инициативе.</a:t>
            </a:r>
            <a:endParaRPr lang="ru-RU" sz="1400" b="1" dirty="0" smtClean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124745"/>
            <a:ext cx="9144000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AlbionicB&amp;W" pitchFamily="34" charset="-52"/>
              </a:rPr>
              <a:t>ТЕМА НЕДЕЛИ: </a:t>
            </a:r>
            <a:r>
              <a:rPr lang="ru-RU" sz="2000" i="1" dirty="0" smtClean="0">
                <a:solidFill>
                  <a:schemeClr val="tx2"/>
                </a:solidFill>
                <a:latin typeface="a_AlbionicB&amp;W" pitchFamily="34" charset="-52"/>
              </a:rPr>
              <a:t>«Неделя Доброты»</a:t>
            </a:r>
          </a:p>
          <a:p>
            <a:pPr algn="ctr"/>
            <a:endParaRPr lang="ru-RU" sz="2400" b="1" i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400" b="1" i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i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400" b="1" i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4509120"/>
            <a:ext cx="3528392" cy="2129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509120"/>
            <a:ext cx="3203848" cy="217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5856" y="1988840"/>
            <a:ext cx="2771940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05872"/>
            <a:ext cx="11521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192101" y="5263176"/>
            <a:ext cx="951899" cy="159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1110" y="1988840"/>
            <a:ext cx="106436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259632" y="2060848"/>
            <a:ext cx="201622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cademy" pitchFamily="2" charset="0"/>
                <a:cs typeface="Vani" pitchFamily="34" charset="0"/>
              </a:rPr>
              <a:t>Давайте добрые дела вершить! Для этого необходимо мало: Улыбка и желанье, для начала, 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cademy" pitchFamily="2" charset="0"/>
                <a:cs typeface="Vani" pitchFamily="34" charset="0"/>
              </a:rPr>
              <a:t>И вот - уже добро не победить!</a:t>
            </a:r>
            <a:endParaRPr lang="ru-RU" sz="1400" b="1" dirty="0">
              <a:solidFill>
                <a:srgbClr val="0070C0"/>
              </a:solidFill>
              <a:latin typeface="Academy" pitchFamily="2" charset="0"/>
              <a:cs typeface="Vani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028384" y="1772816"/>
            <a:ext cx="910224" cy="273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868144" y="1988841"/>
            <a:ext cx="223224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Academy" pitchFamily="2" charset="0"/>
              </a:rPr>
              <a:t>Ребята вспомнили о добрых делах, которые им приходилось совершать, 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Academy" pitchFamily="2" charset="0"/>
              </a:rPr>
              <a:t>с помощью воспитателя эти дела были записаны на листиках, 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Academy" pitchFamily="2" charset="0"/>
              </a:rPr>
              <a:t>которые расположились на общем дереве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Academy" pitchFamily="2" charset="0"/>
              </a:rPr>
              <a:t> «Добрых дел».</a:t>
            </a:r>
            <a:r>
              <a:rPr lang="ru-RU" sz="1400" b="1" dirty="0" smtClean="0">
                <a:solidFill>
                  <a:srgbClr val="0070C0"/>
                </a:solidFill>
                <a:latin typeface="Academy" pitchFamily="2" charset="0"/>
              </a:rPr>
              <a:t> </a:t>
            </a:r>
            <a:endParaRPr lang="ru-RU" sz="1400" b="1" dirty="0">
              <a:solidFill>
                <a:srgbClr val="0070C0"/>
              </a:solidFill>
              <a:latin typeface="Academy" pitchFamily="2" charset="0"/>
            </a:endParaRPr>
          </a:p>
        </p:txBody>
      </p:sp>
      <p:pic>
        <p:nvPicPr>
          <p:cNvPr id="16" name="Рисунок 15" descr="C:\Users\1\Desktop\фото\image.pn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995936" y="5589241"/>
            <a:ext cx="144016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Организовали</a:t>
            </a:r>
            <a:r>
              <a:rPr lang="ru-RU" sz="1400" b="1" dirty="0" smtClean="0"/>
              <a:t> свободный доступ к играм, игрушкам, пособиям, обеспечивающим все виды детской активности . Развивающая предметно-пространственная среда в нашей группе служит удовлетворению потребностей и интересов каждого ребенка .</a:t>
            </a:r>
            <a:endParaRPr lang="ru-RU" sz="1400" b="1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AlbionicB&amp;W" pitchFamily="34" charset="-52"/>
              </a:rPr>
              <a:t>ТЕМА НЕДЕЛИ: </a:t>
            </a:r>
            <a:r>
              <a:rPr lang="ru-RU" sz="2000" b="1" i="1" dirty="0" smtClean="0">
                <a:solidFill>
                  <a:srgbClr val="FF0000"/>
                </a:solidFill>
                <a:latin typeface="a_AlbionicB&amp;W" pitchFamily="34" charset="-52"/>
              </a:rPr>
              <a:t>«Я люблю свои игрушки»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581128"/>
            <a:ext cx="1517492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4653136"/>
            <a:ext cx="1224136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627784" y="1124745"/>
            <a:ext cx="32403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Academy" pitchFamily="2" charset="0"/>
              </a:rPr>
              <a:t>Целую </a:t>
            </a:r>
            <a:r>
              <a:rPr lang="ru-RU" sz="1600" b="1" dirty="0" smtClean="0">
                <a:solidFill>
                  <a:srgbClr val="0070C0"/>
                </a:solidFill>
                <a:latin typeface="Academy" pitchFamily="2" charset="0"/>
              </a:rPr>
              <a:t>неделю</a:t>
            </a:r>
            <a:r>
              <a:rPr lang="ru-RU" sz="1600" dirty="0" smtClean="0">
                <a:solidFill>
                  <a:srgbClr val="0070C0"/>
                </a:solidFill>
                <a:latin typeface="Academy" pitchFamily="2" charset="0"/>
              </a:rPr>
              <a:t> дети узнавали много нового. Рассказывали истории </a:t>
            </a:r>
            <a:r>
              <a:rPr lang="ru-RU" sz="1600" b="1" dirty="0" smtClean="0">
                <a:solidFill>
                  <a:srgbClr val="0070C0"/>
                </a:solidFill>
                <a:latin typeface="Academy" pitchFamily="2" charset="0"/>
              </a:rPr>
              <a:t>игрушек</a:t>
            </a:r>
            <a:r>
              <a:rPr lang="ru-RU" sz="1600" dirty="0" smtClean="0">
                <a:solidFill>
                  <a:srgbClr val="0070C0"/>
                </a:solidFill>
                <a:latin typeface="Academy" pitchFamily="2" charset="0"/>
              </a:rPr>
              <a:t>. Читали, разучивали стихи, о </a:t>
            </a:r>
            <a:r>
              <a:rPr lang="ru-RU" sz="1600" b="1" dirty="0" smtClean="0">
                <a:solidFill>
                  <a:srgbClr val="0070C0"/>
                </a:solidFill>
                <a:latin typeface="Academy" pitchFamily="2" charset="0"/>
              </a:rPr>
              <a:t>игрушках</a:t>
            </a:r>
            <a:r>
              <a:rPr lang="ru-RU" sz="1600" dirty="0" smtClean="0">
                <a:solidFill>
                  <a:srgbClr val="0070C0"/>
                </a:solidFill>
                <a:latin typeface="Academy" pitchFamily="2" charset="0"/>
              </a:rPr>
              <a:t>. Ребята самостоятельно играли в сюжетно-ролевые, настольно – печатные и дидактические </a:t>
            </a:r>
            <a:r>
              <a:rPr lang="ru-RU" sz="1600" b="1" dirty="0" smtClean="0">
                <a:solidFill>
                  <a:srgbClr val="0070C0"/>
                </a:solidFill>
                <a:latin typeface="Academy" pitchFamily="2" charset="0"/>
              </a:rPr>
              <a:t>игры</a:t>
            </a:r>
            <a:r>
              <a:rPr lang="ru-RU" sz="1600" dirty="0" smtClean="0">
                <a:solidFill>
                  <a:srgbClr val="0070C0"/>
                </a:solidFill>
                <a:latin typeface="Academy" pitchFamily="2" charset="0"/>
              </a:rPr>
              <a:t>, рисовали, лепили, конструировали, организовали театрализованное представление.</a:t>
            </a:r>
            <a:endParaRPr lang="ru-RU" sz="1600" dirty="0">
              <a:solidFill>
                <a:srgbClr val="0070C0"/>
              </a:solidFill>
              <a:latin typeface="Academy" pitchFamily="2" charset="0"/>
            </a:endParaRPr>
          </a:p>
        </p:txBody>
      </p:sp>
      <p:pic>
        <p:nvPicPr>
          <p:cNvPr id="1030" name="Picture 6" descr="D:\АТТЕСТАЦИЯ на Высшую категорию 2018 год\1. 2018 АТТЕСТАЦИЯ\Фото\2018 сентябрь\20181012_1547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4581128"/>
            <a:ext cx="2304256" cy="2276872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56507" y="1124744"/>
            <a:ext cx="3187493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504" y="1052736"/>
            <a:ext cx="1296144" cy="178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2420888"/>
            <a:ext cx="2613252" cy="22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/>
              <a:t>Создание условий для расширения представлений детей об осенних изменениях в природе, устанавливая простейшую связь между живой и неживой природой.</a:t>
            </a:r>
            <a:endParaRPr lang="ru-RU" sz="1200" b="1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663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AlbionicB&amp;W" pitchFamily="34" charset="-52"/>
              </a:rPr>
              <a:t>ТЕМА НЕДЕЛИ</a:t>
            </a:r>
            <a:r>
              <a:rPr lang="ru-RU" b="1" i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AlbionicB&amp;W" pitchFamily="34" charset="-52"/>
              </a:rPr>
              <a:t>: 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a_AlbionicB&amp;W" pitchFamily="34" charset="-52"/>
              </a:rPr>
              <a:t>«Золотая Осень»</a:t>
            </a:r>
          </a:p>
          <a:p>
            <a:pPr algn="ctr"/>
            <a:endParaRPr lang="ru-RU" sz="2000" b="1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1124745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rgbClr val="0070C0"/>
              </a:solidFill>
              <a:latin typeface="Academy" pitchFamily="2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764704"/>
            <a:ext cx="2090444" cy="2832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АТТЕСТАЦИЯ на Высшую категорию 2018 год\1. 2018 АТТЕСТАЦИЯ\Фото\Camera\20181006_09562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3068960"/>
            <a:ext cx="2160240" cy="2160240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5489433"/>
            <a:ext cx="4886575" cy="136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D:\АТТЕСТАЦИЯ на Высшую категорию 2018 год\1. 2018 АТТЕСТАЦИЯ\Фото\Новая папка\SAM_297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2120" y="764704"/>
            <a:ext cx="2915816" cy="218686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48264" y="5517232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D:\АТТЕСТАЦИЯ на Высшую категорию 2018 год\1. 2018 АТТЕСТАЦИЯ\Фото\2018 сентябрь\20181012_14572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005064"/>
            <a:ext cx="2924944" cy="2852936"/>
          </a:xfrm>
          <a:prstGeom prst="rect">
            <a:avLst/>
          </a:prstGeom>
          <a:noFill/>
        </p:spPr>
      </p:pic>
      <p:pic>
        <p:nvPicPr>
          <p:cNvPr id="5" name="Picture 2" descr="D:\АТТЕСТАЦИЯ на Высшую категорию 2018 год\1. 2018 АТТЕСТАЦИЯ\Фото\2018 сентябрь\20180925_10305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59832" y="2564904"/>
            <a:ext cx="2736304" cy="2736304"/>
          </a:xfrm>
          <a:prstGeom prst="rect">
            <a:avLst/>
          </a:prstGeom>
          <a:noFill/>
        </p:spPr>
      </p:pic>
      <p:pic>
        <p:nvPicPr>
          <p:cNvPr id="16" name="Рисунок 15" descr="https://cdn1.flamp.ru/94bc9abeda4250f57347ecec97951f94.pn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652120" y="4869160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0" y="836712"/>
            <a:ext cx="262778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tx2"/>
                </a:solidFill>
              </a:rPr>
              <a:t>Е. И. Тихеева. </a:t>
            </a:r>
          </a:p>
          <a:p>
            <a:pPr algn="ctr"/>
            <a:r>
              <a:rPr lang="ru-RU" sz="1200" b="1" i="1" dirty="0" smtClean="0">
                <a:solidFill>
                  <a:schemeClr val="tx2"/>
                </a:solidFill>
              </a:rPr>
              <a:t>«Нет такой стороны воспитания, на которую обстановка не оказывала бы влияние, нет способности, которая находилась бы в прямой зависимости от непосредственно окружающего ребёнка конкретного мира. Тот, кому удастся создать такую обстановку, облегчит свой труд в высшей степени. Среди неё ребёнок будет жить – развиваться собственно самодовлеющей жизнью, его духовный рост будет совершенствоваться из самого себя, от природы»</a:t>
            </a:r>
            <a:endParaRPr lang="ru-RU" sz="12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8000"/>
                </a:solidFill>
                <a:latin typeface="a_AlbionicB&amp;W" pitchFamily="34" charset="-52"/>
                <a:cs typeface="Times New Roman" pitchFamily="18" charset="0"/>
              </a:rPr>
              <a:t>   Социально-коммуникативное развитие 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a_AlbionicB&amp;W" pitchFamily="34" charset="-52"/>
                <a:cs typeface="Times New Roman" pitchFamily="18" charset="0"/>
              </a:rPr>
              <a:t>Цель:</a:t>
            </a:r>
            <a:r>
              <a:rPr lang="ru-RU" sz="1800" b="1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> позитивная социализация детей дошкольного возраста, приобщение к </a:t>
            </a:r>
            <a:r>
              <a:rPr lang="ru-RU" sz="1800" b="1" dirty="0" err="1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>социокультурным</a:t>
            </a:r>
            <a:r>
              <a:rPr lang="ru-RU" sz="1800" b="1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> нормам, традициям семьи, общества и государства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_Albionic" pitchFamily="34" charset="-52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_Albionic" pitchFamily="34" charset="-52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8000"/>
                </a:solidFill>
                <a:latin typeface="a_Albionic" pitchFamily="34" charset="-52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a_Albionic" pitchFamily="34" charset="-52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61013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a_AlbionicB&amp;W" pitchFamily="34" charset="-52"/>
                <a:cs typeface="Times New Roman" pitchFamily="18" charset="0"/>
              </a:rPr>
              <a:t>Центр для девочек</a:t>
            </a:r>
          </a:p>
          <a:p>
            <a:pPr algn="ctr">
              <a:buNone/>
            </a:pPr>
            <a:endParaRPr lang="ru-RU" sz="1800" b="1" i="1" dirty="0" smtClean="0">
              <a:solidFill>
                <a:srgbClr val="FF0000"/>
              </a:solidFill>
              <a:latin typeface="a_AlbionicB&amp;W" pitchFamily="34" charset="-52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>
              <a:buNone/>
            </a:pP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_Albionic" pitchFamily="34" charset="-52"/>
                <a:cs typeface="Times New Roman" pitchFamily="18" charset="0"/>
              </a:rPr>
              <a:t>  Куклы с </a:t>
            </a:r>
            <a:r>
              <a:rPr lang="ru-RU" sz="1600" b="1" dirty="0" err="1" smtClean="0">
                <a:solidFill>
                  <a:schemeClr val="tx2"/>
                </a:solidFill>
                <a:latin typeface="a_Albionic" pitchFamily="34" charset="-52"/>
                <a:cs typeface="Times New Roman" pitchFamily="18" charset="0"/>
              </a:rPr>
              <a:t>полоролевой</a:t>
            </a:r>
            <a:r>
              <a:rPr lang="ru-RU" sz="1600" b="1" dirty="0" smtClean="0">
                <a:solidFill>
                  <a:schemeClr val="tx2"/>
                </a:solidFill>
                <a:latin typeface="a_Albionic" pitchFamily="34" charset="-52"/>
                <a:cs typeface="Times New Roman" pitchFamily="18" charset="0"/>
              </a:rPr>
              <a:t> принадлежностью</a:t>
            </a:r>
            <a:r>
              <a:rPr lang="ru-RU" sz="1600" b="1" smtClean="0">
                <a:solidFill>
                  <a:schemeClr val="tx2"/>
                </a:solidFill>
                <a:latin typeface="a_Albionic" pitchFamily="34" charset="-52"/>
                <a:cs typeface="Times New Roman" pitchFamily="18" charset="0"/>
              </a:rPr>
              <a:t>!                          Набор </a:t>
            </a:r>
            <a:r>
              <a:rPr lang="ru-RU" sz="1600" b="1" dirty="0" smtClean="0">
                <a:solidFill>
                  <a:schemeClr val="tx2"/>
                </a:solidFill>
                <a:latin typeface="a_Albionic" pitchFamily="34" charset="-52"/>
                <a:cs typeface="Times New Roman" pitchFamily="18" charset="0"/>
              </a:rPr>
              <a:t>посуды, набор овощей!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_Albionic" pitchFamily="34" charset="-52"/>
                <a:cs typeface="Times New Roman" pitchFamily="18" charset="0"/>
              </a:rPr>
              <a:t>Салон красоты </a:t>
            </a:r>
            <a:r>
              <a:rPr lang="ru-RU" sz="1600" b="1" i="1" dirty="0" smtClean="0">
                <a:solidFill>
                  <a:srgbClr val="C00000"/>
                </a:solidFill>
                <a:latin typeface="a_Albionic" pitchFamily="34" charset="-52"/>
                <a:cs typeface="Times New Roman" pitchFamily="18" charset="0"/>
              </a:rPr>
              <a:t>«КРАСАВА»</a:t>
            </a:r>
            <a:r>
              <a:rPr lang="ru-RU" sz="1600" b="1" i="1" dirty="0" smtClean="0">
                <a:solidFill>
                  <a:schemeClr val="tx2"/>
                </a:solidFill>
                <a:latin typeface="a_Albionic" pitchFamily="34" charset="-52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_Albionic" pitchFamily="34" charset="-52"/>
                <a:cs typeface="Times New Roman" pitchFamily="18" charset="0"/>
              </a:rPr>
              <a:t>               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215338" y="6215082"/>
            <a:ext cx="428628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D:\АТТЕСТАЦИЯ на Высшую категорию 2018 год\1. 2018 АТТЕСТАЦИЯ\Фото\Viber Images\Новая папка\IMG-2f2349fae93be0f81929de029d8b0604-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268760"/>
            <a:ext cx="324036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АТТЕСТАЦИЯ на Высшую категорию 2018 год\1. 2018 АТТЕСТАЦИЯ\Фото\Viber Images\Новая папка\IMG-c5f523a195b9f5de2d17f749f04a9c3f-V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1340768"/>
            <a:ext cx="280831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АТТЕСТАЦИЯ на Высшую категорию 2018 год\1. 2018 АТТЕСТАЦИЯ\Фото\Viber Images\Новая папка\IMG-6f4d4e4691c58063fea1ebe92e79720a-V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4509120"/>
            <a:ext cx="3096344" cy="2185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Фото с нашего фотоаппарата\фото с телефона\Camera\20171128_09305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365105"/>
            <a:ext cx="241176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Фото с нашего фотоаппарата\фото с телефона\Camera\20180504_091010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16216" y="4365105"/>
            <a:ext cx="2627784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b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solidFill>
                  <a:srgbClr val="0070C0"/>
                </a:solidFill>
                <a:latin typeface="a_AlbionicB&amp;W" pitchFamily="34" charset="-52"/>
                <a:cs typeface="Times New Roman" pitchFamily="18" charset="0"/>
              </a:rPr>
              <a:t>Центр для мальчиков</a:t>
            </a:r>
            <a:r>
              <a:rPr lang="ru-RU" sz="2700" b="1" dirty="0" smtClean="0">
                <a:solidFill>
                  <a:srgbClr val="C00000"/>
                </a:solidFill>
                <a:latin typeface="a_AlbionicB&amp;W" pitchFamily="34" charset="-52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a_AlbionicB&amp;W" pitchFamily="34" charset="-52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endParaRPr lang="ru-RU" sz="32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708920"/>
            <a:ext cx="291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_Albionic" pitchFamily="34" charset="-52"/>
                <a:cs typeface="Times New Roman" pitchFamily="18" charset="0"/>
              </a:rPr>
              <a:t>Автомобили: грузовые,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a_Albionic" pitchFamily="34" charset="-52"/>
                <a:cs typeface="Times New Roman" pitchFamily="18" charset="0"/>
              </a:rPr>
              <a:t>легковые, спец.транспорт</a:t>
            </a:r>
            <a:endParaRPr lang="ru-RU" b="1" dirty="0">
              <a:solidFill>
                <a:srgbClr val="7030A0"/>
              </a:solidFill>
              <a:latin typeface="a_Albionic" pitchFamily="34" charset="-52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2786058"/>
            <a:ext cx="2891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_Albionic" pitchFamily="34" charset="-52"/>
                <a:cs typeface="Times New Roman" pitchFamily="18" charset="0"/>
              </a:rPr>
              <a:t>Наборы «Строитель», «</a:t>
            </a:r>
            <a:r>
              <a:rPr lang="ru-RU" b="1" dirty="0" err="1" smtClean="0">
                <a:solidFill>
                  <a:srgbClr val="7030A0"/>
                </a:solidFill>
                <a:latin typeface="a_Albionic" pitchFamily="34" charset="-52"/>
                <a:cs typeface="Times New Roman" pitchFamily="18" charset="0"/>
              </a:rPr>
              <a:t>Автослесарь</a:t>
            </a:r>
            <a:r>
              <a:rPr lang="ru-RU" b="1" dirty="0" smtClean="0">
                <a:solidFill>
                  <a:srgbClr val="7030A0"/>
                </a:solidFill>
                <a:latin typeface="a_Albionic" pitchFamily="34" charset="-52"/>
                <a:cs typeface="Times New Roman" pitchFamily="18" charset="0"/>
              </a:rPr>
              <a:t>»,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a_Albionic" pitchFamily="34" charset="-52"/>
                <a:cs typeface="Times New Roman" pitchFamily="18" charset="0"/>
              </a:rPr>
              <a:t>строительный материал</a:t>
            </a:r>
            <a:endParaRPr lang="ru-RU" b="1" dirty="0">
              <a:solidFill>
                <a:srgbClr val="7030A0"/>
              </a:solidFill>
              <a:latin typeface="a_Albionic" pitchFamily="34" charset="-52"/>
              <a:cs typeface="Times New Roman" pitchFamily="18" charset="0"/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501090" y="6215082"/>
            <a:ext cx="470912" cy="39949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6211669"/>
            <a:ext cx="370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_Albionic" pitchFamily="34" charset="-52"/>
                <a:cs typeface="Times New Roman" pitchFamily="18" charset="0"/>
              </a:rPr>
              <a:t>Использование мягких модулей в игровой деятельности</a:t>
            </a:r>
            <a:endParaRPr lang="ru-RU" b="1" dirty="0">
              <a:solidFill>
                <a:srgbClr val="7030A0"/>
              </a:solidFill>
              <a:latin typeface="a_Albionic" pitchFamily="34" charset="-52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2" y="4429132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20072" y="6211669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_Albionic" pitchFamily="34" charset="-52"/>
                <a:cs typeface="Times New Roman" pitchFamily="18" charset="0"/>
              </a:rPr>
              <a:t>Полифункциональное использование мебели</a:t>
            </a:r>
            <a:endParaRPr lang="ru-RU" b="1" dirty="0">
              <a:solidFill>
                <a:srgbClr val="7030A0"/>
              </a:solidFill>
              <a:latin typeface="a_Albionic" pitchFamily="34" charset="-52"/>
              <a:cs typeface="Times New Roman" pitchFamily="18" charset="0"/>
            </a:endParaRPr>
          </a:p>
        </p:txBody>
      </p:sp>
      <p:pic>
        <p:nvPicPr>
          <p:cNvPr id="14" name="Рисунок 13" descr="D:\АТТЕСТАЦИЯ на Высшую категорию 2018 год\1. 2018 АТТЕСТАЦИЯ\Фото\Viber Images\Новая папка\IMG-f1affb4fdab39509b9806111905a96f6-V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620688"/>
            <a:ext cx="2740025" cy="205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Содержимое 19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                            </a:t>
            </a:r>
          </a:p>
          <a:p>
            <a:r>
              <a:rPr lang="ru-RU" dirty="0" smtClean="0"/>
              <a:t>                                       </a:t>
            </a:r>
          </a:p>
          <a:p>
            <a:r>
              <a:rPr lang="ru-RU" dirty="0" smtClean="0"/>
              <a:t>                                                      </a:t>
            </a:r>
            <a:endParaRPr lang="ru-RU" dirty="0"/>
          </a:p>
        </p:txBody>
      </p:sp>
      <p:pic>
        <p:nvPicPr>
          <p:cNvPr id="21" name="Рисунок 20" descr="D:\АТТЕСТАЦИЯ на Высшую категорию 2018 год\1. 2018 АТТЕСТАЦИЯ\Фото\Viber Images\Новая папка\IMG-7a8cd2fe46c240a2a7f1f175b1c191db-V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548680"/>
            <a:ext cx="2816225" cy="21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D:\АТТЕСТАЦИЯ на Высшую категорию 2018 год\1. 2018 АТТЕСТАЦИЯ\Фото\Viber Images\Новая папка\IMG-acc75e2ffb62d43e87a1d9cac5c40d12-V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5013176"/>
            <a:ext cx="187220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D:\АТТЕСТАЦИЯ на Высшую категорию 2018 год\1. 2018 АТТЕСТАЦИЯ\Фото\1490066450923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59832" y="1340768"/>
            <a:ext cx="266429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Прямоугольник 24"/>
          <p:cNvSpPr/>
          <p:nvPr/>
        </p:nvSpPr>
        <p:spPr>
          <a:xfrm>
            <a:off x="2699792" y="3356992"/>
            <a:ext cx="345638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_Albionic" pitchFamily="34" charset="-52"/>
                <a:cs typeface="Times New Roman" pitchFamily="18" charset="0"/>
              </a:rPr>
              <a:t>Предметы-заместители: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a_Albionic" pitchFamily="34" charset="-52"/>
                <a:cs typeface="Times New Roman" pitchFamily="18" charset="0"/>
              </a:rPr>
              <a:t>«На приеме у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a_Albionic" pitchFamily="34" charset="-52"/>
                <a:cs typeface="Times New Roman" pitchFamily="18" charset="0"/>
              </a:rPr>
              <a:t>  Президента!»</a:t>
            </a:r>
          </a:p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 descr="D:\Фото с нашего фотоаппарата\фото не разобранные\Дети 2 мл группа\DSCN0386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51720" y="3789040"/>
            <a:ext cx="1512168" cy="243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D:\Фото с нашего фотоаппарата\фото с телефона\Camera\20180129_170731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64088" y="3789040"/>
            <a:ext cx="2304256" cy="250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D:\Фото с нашего фотоаппарата\фото не разобранные\Гр. БОРОВИЧОК\DSCN0471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876256" y="4653136"/>
            <a:ext cx="2082045" cy="165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D:\Фото с нашего фотоаппарата\фото с телефона\Camera\20180425_105441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79512" y="3789040"/>
            <a:ext cx="1907704" cy="130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_AlbionicB&amp;W" pitchFamily="34" charset="-52"/>
                <a:cs typeface="Times New Roman" pitchFamily="18" charset="0"/>
              </a:rPr>
              <a:t>Центр ПДД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04248" y="6021288"/>
            <a:ext cx="1584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_Albionic" pitchFamily="34" charset="-52"/>
                <a:cs typeface="Times New Roman" pitchFamily="18" charset="0"/>
              </a:rPr>
              <a:t>  Праздник по ПДД!</a:t>
            </a:r>
            <a:endParaRPr lang="ru-RU" b="1" dirty="0">
              <a:solidFill>
                <a:srgbClr val="FF0000"/>
              </a:solidFill>
              <a:latin typeface="a_Albionic" pitchFamily="34" charset="-52"/>
              <a:cs typeface="Times New Roman" pitchFamily="18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500066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357950" y="328612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_Albionic" pitchFamily="34" charset="-52"/>
                <a:cs typeface="Times New Roman" pitchFamily="18" charset="0"/>
              </a:rPr>
              <a:t>Книга по ПДД!</a:t>
            </a:r>
            <a:endParaRPr lang="ru-RU" b="1" dirty="0">
              <a:solidFill>
                <a:srgbClr val="FF0000"/>
              </a:solidFill>
              <a:latin typeface="a_Albionic" pitchFamily="34" charset="-52"/>
              <a:cs typeface="Times New Roman" pitchFamily="18" charset="0"/>
            </a:endParaRPr>
          </a:p>
        </p:txBody>
      </p:sp>
      <p:pic>
        <p:nvPicPr>
          <p:cNvPr id="18" name="Рисунок 17" descr="D:\АТТЕСТАЦИЯ на Высшую категорию 2018 год\1. 2018 АТТЕСТАЦИЯ\Фото\Camera\20181012_13534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764704"/>
            <a:ext cx="391598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D:\АТТЕСТАЦИЯ на Высшую категорию 2018 год\1. 2018 АТТЕСТАЦИЯ\Фото\Camera\20181012_15420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375248" cy="160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D:\АТТЕСТАЦИЯ на Высшую категорию 2018 год\1. 2018 АТТЕСТАЦИЯ\Фото\Viber Images\Новая папка\IMG-8a8b1ab9f862c73637bb9c346239be77-V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1844824"/>
            <a:ext cx="2627784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D:\АТТЕСТАЦИЯ на Высшую категорию 2018 год\1. 2018 АТТЕСТАЦИЯ\Фото\Viber Images\Новая папка\IMG-33aa273276ccaeb7a12079c467a7f338-V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16216" y="0"/>
            <a:ext cx="2627784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D:\АТТЕСТАЦИЯ на Высшую категорию 2018 год\1. 2018 АТТЕСТАЦИЯ\Фото\Viber Images\Новая папка\IMG-a96acb3ccd36fe406f9a8fc6cd358c77-V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1700808"/>
            <a:ext cx="234168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1" y="3356992"/>
            <a:ext cx="2339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_Albionic" pitchFamily="34" charset="-52"/>
                <a:cs typeface="Times New Roman" pitchFamily="18" charset="0"/>
              </a:rPr>
              <a:t>Азбука дорожного    движения!</a:t>
            </a:r>
            <a:endParaRPr lang="ru-RU" b="1" dirty="0">
              <a:solidFill>
                <a:srgbClr val="FF0000"/>
              </a:solidFill>
              <a:latin typeface="a_Albionic" pitchFamily="34" charset="-52"/>
              <a:cs typeface="Times New Roman" pitchFamily="18" charset="0"/>
            </a:endParaRPr>
          </a:p>
        </p:txBody>
      </p:sp>
      <p:pic>
        <p:nvPicPr>
          <p:cNvPr id="27" name="Рисунок 26" descr="D:\АТТЕСТАЦИЯ на Высшую категорию 2018 год\1. 2018 АТТЕСТАЦИЯ\Фото\20180206_093712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3933056"/>
            <a:ext cx="2341687" cy="223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2123728" y="6255896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_Albionic" pitchFamily="34" charset="-52"/>
                <a:cs typeface="Times New Roman" pitchFamily="18" charset="0"/>
              </a:rPr>
              <a:t>Игровая деятельность!</a:t>
            </a:r>
            <a:endParaRPr lang="ru-RU" b="1" dirty="0">
              <a:solidFill>
                <a:srgbClr val="FF0000"/>
              </a:solidFill>
              <a:latin typeface="a_Albionic" pitchFamily="34" charset="-52"/>
              <a:cs typeface="Times New Roman" pitchFamily="18" charset="0"/>
            </a:endParaRPr>
          </a:p>
        </p:txBody>
      </p:sp>
      <p:pic>
        <p:nvPicPr>
          <p:cNvPr id="23" name="Рисунок 22" descr="D:\Фото с нашего фотоаппарата\фото с телефона\Camera\20180615_155628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11760" y="4149080"/>
            <a:ext cx="1224136" cy="199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D:\Фото с нашего фотоаппарата\фото с телефона\Camera\20180328_161327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436096" y="4221088"/>
            <a:ext cx="18161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 descr="D:\АТТЕСТАЦИЯ на Высшую категорию 2018 год\1. 2018 АТТЕСТАЦИЯ\Фото\взаимодействие\1490265747173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79912" y="3789039"/>
            <a:ext cx="1494166" cy="1992221"/>
          </a:xfrm>
          <a:prstGeom prst="rect">
            <a:avLst/>
          </a:prstGeom>
          <a:noFill/>
        </p:spPr>
      </p:pic>
      <p:pic>
        <p:nvPicPr>
          <p:cNvPr id="34" name="Содержимое 25" descr="D:\АТТЕСТАЦИЯ на Высшую категорию 2018 год\1. 2018 АТТЕСТАЦИЯ\Фото\20160513_111012.jpg"/>
          <p:cNvPicPr>
            <a:picLocks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127776" y="3645024"/>
            <a:ext cx="17647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Содержимое 34"/>
          <p:cNvSpPr>
            <a:spLocks noGrp="1"/>
          </p:cNvSpPr>
          <p:nvPr>
            <p:ph idx="1"/>
          </p:nvPr>
        </p:nvSpPr>
        <p:spPr>
          <a:xfrm>
            <a:off x="6084168" y="0"/>
            <a:ext cx="3059832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3042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smtClean="0">
                <a:solidFill>
                  <a:srgbClr val="7030A0"/>
                </a:solidFill>
                <a:latin typeface="a_AlbionicB&amp;W" pitchFamily="34" charset="-52"/>
                <a:cs typeface="Times New Roman" pitchFamily="18" charset="0"/>
              </a:rPr>
              <a:t>Познавательное развитие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700" dirty="0" smtClean="0">
                <a:solidFill>
                  <a:schemeClr val="tx2">
                    <a:lumMod val="50000"/>
                  </a:schemeClr>
                </a:solidFill>
                <a:latin typeface="a_Albionic" pitchFamily="34" charset="-52"/>
                <a:cs typeface="Times New Roman" pitchFamily="18" charset="0"/>
              </a:rPr>
              <a:t> </a:t>
            </a:r>
            <a:r>
              <a:rPr lang="ru-RU" altLang="ru-RU" sz="2700" dirty="0" smtClean="0">
                <a:solidFill>
                  <a:srgbClr val="C00000"/>
                </a:solidFill>
                <a:latin typeface="a_AlbionicB&amp;W" pitchFamily="34" charset="-52"/>
                <a:cs typeface="Times New Roman" pitchFamily="18" charset="0"/>
              </a:rPr>
              <a:t>Цель:</a:t>
            </a:r>
            <a:r>
              <a:rPr lang="ru-RU" altLang="ru-RU" sz="2700" dirty="0" smtClean="0">
                <a:solidFill>
                  <a:schemeClr val="tx2">
                    <a:lumMod val="50000"/>
                  </a:schemeClr>
                </a:solidFill>
                <a:latin typeface="a_Albionic" pitchFamily="34" charset="-52"/>
                <a:cs typeface="Times New Roman" pitchFamily="18" charset="0"/>
              </a:rPr>
              <a:t> </a:t>
            </a:r>
            <a:r>
              <a:rPr lang="ru-RU" altLang="ru-RU" sz="2700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>развитие познавательных интересов и познавательных способностей детей</a:t>
            </a:r>
            <a:br>
              <a:rPr lang="ru-RU" altLang="ru-RU" sz="2700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</a:br>
            <a:r>
              <a:rPr lang="ru-RU" altLang="ru-RU" sz="2700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/>
            </a:r>
            <a:br>
              <a:rPr lang="ru-RU" altLang="ru-RU" sz="2700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</a:br>
            <a:r>
              <a:rPr lang="ru-RU" altLang="ru-RU" sz="2700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/>
            </a:r>
            <a:br>
              <a:rPr lang="ru-RU" altLang="ru-RU" sz="2700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</a:br>
            <a:r>
              <a:rPr lang="ru-RU" altLang="ru-RU" sz="2700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/>
            </a:r>
            <a:br>
              <a:rPr lang="ru-RU" altLang="ru-RU" sz="2700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</a:br>
            <a:endParaRPr lang="ru-RU" sz="2700" b="1" dirty="0">
              <a:solidFill>
                <a:srgbClr val="0070C0"/>
              </a:solidFill>
              <a:latin typeface="a_Albionic" pitchFamily="34" charset="-52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58214" y="6072206"/>
            <a:ext cx="399474" cy="39947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1\Desktop\фото\sam_388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799" y="1772816"/>
            <a:ext cx="4032448" cy="302433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771800" y="1340768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a_AlbionicB&amp;W" pitchFamily="34" charset="-52"/>
                <a:cs typeface="Times New Roman" pitchFamily="18" charset="0"/>
              </a:rPr>
              <a:t>Мини-лаборатория</a:t>
            </a:r>
            <a:endParaRPr lang="ru-RU" sz="2400" dirty="0">
              <a:solidFill>
                <a:srgbClr val="009900"/>
              </a:solidFill>
              <a:latin typeface="a_AlbionicB&amp;W" pitchFamily="34" charset="-52"/>
            </a:endParaRPr>
          </a:p>
        </p:txBody>
      </p:sp>
      <p:pic>
        <p:nvPicPr>
          <p:cNvPr id="1029" name="Picture 5" descr="C:\Users\1\Desktop\фото\foto06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76256" y="1412776"/>
            <a:ext cx="2123728" cy="2831637"/>
          </a:xfrm>
          <a:prstGeom prst="rect">
            <a:avLst/>
          </a:prstGeom>
          <a:noFill/>
        </p:spPr>
      </p:pic>
      <p:pic>
        <p:nvPicPr>
          <p:cNvPr id="1030" name="Picture 6" descr="C:\Users\1\Desktop\фото\sam_40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1268760"/>
            <a:ext cx="2473457" cy="1855093"/>
          </a:xfrm>
          <a:prstGeom prst="rect">
            <a:avLst/>
          </a:prstGeom>
          <a:noFill/>
        </p:spPr>
      </p:pic>
      <p:pic>
        <p:nvPicPr>
          <p:cNvPr id="1032" name="Picture 8" descr="C:\Users\1\Desktop\фото\photo-006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3212976"/>
            <a:ext cx="2177819" cy="1633364"/>
          </a:xfrm>
          <a:prstGeom prst="rect">
            <a:avLst/>
          </a:prstGeom>
          <a:noFill/>
        </p:spPr>
      </p:pic>
      <p:pic>
        <p:nvPicPr>
          <p:cNvPr id="1033" name="Picture 9" descr="C:\Users\1\Desktop\фото\sam_390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7504" y="5020910"/>
            <a:ext cx="2449454" cy="1837090"/>
          </a:xfrm>
          <a:prstGeom prst="rect">
            <a:avLst/>
          </a:prstGeom>
          <a:noFill/>
        </p:spPr>
      </p:pic>
      <p:pic>
        <p:nvPicPr>
          <p:cNvPr id="1034" name="Picture 10" descr="C:\Users\1\Desktop\фото\sam_390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4048" y="4941168"/>
            <a:ext cx="1800200" cy="180020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6660232" y="4293096"/>
            <a:ext cx="2483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_Albionic" pitchFamily="34" charset="-52"/>
                <a:cs typeface="Times New Roman" pitchFamily="18" charset="0"/>
              </a:rPr>
              <a:t>Эксперимент с водой</a:t>
            </a:r>
            <a:endParaRPr lang="ru-RU" b="1" dirty="0">
              <a:solidFill>
                <a:srgbClr val="0070C0"/>
              </a:solidFill>
              <a:latin typeface="a_Albionic" pitchFamily="34" charset="-52"/>
              <a:cs typeface="Times New Roman" pitchFamily="18" charset="0"/>
            </a:endParaRPr>
          </a:p>
        </p:txBody>
      </p:sp>
      <p:pic>
        <p:nvPicPr>
          <p:cNvPr id="1035" name="Picture 11" descr="C:\Users\1\Desktop\фото\sam_389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71800" y="4941168"/>
            <a:ext cx="1800200" cy="1800200"/>
          </a:xfrm>
          <a:prstGeom prst="rect">
            <a:avLst/>
          </a:prstGeom>
          <a:noFill/>
        </p:spPr>
      </p:pic>
      <p:pic>
        <p:nvPicPr>
          <p:cNvPr id="1036" name="Picture 12" descr="C:\Users\1\Desktop\1496629742777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380312" y="4653136"/>
            <a:ext cx="1240236" cy="22048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_AlbionicB&amp;W" pitchFamily="34" charset="-52"/>
                <a:cs typeface="Times New Roman" pitchFamily="18" charset="0"/>
              </a:rPr>
              <a:t>Центр конструирования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a_AlbionicB&amp;W" pitchFamily="34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718" y="5934670"/>
            <a:ext cx="2428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429652" y="6286520"/>
            <a:ext cx="357190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D:\АТТЕСТАЦИЯ на Высшую категорию 2018 год\1. 2018 АТТЕСТАЦИЯ\Фото\Viber Images\Новая папка\IMG-f510e485f968aa7c04eaeeba1606e6cf-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836712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Содержимое 19" descr="D:\Фото с нашего фотоаппарата\фото с телефона\Новая папка (3)\дети\20171114_084845.jpg"/>
          <p:cNvPicPr>
            <a:picLocks noGrp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4581128"/>
            <a:ext cx="280831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D:\Фото с нашего фотоаппарата\фото с телефона\Новая папка (3)\дети\20171102_16011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764704"/>
            <a:ext cx="27363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D:\АТТЕСТАЦИЯ на Высшую категорию 2018 год\1. 2018 АТТЕСТАЦИЯ\Фото\Camera\20181012_16172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39260" y="692696"/>
            <a:ext cx="240474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D:\АТТЕСТАЦИЯ на Высшую категорию 2018 год\1. 2018 АТТЕСТАЦИЯ\Фото\Viber Images\Новая папка\IMG-425e20e35176c068fa7b4dc0d7bcdf9c-V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5157192"/>
            <a:ext cx="1979712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D:\АТТЕСТАЦИЯ на Высшую категорию 2018 год\1. 2018 АТТЕСТАЦИЯ\Фото\Camera\20181015_112245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71600" y="3284984"/>
            <a:ext cx="230425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D:\Фото с нашего фотоаппарата\фото с телефона\Новая папка (3)\дети\20171114_073259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23928" y="2852936"/>
            <a:ext cx="18002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Фото с нашего фотоаппарата\разные хорошие\Новая папка\1492073363438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308304" y="4941168"/>
            <a:ext cx="147726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D:\Фото с нашего фотоаппарата\фото с телефона\Новая папка (3)\дети\20171114_102140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444208" y="3284984"/>
            <a:ext cx="201622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2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3523</TotalTime>
  <Words>359</Words>
  <Application>Microsoft Office PowerPoint</Application>
  <PresentationFormat>Экран (4:3)</PresentationFormat>
  <Paragraphs>93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shablon23</vt:lpstr>
      <vt:lpstr>   </vt:lpstr>
      <vt:lpstr> Изменение предметно-пространственной среды  согласно тематическому планированию. </vt:lpstr>
      <vt:lpstr> Организовали свободный доступ к играм, игрушкам, пособиям, обеспечивающим все виды детской активности . Развивающая предметно-пространственная среда в нашей группе служит удовлетворению потребностей и интересов каждого ребенка .</vt:lpstr>
      <vt:lpstr> Создание условий для расширения представлений детей об осенних изменениях в природе, устанавливая простейшую связь между живой и неживой природой.</vt:lpstr>
      <vt:lpstr>   Социально-коммуникативное развитие  Цель: позитивная социализация детей дошкольного возраста, приобщение к социокультурным нормам, традициям семьи, общества и государства  </vt:lpstr>
      <vt:lpstr>                                  Центр для мальчиков                        </vt:lpstr>
      <vt:lpstr>Центр ПДД</vt:lpstr>
      <vt:lpstr>     Познавательное развитие  Цель: развитие познавательных интересов и познавательных способностей детей    </vt:lpstr>
      <vt:lpstr>Центр конструирования</vt:lpstr>
      <vt:lpstr>Речевое развитие Цель: формирование устной речи и навыков речевого общения с окружающими на основе овладения литературным языком своего народа  </vt:lpstr>
      <vt:lpstr>    Художественно-эстетическое              развитие</vt:lpstr>
      <vt:lpstr>       Центр музыки и театра</vt:lpstr>
      <vt:lpstr>  Физическое развитие Цель: гармоничное физическое развитие, формирование интереса и ценностного отношения к занятиям физической культурой, формирование основ здорового образа жизни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«Детский сад – это огромный сад. Дети – это цветы. Воспитатель – это садовник, вносящий семена знаний, умений и навыков,  которые потом вырастают и дают свои плоды»</dc:title>
  <dc:creator>Администратор</dc:creator>
  <cp:lastModifiedBy>1</cp:lastModifiedBy>
  <cp:revision>353</cp:revision>
  <dcterms:created xsi:type="dcterms:W3CDTF">2015-12-02T09:44:22Z</dcterms:created>
  <dcterms:modified xsi:type="dcterms:W3CDTF">2023-10-10T00:46:51Z</dcterms:modified>
</cp:coreProperties>
</file>