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  <p:sldId id="256" r:id="rId3"/>
    <p:sldId id="282" r:id="rId4"/>
    <p:sldId id="278" r:id="rId5"/>
    <p:sldId id="279" r:id="rId6"/>
    <p:sldId id="280" r:id="rId7"/>
    <p:sldId id="281" r:id="rId8"/>
    <p:sldId id="266" r:id="rId9"/>
    <p:sldId id="257" r:id="rId10"/>
    <p:sldId id="283" r:id="rId11"/>
    <p:sldId id="267" r:id="rId12"/>
    <p:sldId id="284" r:id="rId13"/>
    <p:sldId id="268" r:id="rId14"/>
    <p:sldId id="285" r:id="rId15"/>
    <p:sldId id="259" r:id="rId16"/>
    <p:sldId id="286" r:id="rId17"/>
    <p:sldId id="287" r:id="rId18"/>
    <p:sldId id="276" r:id="rId19"/>
    <p:sldId id="274" r:id="rId20"/>
    <p:sldId id="288" r:id="rId21"/>
    <p:sldId id="273" r:id="rId22"/>
    <p:sldId id="28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C31"/>
    <a:srgbClr val="33CC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F22F2F-0CDF-4078-9902-5DB7001780A1}" type="doc">
      <dgm:prSet loTypeId="urn:microsoft.com/office/officeart/2005/8/layout/default" loCatId="list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ru-RU"/>
        </a:p>
      </dgm:t>
    </dgm:pt>
    <dgm:pt modelId="{8477D1EE-B41F-4ADD-8930-F5B1047C39EC}">
      <dgm:prSet phldrT="[Текст]" custT="1"/>
      <dgm:spPr>
        <a:solidFill>
          <a:schemeClr val="bg1"/>
        </a:solidFill>
      </dgm:spPr>
      <dgm:t>
        <a:bodyPr/>
        <a:lstStyle/>
        <a:p>
          <a:r>
            <a:rPr lang="ru-RU" sz="40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«Мой любимый святой – Преподобный Серафим Саровский»</a:t>
          </a:r>
          <a:endParaRPr lang="ru-RU" sz="4000" b="1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5D273869-A7A4-4F12-9EDF-72ACEC711590}" type="parTrans" cxnId="{ECF4D65C-2F7E-4345-B236-708DD5CCFF47}">
      <dgm:prSet/>
      <dgm:spPr/>
      <dgm:t>
        <a:bodyPr/>
        <a:lstStyle/>
        <a:p>
          <a:endParaRPr lang="ru-RU"/>
        </a:p>
      </dgm:t>
    </dgm:pt>
    <dgm:pt modelId="{7DE671E3-B4ED-43F0-99A4-2C51B74EFBE1}" type="sibTrans" cxnId="{ECF4D65C-2F7E-4345-B236-708DD5CCFF47}">
      <dgm:prSet/>
      <dgm:spPr/>
      <dgm:t>
        <a:bodyPr/>
        <a:lstStyle/>
        <a:p>
          <a:endParaRPr lang="ru-RU"/>
        </a:p>
      </dgm:t>
    </dgm:pt>
    <dgm:pt modelId="{6BCAF5F2-A9DA-4C02-BB10-657A4EB815A8}" type="pres">
      <dgm:prSet presAssocID="{7EF22F2F-0CDF-4078-9902-5DB7001780A1}" presName="diagram" presStyleCnt="0">
        <dgm:presLayoutVars>
          <dgm:dir/>
          <dgm:resizeHandles val="exact"/>
        </dgm:presLayoutVars>
      </dgm:prSet>
      <dgm:spPr/>
    </dgm:pt>
    <dgm:pt modelId="{54AE32B3-8BAB-428A-8458-CC1971930D08}" type="pres">
      <dgm:prSet presAssocID="{8477D1EE-B41F-4ADD-8930-F5B1047C39EC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9B1BFB7-4FD4-458E-A139-59C103372A2C}" type="presOf" srcId="{8477D1EE-B41F-4ADD-8930-F5B1047C39EC}" destId="{54AE32B3-8BAB-428A-8458-CC1971930D08}" srcOrd="0" destOrd="0" presId="urn:microsoft.com/office/officeart/2005/8/layout/default"/>
    <dgm:cxn modelId="{ECF4D65C-2F7E-4345-B236-708DD5CCFF47}" srcId="{7EF22F2F-0CDF-4078-9902-5DB7001780A1}" destId="{8477D1EE-B41F-4ADD-8930-F5B1047C39EC}" srcOrd="0" destOrd="0" parTransId="{5D273869-A7A4-4F12-9EDF-72ACEC711590}" sibTransId="{7DE671E3-B4ED-43F0-99A4-2C51B74EFBE1}"/>
    <dgm:cxn modelId="{AA644C45-C136-40F7-B7EF-6F7867F9E162}" type="presOf" srcId="{7EF22F2F-0CDF-4078-9902-5DB7001780A1}" destId="{6BCAF5F2-A9DA-4C02-BB10-657A4EB815A8}" srcOrd="0" destOrd="0" presId="urn:microsoft.com/office/officeart/2005/8/layout/default"/>
    <dgm:cxn modelId="{C01F8136-A370-4D3E-A412-1786761DECA2}" type="presParOf" srcId="{6BCAF5F2-A9DA-4C02-BB10-657A4EB815A8}" destId="{54AE32B3-8BAB-428A-8458-CC1971930D08}" srcOrd="0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4EE3-4B29-4DC6-8C36-41D6887C7001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EB194-D91A-4231-A52D-FB6677114A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4EE3-4B29-4DC6-8C36-41D6887C7001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EB194-D91A-4231-A52D-FB6677114A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4EE3-4B29-4DC6-8C36-41D6887C7001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EB194-D91A-4231-A52D-FB6677114A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4EE3-4B29-4DC6-8C36-41D6887C7001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EB194-D91A-4231-A52D-FB6677114A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4EE3-4B29-4DC6-8C36-41D6887C7001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EB194-D91A-4231-A52D-FB6677114A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4EE3-4B29-4DC6-8C36-41D6887C7001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EB194-D91A-4231-A52D-FB6677114A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4EE3-4B29-4DC6-8C36-41D6887C7001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EB194-D91A-4231-A52D-FB6677114A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4EE3-4B29-4DC6-8C36-41D6887C7001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EB194-D91A-4231-A52D-FB6677114A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4EE3-4B29-4DC6-8C36-41D6887C7001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EB194-D91A-4231-A52D-FB6677114A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4EE3-4B29-4DC6-8C36-41D6887C7001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EB194-D91A-4231-A52D-FB6677114A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4EE3-4B29-4DC6-8C36-41D6887C7001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EB194-D91A-4231-A52D-FB6677114A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84EE3-4B29-4DC6-8C36-41D6887C7001}" type="datetimeFigureOut">
              <a:rPr lang="ru-RU" smtClean="0"/>
              <a:pPr/>
              <a:t>12.05.2023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8EB194-D91A-4231-A52D-FB6677114A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58259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АНОО «Православная гимназия» г.Владивостока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785794"/>
          <a:ext cx="9144000" cy="50546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одзаголовок 2"/>
          <p:cNvSpPr txBox="1">
            <a:spLocks/>
          </p:cNvSpPr>
          <p:nvPr/>
        </p:nvSpPr>
        <p:spPr>
          <a:xfrm>
            <a:off x="5500694" y="4786322"/>
            <a:ext cx="3643306" cy="15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Выполнила: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Перминова Дарья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ученица 3 класса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Руководитель проекта: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Идрисова Людмила</a:t>
            </a:r>
            <a:r>
              <a:rPr kumimoji="0" lang="ru-RU" sz="16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Григорьевна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00364" y="6457890"/>
            <a:ext cx="285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2023 г.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" y="4000504"/>
            <a:ext cx="3031380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214282" y="857232"/>
            <a:ext cx="450059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Второе чудо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юном возрасте Прохор тяжело заболел.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время болезни он увидел во сне Богородицу, пообещавшую его исцелить.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Сон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оказался правдивым: во время Крестного хода мимо его дома пронесли икону Зн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мения Пресвятой Богородицы, и мать вынесла Прохора, чтобы тот приложился к иконе, после чего он выздоровел.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714356"/>
            <a:ext cx="3929090" cy="5214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071546"/>
            <a:ext cx="4429125" cy="2714625"/>
          </a:xfrm>
        </p:spPr>
        <p:txBody>
          <a:bodyPr/>
          <a:lstStyle/>
          <a:p>
            <a:pPr algn="just" eaLnBrk="1" hangingPunct="1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Прохор с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детства любил посещать церковные службы и читать своим сверстникам Священное Писание и Жития святых, но больше всего любил молиться или читать Святое Евангелие в уединении.   </a:t>
            </a:r>
          </a:p>
        </p:txBody>
      </p:sp>
      <p:sp>
        <p:nvSpPr>
          <p:cNvPr id="8195" name="Подзаголовок 2"/>
          <p:cNvSpPr txBox="1">
            <a:spLocks/>
          </p:cNvSpPr>
          <p:nvPr/>
        </p:nvSpPr>
        <p:spPr bwMode="auto">
          <a:xfrm>
            <a:off x="214282" y="3643314"/>
            <a:ext cx="44291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spcBef>
                <a:spcPct val="20000"/>
              </a:spcBef>
              <a:buClr>
                <a:srgbClr val="F9F9F9"/>
              </a:buClr>
              <a:buSzPct val="65000"/>
            </a:pPr>
            <a:r>
              <a:rPr lang="ru-RU" sz="2000" dirty="0" smtClean="0">
                <a:latin typeface="Times New Roman" pitchFamily="18" charset="0"/>
              </a:rPr>
              <a:t>	В </a:t>
            </a:r>
            <a:r>
              <a:rPr lang="ru-RU" sz="2000" dirty="0">
                <a:latin typeface="Times New Roman" pitchFamily="18" charset="0"/>
              </a:rPr>
              <a:t>юности у Прохора созрело решение всецело посвятить жизнь Богу и уйти в монастырь. </a:t>
            </a:r>
            <a:r>
              <a:rPr lang="ru-RU" sz="2000" dirty="0" smtClean="0">
                <a:latin typeface="Times New Roman" pitchFamily="18" charset="0"/>
              </a:rPr>
              <a:t>	Благочестивая </a:t>
            </a:r>
            <a:r>
              <a:rPr lang="ru-RU" sz="2000" dirty="0">
                <a:latin typeface="Times New Roman" pitchFamily="18" charset="0"/>
              </a:rPr>
              <a:t>мать не препятствовала этому и благословила его на иноческий путь распятием, которое преподобный всю жизнь носил на груди. </a:t>
            </a:r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72853" y="1071546"/>
            <a:ext cx="4099710" cy="544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8" name="Прямоугольник 27"/>
          <p:cNvSpPr/>
          <p:nvPr/>
        </p:nvSpPr>
        <p:spPr>
          <a:xfrm>
            <a:off x="1357290" y="285728"/>
            <a:ext cx="62267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Юность Серафима Саровского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86116" y="1214422"/>
            <a:ext cx="5643563" cy="1928803"/>
          </a:xfrm>
        </p:spPr>
        <p:txBody>
          <a:bodyPr>
            <a:noAutofit/>
          </a:bodyPr>
          <a:lstStyle/>
          <a:p>
            <a:pPr algn="just" eaLnBrk="1" hangingPunct="1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1778 году Прохор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паломниками отправился пешком из Курска в Киев на поклонение Печерским угодникам. 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Схимонах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старец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Досифей благословил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его идти в Саровскую п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стынь и спасаться там.  </a:t>
            </a:r>
          </a:p>
        </p:txBody>
      </p:sp>
      <p:sp>
        <p:nvSpPr>
          <p:cNvPr id="9219" name="Подзаголовок 2"/>
          <p:cNvSpPr txBox="1">
            <a:spLocks/>
          </p:cNvSpPr>
          <p:nvPr/>
        </p:nvSpPr>
        <p:spPr bwMode="auto">
          <a:xfrm>
            <a:off x="5143500" y="3214688"/>
            <a:ext cx="364331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spcBef>
                <a:spcPct val="20000"/>
              </a:spcBef>
              <a:buClr>
                <a:srgbClr val="F9F9F9"/>
              </a:buClr>
              <a:buSzPct val="65000"/>
            </a:pPr>
            <a:endParaRPr lang="ru-RU" sz="1600" b="1">
              <a:latin typeface="Times New Roman" pitchFamily="18" charset="0"/>
            </a:endParaRPr>
          </a:p>
        </p:txBody>
      </p:sp>
      <p:pic>
        <p:nvPicPr>
          <p:cNvPr id="9221" name="Picture 4" descr="http://btv.ru/IkonySerafima/images/Ris5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0" y="3286124"/>
            <a:ext cx="4762502" cy="31432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222" name="Подзаголовок 2"/>
          <p:cNvSpPr txBox="1">
            <a:spLocks/>
          </p:cNvSpPr>
          <p:nvPr/>
        </p:nvSpPr>
        <p:spPr bwMode="auto">
          <a:xfrm>
            <a:off x="5072066" y="3214686"/>
            <a:ext cx="3857627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sz="2000" dirty="0">
                <a:latin typeface="Times New Roman" pitchFamily="18" charset="0"/>
              </a:rPr>
              <a:t>20 ноября 1778 года </a:t>
            </a:r>
            <a:r>
              <a:rPr lang="ru-RU" sz="2000" dirty="0" smtClean="0">
                <a:latin typeface="Times New Roman" pitchFamily="18" charset="0"/>
              </a:rPr>
              <a:t>святой </a:t>
            </a:r>
            <a:r>
              <a:rPr lang="ru-RU" sz="2000" dirty="0">
                <a:latin typeface="Times New Roman" pitchFamily="18" charset="0"/>
              </a:rPr>
              <a:t>пришел в Саров, где настоятелем был мудрый старец, отец Пахомий. </a:t>
            </a:r>
            <a:endParaRPr lang="ru-RU" sz="2000" dirty="0" smtClean="0">
              <a:latin typeface="Times New Roman" pitchFamily="18" charset="0"/>
            </a:endParaRPr>
          </a:p>
          <a:p>
            <a:pPr algn="just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sz="2000" dirty="0" smtClean="0">
                <a:latin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</a:rPr>
              <a:t>После семи лет послушания </a:t>
            </a:r>
            <a:r>
              <a:rPr lang="ru-RU" sz="2000" dirty="0" smtClean="0">
                <a:latin typeface="Times New Roman" pitchFamily="18" charset="0"/>
              </a:rPr>
              <a:t>Прохор постригся в монашеский чин с именем Серафим (то есть «пламенный») и стал послушником </a:t>
            </a:r>
            <a:r>
              <a:rPr lang="ru-RU" sz="2000" dirty="0" err="1" smtClean="0">
                <a:latin typeface="Times New Roman" pitchFamily="18" charset="0"/>
              </a:rPr>
              <a:t>Саровской</a:t>
            </a:r>
            <a:r>
              <a:rPr lang="ru-RU" sz="2000" dirty="0" smtClean="0">
                <a:latin typeface="Times New Roman" pitchFamily="18" charset="0"/>
              </a:rPr>
              <a:t> п</a:t>
            </a:r>
            <a:r>
              <a:rPr lang="ru-RU" sz="2000" b="1" dirty="0" smtClean="0">
                <a:latin typeface="Times New Roman" pitchFamily="18" charset="0"/>
              </a:rPr>
              <a:t>у</a:t>
            </a:r>
            <a:r>
              <a:rPr lang="ru-RU" sz="2000" dirty="0" smtClean="0">
                <a:latin typeface="Times New Roman" pitchFamily="18" charset="0"/>
              </a:rPr>
              <a:t>стыни.</a:t>
            </a:r>
            <a:endParaRPr lang="ru-RU" sz="2000" b="1" dirty="0">
              <a:latin typeface="Times New Roman" pitchFamily="18" charset="0"/>
            </a:endParaRPr>
          </a:p>
          <a:p>
            <a:pPr algn="just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endParaRPr lang="ru-RU" sz="1600" dirty="0">
              <a:latin typeface="Times New Roman" pitchFamily="18" charset="0"/>
            </a:endParaRPr>
          </a:p>
        </p:txBody>
      </p:sp>
      <p:pic>
        <p:nvPicPr>
          <p:cNvPr id="30" name="Picture 2" descr="H:\Серафим  Саровский\DSC02889.JPG"/>
          <p:cNvPicPr>
            <a:picLocks noChangeAspect="1" noChangeArrowheads="1"/>
          </p:cNvPicPr>
          <p:nvPr/>
        </p:nvPicPr>
        <p:blipFill>
          <a:blip r:embed="rId3" cstate="print"/>
          <a:srcRect l="13127" t="4634" r="14391" b="8545"/>
          <a:stretch>
            <a:fillRect/>
          </a:stretch>
        </p:blipFill>
        <p:spPr>
          <a:xfrm>
            <a:off x="285720" y="428604"/>
            <a:ext cx="2643206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2" name="Прямоугольник 31"/>
          <p:cNvSpPr/>
          <p:nvPr/>
        </p:nvSpPr>
        <p:spPr>
          <a:xfrm>
            <a:off x="3357554" y="428604"/>
            <a:ext cx="45469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Саровский монастырь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928670"/>
            <a:ext cx="8572521" cy="2214555"/>
          </a:xfrm>
        </p:spPr>
        <p:txBody>
          <a:bodyPr>
            <a:noAutofit/>
          </a:bodyPr>
          <a:lstStyle/>
          <a:p>
            <a:pPr algn="just" eaLnBrk="1" hangingPunct="1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В 1793 году Отец Серафим стал иеромонахом и примерно в это время принял решение уйти в пустыню, потому что жизнь отшельника привлекала его. </a:t>
            </a:r>
          </a:p>
          <a:p>
            <a:pPr algn="just" eaLnBrk="1" hangingPunct="1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затворе преподобный приобрёл высокую душевную чистоту и сподобился от Бога даров прозорливости и чудотворения.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Подзаголовок 2"/>
          <p:cNvSpPr txBox="1">
            <a:spLocks/>
          </p:cNvSpPr>
          <p:nvPr/>
        </p:nvSpPr>
        <p:spPr bwMode="auto">
          <a:xfrm>
            <a:off x="5143500" y="3214688"/>
            <a:ext cx="364331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spcBef>
                <a:spcPct val="20000"/>
              </a:spcBef>
              <a:buClr>
                <a:srgbClr val="F9F9F9"/>
              </a:buClr>
              <a:buSzPct val="65000"/>
            </a:pPr>
            <a:endParaRPr lang="ru-RU" sz="1600" b="1">
              <a:latin typeface="Times New Roman" pitchFamily="18" charset="0"/>
            </a:endParaRPr>
          </a:p>
        </p:txBody>
      </p:sp>
      <p:sp>
        <p:nvSpPr>
          <p:cNvPr id="9222" name="Подзаголовок 2"/>
          <p:cNvSpPr txBox="1">
            <a:spLocks/>
          </p:cNvSpPr>
          <p:nvPr/>
        </p:nvSpPr>
        <p:spPr bwMode="auto">
          <a:xfrm>
            <a:off x="3857620" y="3143248"/>
            <a:ext cx="5072073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sz="2000" dirty="0" smtClean="0">
                <a:latin typeface="Times New Roman" pitchFamily="18" charset="0"/>
              </a:rPr>
              <a:t>	Старец «видел» сердца людей и, как их духовный врач, исцелял душевные и телесные недуги молитвой.</a:t>
            </a:r>
            <a:r>
              <a:rPr lang="ru-RU" dirty="0">
                <a:latin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</a:endParaRPr>
          </a:p>
          <a:p>
            <a:pPr algn="just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b="1" dirty="0" smtClean="0">
                <a:latin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</a:rPr>
              <a:t>Приходившие к Серафиму чувствовали его великую любовь и с благодарностью слушали его слова.</a:t>
            </a:r>
          </a:p>
          <a:p>
            <a:pPr algn="just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r>
              <a:rPr lang="ru-RU" sz="2000" dirty="0" smtClean="0">
                <a:latin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</a:rPr>
              <a:t>Но не только люди приходили к старцу…</a:t>
            </a:r>
            <a:endParaRPr lang="ru-RU" sz="2000" dirty="0">
              <a:latin typeface="Times New Roman" pitchFamily="18" charset="0"/>
            </a:endParaRPr>
          </a:p>
          <a:p>
            <a:pPr algn="just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</a:pPr>
            <a:endParaRPr lang="ru-RU" sz="1600" dirty="0">
              <a:latin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143108" y="214290"/>
            <a:ext cx="44727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Серафим - иеромонах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" name="Picture 2" descr="C:\Users\nata\Desktop\GAME NIK\171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brightnessContrast bright="9000"/>
                    </a14:imgEffect>
                  </a14:imgLayer>
                </a14:imgProps>
              </a:ext>
            </a:extLst>
          </a:blip>
          <a:srcRect l="11043" t="3835" r="17288" b="12730"/>
          <a:stretch/>
        </p:blipFill>
        <p:spPr bwMode="auto">
          <a:xfrm>
            <a:off x="357158" y="2710291"/>
            <a:ext cx="3214710" cy="38619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214282" y="1285860"/>
            <a:ext cx="4500594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Третье чудо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Известна из житийных источников история о том, как к Серафиму Саровскому приходили дикие звери.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раз очевидцы заставали батюшку, когда тот кормил из рук большого, свирепого на вид медведя.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571480"/>
            <a:ext cx="3500462" cy="53252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357158" y="1142984"/>
            <a:ext cx="8286808" cy="2000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1794 году Серафим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жил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лесу в келье в пяти километрах от монастыря. Живя в уединении, он  носил одну и ту же одежду зимой и летом, сам добывал себе пропитание в лесу, спал очень мало, постился.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Около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кельи Серафим развёл огород и устроил пчельник. Ежедневно он долго молился.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молитве простоял 1000 дней на камне.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2"/>
          <a:srcRect t="3571" b="7143"/>
          <a:stretch>
            <a:fillRect/>
          </a:stretch>
        </p:blipFill>
        <p:spPr bwMode="auto">
          <a:xfrm>
            <a:off x="3214678" y="3286124"/>
            <a:ext cx="3000396" cy="2984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285720" y="3352693"/>
            <a:ext cx="2813466" cy="30052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" name="Прямоугольник 28"/>
          <p:cNvSpPr/>
          <p:nvPr/>
        </p:nvSpPr>
        <p:spPr>
          <a:xfrm>
            <a:off x="642910" y="285728"/>
            <a:ext cx="7715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Духовный подвиг  Серафима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" name="Picture 2" descr="H:\Серафим  Саровский\DSC02893.JPG"/>
          <p:cNvPicPr>
            <a:picLocks noChangeAspect="1" noChangeArrowheads="1"/>
          </p:cNvPicPr>
          <p:nvPr/>
        </p:nvPicPr>
        <p:blipFill>
          <a:blip r:embed="rId4" cstate="print"/>
          <a:srcRect l="14079" t="7040" r="8485" b="8485"/>
          <a:stretch>
            <a:fillRect/>
          </a:stretch>
        </p:blipFill>
        <p:spPr>
          <a:xfrm>
            <a:off x="6286512" y="3357562"/>
            <a:ext cx="2571739" cy="29014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285720" y="571480"/>
            <a:ext cx="4500594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Четвёртое чудо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Жизнь отшельника в лесу полна опасностей.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Однажды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Серафима напали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разбойники.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Узнав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что к старцу часто приходят посетители, в том числе и вполне обеспеченные, бандиты решили ограбить келью.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	Они проломили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обухом топора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голову старца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сильно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избили его,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результате чего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Серафим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навсегда остался сильно сгорбленным.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Он чудом остался жив.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келье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разбойники ничего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нашли. Позже эти люди были установлены, но отец Серафим простил их и упросил не наказывать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928670"/>
            <a:ext cx="3865894" cy="478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285720" y="571480"/>
            <a:ext cx="4500594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Пятое чудо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 В 1807 году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Серафим дал обет молчания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старался ни с кем не встречаться и не общаться.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1810 году возвратился в монастырь, но ушёл в затвор до 1825 года.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этот подвиг  преподобного Серафима благословила Сама Пресвятая Богородица, явившаяся ему в келье ночью 25 ноября 1825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года.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428603"/>
            <a:ext cx="3929090" cy="6100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Кончина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преподобного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6" name="Picture 2" descr="G:\DCIM\102MSDCF\DSC0289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89" y="1214439"/>
            <a:ext cx="3713783" cy="492920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9125" y="1500174"/>
            <a:ext cx="4143403" cy="4429156"/>
          </a:xfrm>
        </p:spPr>
        <p:txBody>
          <a:bodyPr>
            <a:normAutofit/>
          </a:bodyPr>
          <a:lstStyle/>
          <a:p>
            <a:pPr marL="0" indent="-274320" algn="just" fontAlgn="auto">
              <a:spcAft>
                <a:spcPts val="0"/>
              </a:spcAft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15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января 1833 года монах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Павел,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живший в соседней келье , почувствовал запах дыма.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-274320" algn="just" fontAlgn="auto">
              <a:spcAft>
                <a:spcPts val="0"/>
              </a:spcAft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Открыв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дверь батюшкиной кельи, монахи  увидели, что  чуть тлеет край табурета, а батюшка Серафим стоит на коленях в молитвенной позе перед иконой Богородицы.</a:t>
            </a:r>
          </a:p>
          <a:p>
            <a:pPr marL="0" indent="-274320" algn="just" fontAlgn="auto">
              <a:spcAft>
                <a:spcPts val="0"/>
              </a:spcAft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Он был бездыханным.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Душа старца отлетела в небесные обители, к Богу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78581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Иконография Святого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357313"/>
            <a:ext cx="3400420" cy="5072083"/>
          </a:xfrm>
        </p:spPr>
        <p:txBody>
          <a:bodyPr>
            <a:normAutofit/>
          </a:bodyPr>
          <a:lstStyle/>
          <a:p>
            <a:pPr marL="0" indent="-274320" algn="just" fontAlgn="auto">
              <a:spcAft>
                <a:spcPts val="0"/>
              </a:spcAft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Иконография подчёркивает его чин святости преподобного. </a:t>
            </a:r>
          </a:p>
          <a:p>
            <a:pPr marL="0" indent="-274320" algn="just" fontAlgn="auto">
              <a:spcAft>
                <a:spcPts val="0"/>
              </a:spcAft>
              <a:buNone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иконах он – в монашеском одеянии. Чётки в руках – символ постоянной молитвы. </a:t>
            </a:r>
          </a:p>
          <a:p>
            <a:pPr marL="0" indent="-274320" algn="just" fontAlgn="auto">
              <a:spcAft>
                <a:spcPts val="0"/>
              </a:spcAft>
              <a:buNone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Часто Серафим изображён вместе с Пресвятой Богородицей и Ангелами Божьими.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4" y="1142984"/>
            <a:ext cx="3452837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6" name="Picture 2" descr="https://avatars.mds.yandex.net/i?id=95d45147dadef28ff08bc9e5a518199250356b4d-9181645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3286124"/>
            <a:ext cx="2476500" cy="3048001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3071810"/>
            <a:ext cx="6400800" cy="571504"/>
          </a:xfrm>
        </p:spPr>
        <p:txBody>
          <a:bodyPr>
            <a:normAutofit fontScale="47500" lnSpcReduction="20000"/>
          </a:bodyPr>
          <a:lstStyle/>
          <a:p>
            <a:pPr eaLnBrk="1" hangingPunct="1"/>
            <a:r>
              <a:rPr lang="ru-RU" dirty="0" smtClean="0"/>
              <a:t>(1759-1833)</a:t>
            </a:r>
          </a:p>
          <a:p>
            <a:pPr eaLnBrk="1" hangingPunct="1"/>
            <a:r>
              <a:rPr lang="ru-RU" dirty="0" smtClean="0"/>
              <a:t>День памяти: 15 января, 1 августа</a:t>
            </a:r>
          </a:p>
        </p:txBody>
      </p:sp>
      <p:pic>
        <p:nvPicPr>
          <p:cNvPr id="30" name="Рисунок 29" descr="img431.jpg"/>
          <p:cNvPicPr>
            <a:picLocks noChangeAspect="1"/>
          </p:cNvPicPr>
          <p:nvPr/>
        </p:nvPicPr>
        <p:blipFill>
          <a:blip r:embed="rId2"/>
          <a:srcRect l="30106" t="5208" r="9208" b="14583"/>
          <a:stretch>
            <a:fillRect/>
          </a:stretch>
        </p:blipFill>
        <p:spPr>
          <a:xfrm rot="16200000">
            <a:off x="1750201" y="-750124"/>
            <a:ext cx="5500725" cy="8143934"/>
          </a:xfrm>
          <a:prstGeom prst="rect">
            <a:avLst/>
          </a:prstGeom>
        </p:spPr>
      </p:pic>
      <p:sp>
        <p:nvSpPr>
          <p:cNvPr id="33" name="Круглая лента лицом вверх 32"/>
          <p:cNvSpPr/>
          <p:nvPr/>
        </p:nvSpPr>
        <p:spPr>
          <a:xfrm>
            <a:off x="571472" y="357166"/>
            <a:ext cx="8072494" cy="1285884"/>
          </a:xfrm>
          <a:prstGeom prst="ellipseRibbon2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6C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6C31"/>
                </a:solidFill>
                <a:latin typeface="Times New Roman" pitchFamily="18" charset="0"/>
                <a:cs typeface="Times New Roman" pitchFamily="18" charset="0"/>
              </a:rPr>
              <a:t>Серафим  Саровский</a:t>
            </a:r>
            <a:endParaRPr lang="ru-RU" sz="3200" dirty="0">
              <a:solidFill>
                <a:srgbClr val="006C3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одзаголовок 2"/>
          <p:cNvSpPr txBox="1">
            <a:spLocks/>
          </p:cNvSpPr>
          <p:nvPr/>
        </p:nvSpPr>
        <p:spPr>
          <a:xfrm>
            <a:off x="571472" y="6143644"/>
            <a:ext cx="7929618" cy="5000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День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памяти: 15 января, 1 августа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3286116" y="3857628"/>
            <a:ext cx="250033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(1759-1833)</a:t>
            </a:r>
            <a:endParaRPr lang="ru-RU" sz="3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78581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Иконография Святого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Picture 2" descr="H:\Серафим  Саровский\serafim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000364" y="1142984"/>
            <a:ext cx="2786082" cy="5150503"/>
          </a:xfrm>
        </p:spPr>
      </p:pic>
      <p:pic>
        <p:nvPicPr>
          <p:cNvPr id="34818" name="Picture 2" descr="https://sunlight.net/wiki/wp-content/uploads/2022/04/Ikona-Serafima-Sarovskogo-znachenie-v-chem-pomogaet-molitva-k-obrazu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1643050"/>
            <a:ext cx="2781271" cy="3708361"/>
          </a:xfrm>
          <a:prstGeom prst="rect">
            <a:avLst/>
          </a:prstGeom>
          <a:noFill/>
        </p:spPr>
      </p:pic>
      <p:pic>
        <p:nvPicPr>
          <p:cNvPr id="34820" name="Picture 4" descr="https://ar.culture.ru/attachments/attachment/preview/5ca8b58611d50b5efbe6e837-previe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1785926"/>
            <a:ext cx="2671708" cy="3199650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Заголовок 3"/>
          <p:cNvSpPr txBox="1">
            <a:spLocks/>
          </p:cNvSpPr>
          <p:nvPr/>
        </p:nvSpPr>
        <p:spPr>
          <a:xfrm>
            <a:off x="500034" y="0"/>
            <a:ext cx="8229600" cy="77627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Духовный пример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14282" y="928670"/>
            <a:ext cx="371477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74320" algn="just" fontAlgn="auto">
              <a:spcAft>
                <a:spcPts val="0"/>
              </a:spcAft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Любовь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 людям и духовная прозорливость привлекали к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Серафиму Саровскому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множество народа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Старец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же охотнее всего беседовал с детьми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-274320" algn="just" fontAlgn="auto">
              <a:spcAft>
                <a:spcPts val="0"/>
              </a:spcAft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-274320" algn="just" fontAlgn="auto">
              <a:spcAft>
                <a:spcPts val="0"/>
              </a:spcAft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нашей гимназии есть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община святого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Ребята оформили стенд, на котором разместили:</a:t>
            </a:r>
          </a:p>
          <a:p>
            <a:pPr indent="-274320" algn="just" fontAlgn="auto">
              <a:spcAft>
                <a:spcPts val="0"/>
              </a:spcAft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-274320" algn="just" fontAlgn="auto"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образы святого</a:t>
            </a:r>
          </a:p>
          <a:p>
            <a:pPr indent="-274320" algn="just" fontAlgn="auto"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правила поведения в общине</a:t>
            </a:r>
          </a:p>
          <a:p>
            <a:pPr indent="-274320" algn="just" fontAlgn="auto"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фотографии священных мест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Дивеевской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обители</a:t>
            </a:r>
          </a:p>
          <a:p>
            <a:pPr indent="-274320" algn="just" fontAlgn="auto"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поучительные изречения  отца Серафима</a:t>
            </a:r>
          </a:p>
        </p:txBody>
      </p:sp>
      <p:pic>
        <p:nvPicPr>
          <p:cNvPr id="20482" name="Picture 2" descr="http://www.dvgimnazia.ru/d/kab_74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928670"/>
            <a:ext cx="4852165" cy="3238820"/>
          </a:xfrm>
          <a:prstGeom prst="rect">
            <a:avLst/>
          </a:prstGeom>
          <a:noFill/>
        </p:spPr>
      </p:pic>
      <p:sp>
        <p:nvSpPr>
          <p:cNvPr id="31" name="Прямоугольник 30"/>
          <p:cNvSpPr/>
          <p:nvPr/>
        </p:nvSpPr>
        <p:spPr>
          <a:xfrm>
            <a:off x="4143372" y="4429132"/>
            <a:ext cx="478631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74320" algn="just" fontAlgn="auto">
              <a:spcAft>
                <a:spcPts val="0"/>
              </a:spcAft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четвергам читается акафист Преподобному. В дни памяти община едет  в храм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-274320" algn="just" fontAlgn="auto">
              <a:spcAft>
                <a:spcPts val="0"/>
              </a:spcAft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Ежегодно в Дивеево проводится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конкурс «Серафимовский учитель»,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котором принимают участие лучшие педагоги – наставники.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58360"/>
            <a:ext cx="3500429" cy="3299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3"/>
          <p:cNvSpPr txBox="1">
            <a:spLocks/>
          </p:cNvSpPr>
          <p:nvPr/>
        </p:nvSpPr>
        <p:spPr>
          <a:xfrm>
            <a:off x="428596" y="2071678"/>
            <a:ext cx="8229600" cy="77627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СпасиБо за внимание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285720" y="214290"/>
            <a:ext cx="6072230" cy="625966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изучить житие святого преподобного Серафима Саровского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и познакомить других с его нравственным примером 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1.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В книжных и интернет – источниках узнать о личности и деяниях Святого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2.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Познакомиться с иконографией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  3. Просветить других 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(рассказать об истоках почитания Серафима Саровского, его духовном подвиге)</a:t>
            </a: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4164421"/>
            <a:ext cx="2857488" cy="2693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Владивосток, о.Русский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3" y="1216010"/>
            <a:ext cx="7929618" cy="5297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Приморский край, посёлок Лазо, Церковь Серафима Саровского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C:\Users\Samsung\Desktop\ДАША ПЕРМИНОВА\проект\Серафим Саровский\п Лаз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9" y="1428736"/>
            <a:ext cx="7572428" cy="50545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г.Хабаровск, Храм Серафима Саровского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C:\Users\Samsung\Desktop\ДАША ПЕРМИНОВА\проект\Серафим Саровский\Храм_-_panoramio_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500174"/>
            <a:ext cx="7235992" cy="48404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Моя «встреча» с преподобным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C:\Users\Samsung\Desktop\ДАША ПЕРМИНОВА\проект\Серафим Саровский\Даша в Хабаровск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500174"/>
            <a:ext cx="4786346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 descr="H:\Серафим  Саровский\DSC02894.JPG"/>
          <p:cNvPicPr>
            <a:picLocks noChangeAspect="1" noChangeArrowheads="1"/>
          </p:cNvPicPr>
          <p:nvPr/>
        </p:nvPicPr>
        <p:blipFill>
          <a:blip r:embed="rId2"/>
          <a:srcRect l="13374" r="7431" b="10892"/>
          <a:stretch>
            <a:fillRect/>
          </a:stretch>
        </p:blipFill>
        <p:spPr>
          <a:xfrm>
            <a:off x="2071670" y="1071546"/>
            <a:ext cx="4500594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14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214422"/>
            <a:ext cx="8429645" cy="5429249"/>
          </a:xfrm>
        </p:spPr>
        <p:txBody>
          <a:bodyPr/>
          <a:lstStyle/>
          <a:p>
            <a:pPr algn="just" eaLnBrk="1" hangingPunct="1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Препод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обный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Серафим Саровский, великий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подвижник Русской Церкви, родилс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19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июля (1 августа)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1759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года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Курске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(юго-запад России). </a:t>
            </a:r>
          </a:p>
          <a:p>
            <a:pPr algn="just" eaLnBrk="1" hangingPunct="1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Родител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преподобного, Исидор и Агафия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Мошнины,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назвали мальчика Прохо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ром. </a:t>
            </a:r>
          </a:p>
          <a:p>
            <a:pPr algn="just" eaLnBrk="1" hangingPunct="1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Исидор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был купцом и брал подряды на стро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ительство зданий, а в конце жизни нач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ал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постройку собора в Курске, но ско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нчался до завершения работ. 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Младши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сын Прохор остался на попечении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матери, воспитавшей в сыне глубокую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веру. 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	С само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</a:rPr>
              <a:t>го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</a:rPr>
              <a:t>детства Прохор был одарён све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тлым умом, сильной памятью, впечат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</a:rPr>
              <a:t>лительностью, который сохранил до с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амой смерти.</a:t>
            </a:r>
          </a:p>
          <a:p>
            <a:pPr algn="just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	Ещё в ю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</a:rPr>
              <a:t>ности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</a:rPr>
              <a:t>у Прохора созрело решение вс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ецело посвятить себя Богу и уйти в мо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</a:rPr>
              <a:t>настырь.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</a:endParaRPr>
          </a:p>
          <a:p>
            <a:pPr algn="just" eaLnBrk="1" hangingPunct="1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42910" y="285728"/>
            <a:ext cx="78070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Житие Преподобного</a:t>
            </a:r>
            <a:endParaRPr lang="ru-RU" sz="36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214282" y="857232"/>
            <a:ext cx="450059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Первое чудо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Всю жизнь Серафим прожил под покровом Пресвятой Богородицы, потому что сам был ревностным служителем  Господа и Пречистой Его Матери.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Пресвятая Богородица являлась ему целых 12 раз!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Первое чудо свершилось над Святым в семилетнем возрасте, когда, управ с огромной высоты колокольни, мальчик остался невредим.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" name="Picture 2" descr="H:\Серафим  Саровский\DSC02887.JPG"/>
          <p:cNvPicPr>
            <a:picLocks noChangeAspect="1" noChangeArrowheads="1"/>
          </p:cNvPicPr>
          <p:nvPr/>
        </p:nvPicPr>
        <p:blipFill>
          <a:blip r:embed="rId2" cstate="print"/>
          <a:srcRect l="14175" t="4704" r="8504" b="9412"/>
          <a:stretch>
            <a:fillRect/>
          </a:stretch>
        </p:blipFill>
        <p:spPr>
          <a:xfrm>
            <a:off x="4786314" y="1000108"/>
            <a:ext cx="3911714" cy="4500594"/>
          </a:xfrm>
          <a:prstGeom prst="rect">
            <a:avLst/>
          </a:prstGeom>
          <a:ln>
            <a:noFill/>
          </a:ln>
          <a:effectLst>
            <a:outerShdw blurRad="50800" dist="50800" dir="5400000" algn="ctr" rotWithShape="0">
              <a:srgbClr val="000000">
                <a:alpha val="54000"/>
              </a:srgbClr>
            </a:outerShdw>
            <a:softEdge rad="112500"/>
          </a:effec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314</TotalTime>
  <Words>207</Words>
  <Application>Microsoft Office PowerPoint</Application>
  <PresentationFormat>Экран (4:3)</PresentationFormat>
  <Paragraphs>109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АНОО «Православная гимназия» г.Владивостока</vt:lpstr>
      <vt:lpstr>Слайд 2</vt:lpstr>
      <vt:lpstr>Слайд 3</vt:lpstr>
      <vt:lpstr>Владивосток, о.Русский</vt:lpstr>
      <vt:lpstr>Приморский край, посёлок Лазо, Церковь Серафима Саровского</vt:lpstr>
      <vt:lpstr>г.Хабаровск, Храм Серафима Саровского</vt:lpstr>
      <vt:lpstr>Моя «встреча» с преподобным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Кончина преподобного</vt:lpstr>
      <vt:lpstr>Иконография Святого</vt:lpstr>
      <vt:lpstr>Иконография Святого</vt:lpstr>
      <vt:lpstr>Слайд 21</vt:lpstr>
      <vt:lpstr>Слайд 22</vt:lpstr>
    </vt:vector>
  </TitlesOfParts>
  <Company>Интернат Сявской коррекционной школы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oly</dc:creator>
  <cp:lastModifiedBy>Samsung</cp:lastModifiedBy>
  <cp:revision>29</cp:revision>
  <dcterms:created xsi:type="dcterms:W3CDTF">2015-04-28T05:28:33Z</dcterms:created>
  <dcterms:modified xsi:type="dcterms:W3CDTF">2023-05-12T02:10:41Z</dcterms:modified>
</cp:coreProperties>
</file>