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60" r:id="rId4"/>
    <p:sldId id="269" r:id="rId5"/>
    <p:sldId id="284" r:id="rId6"/>
    <p:sldId id="262" r:id="rId7"/>
    <p:sldId id="267" r:id="rId8"/>
    <p:sldId id="265" r:id="rId9"/>
    <p:sldId id="283" r:id="rId10"/>
    <p:sldId id="259" r:id="rId11"/>
    <p:sldId id="270" r:id="rId12"/>
    <p:sldId id="261" r:id="rId13"/>
    <p:sldId id="273" r:id="rId14"/>
    <p:sldId id="263" r:id="rId15"/>
    <p:sldId id="276" r:id="rId16"/>
    <p:sldId id="277" r:id="rId17"/>
    <p:sldId id="274" r:id="rId18"/>
    <p:sldId id="271" r:id="rId19"/>
    <p:sldId id="278" r:id="rId20"/>
    <p:sldId id="272" r:id="rId21"/>
    <p:sldId id="279" r:id="rId22"/>
    <p:sldId id="280" r:id="rId23"/>
    <p:sldId id="281" r:id="rId24"/>
    <p:sldId id="268" r:id="rId25"/>
    <p:sldId id="285" r:id="rId2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6" d="100"/>
          <a:sy n="86" d="100"/>
        </p:scale>
        <p:origin x="1524"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CE946A3-0EAB-4003-87D9-36903DF15CF4}" type="datetimeFigureOut">
              <a:rPr lang="ru-RU" smtClean="0"/>
              <a:pPr/>
              <a:t>10.10.2023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F9E2809-BE14-4F32-9386-D032FBDBEB05}" type="slidenum">
              <a:rPr lang="ru-RU" smtClean="0"/>
              <a:pPr/>
              <a:t>‹#›</a:t>
            </a:fld>
            <a:endParaRPr lang="ru-RU"/>
          </a:p>
        </p:txBody>
      </p:sp>
    </p:spTree>
  </p:cSld>
  <p:clrMapOvr>
    <a:masterClrMapping/>
  </p:clrMapOvr>
  <p:transition>
    <p:cover dir="l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CE946A3-0EAB-4003-87D9-36903DF15CF4}" type="datetimeFigureOut">
              <a:rPr lang="ru-RU" smtClean="0"/>
              <a:pPr/>
              <a:t>10.10.2023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F9E2809-BE14-4F32-9386-D032FBDBEB05}" type="slidenum">
              <a:rPr lang="ru-RU" smtClean="0"/>
              <a:pPr/>
              <a:t>‹#›</a:t>
            </a:fld>
            <a:endParaRPr lang="ru-RU"/>
          </a:p>
        </p:txBody>
      </p:sp>
    </p:spTree>
  </p:cSld>
  <p:clrMapOvr>
    <a:masterClrMapping/>
  </p:clrMapOvr>
  <p:transition>
    <p:cover dir="l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CE946A3-0EAB-4003-87D9-36903DF15CF4}" type="datetimeFigureOut">
              <a:rPr lang="ru-RU" smtClean="0"/>
              <a:pPr/>
              <a:t>10.10.2023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F9E2809-BE14-4F32-9386-D032FBDBEB05}" type="slidenum">
              <a:rPr lang="ru-RU" smtClean="0"/>
              <a:pPr/>
              <a:t>‹#›</a:t>
            </a:fld>
            <a:endParaRPr lang="ru-RU"/>
          </a:p>
        </p:txBody>
      </p:sp>
    </p:spTree>
  </p:cSld>
  <p:clrMapOvr>
    <a:masterClrMapping/>
  </p:clrMapOvr>
  <p:transition>
    <p:cover dir="l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CE946A3-0EAB-4003-87D9-36903DF15CF4}" type="datetimeFigureOut">
              <a:rPr lang="ru-RU" smtClean="0"/>
              <a:pPr/>
              <a:t>10.10.2023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F9E2809-BE14-4F32-9386-D032FBDBEB05}" type="slidenum">
              <a:rPr lang="ru-RU" smtClean="0"/>
              <a:pPr/>
              <a:t>‹#›</a:t>
            </a:fld>
            <a:endParaRPr lang="ru-RU"/>
          </a:p>
        </p:txBody>
      </p:sp>
    </p:spTree>
  </p:cSld>
  <p:clrMapOvr>
    <a:masterClrMapping/>
  </p:clrMapOvr>
  <p:transition>
    <p:cover dir="l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CE946A3-0EAB-4003-87D9-36903DF15CF4}" type="datetimeFigureOut">
              <a:rPr lang="ru-RU" smtClean="0"/>
              <a:pPr/>
              <a:t>10.10.2023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F9E2809-BE14-4F32-9386-D032FBDBEB05}" type="slidenum">
              <a:rPr lang="ru-RU" smtClean="0"/>
              <a:pPr/>
              <a:t>‹#›</a:t>
            </a:fld>
            <a:endParaRPr lang="ru-RU"/>
          </a:p>
        </p:txBody>
      </p:sp>
    </p:spTree>
  </p:cSld>
  <p:clrMapOvr>
    <a:masterClrMapping/>
  </p:clrMapOvr>
  <p:transition>
    <p:cover dir="l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CE946A3-0EAB-4003-87D9-36903DF15CF4}" type="datetimeFigureOut">
              <a:rPr lang="ru-RU" smtClean="0"/>
              <a:pPr/>
              <a:t>10.10.2023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F9E2809-BE14-4F32-9386-D032FBDBEB05}" type="slidenum">
              <a:rPr lang="ru-RU" smtClean="0"/>
              <a:pPr/>
              <a:t>‹#›</a:t>
            </a:fld>
            <a:endParaRPr lang="ru-RU"/>
          </a:p>
        </p:txBody>
      </p:sp>
    </p:spTree>
  </p:cSld>
  <p:clrMapOvr>
    <a:masterClrMapping/>
  </p:clrMapOvr>
  <p:transition>
    <p:cover dir="l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CE946A3-0EAB-4003-87D9-36903DF15CF4}" type="datetimeFigureOut">
              <a:rPr lang="ru-RU" smtClean="0"/>
              <a:pPr/>
              <a:t>10.10.2023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F9E2809-BE14-4F32-9386-D032FBDBEB05}" type="slidenum">
              <a:rPr lang="ru-RU" smtClean="0"/>
              <a:pPr/>
              <a:t>‹#›</a:t>
            </a:fld>
            <a:endParaRPr lang="ru-RU"/>
          </a:p>
        </p:txBody>
      </p:sp>
    </p:spTree>
  </p:cSld>
  <p:clrMapOvr>
    <a:masterClrMapping/>
  </p:clrMapOvr>
  <p:transition>
    <p:cover dir="l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CE946A3-0EAB-4003-87D9-36903DF15CF4}" type="datetimeFigureOut">
              <a:rPr lang="ru-RU" smtClean="0"/>
              <a:pPr/>
              <a:t>10.10.2023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F9E2809-BE14-4F32-9386-D032FBDBEB05}" type="slidenum">
              <a:rPr lang="ru-RU" smtClean="0"/>
              <a:pPr/>
              <a:t>‹#›</a:t>
            </a:fld>
            <a:endParaRPr lang="ru-RU"/>
          </a:p>
        </p:txBody>
      </p:sp>
    </p:spTree>
  </p:cSld>
  <p:clrMapOvr>
    <a:masterClrMapping/>
  </p:clrMapOvr>
  <p:transition>
    <p:cover dir="l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CE946A3-0EAB-4003-87D9-36903DF15CF4}" type="datetimeFigureOut">
              <a:rPr lang="ru-RU" smtClean="0"/>
              <a:pPr/>
              <a:t>10.10.2023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F9E2809-BE14-4F32-9386-D032FBDBEB05}" type="slidenum">
              <a:rPr lang="ru-RU" smtClean="0"/>
              <a:pPr/>
              <a:t>‹#›</a:t>
            </a:fld>
            <a:endParaRPr lang="ru-RU"/>
          </a:p>
        </p:txBody>
      </p:sp>
    </p:spTree>
  </p:cSld>
  <p:clrMapOvr>
    <a:masterClrMapping/>
  </p:clrMapOvr>
  <p:transition>
    <p:cover dir="l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CE946A3-0EAB-4003-87D9-36903DF15CF4}" type="datetimeFigureOut">
              <a:rPr lang="ru-RU" smtClean="0"/>
              <a:pPr/>
              <a:t>10.10.2023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F9E2809-BE14-4F32-9386-D032FBDBEB05}" type="slidenum">
              <a:rPr lang="ru-RU" smtClean="0"/>
              <a:pPr/>
              <a:t>‹#›</a:t>
            </a:fld>
            <a:endParaRPr lang="ru-RU"/>
          </a:p>
        </p:txBody>
      </p:sp>
    </p:spTree>
  </p:cSld>
  <p:clrMapOvr>
    <a:masterClrMapping/>
  </p:clrMapOvr>
  <p:transition>
    <p:cover dir="l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CE946A3-0EAB-4003-87D9-36903DF15CF4}" type="datetimeFigureOut">
              <a:rPr lang="ru-RU" smtClean="0"/>
              <a:pPr/>
              <a:t>10.10.2023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F9E2809-BE14-4F32-9386-D032FBDBEB05}" type="slidenum">
              <a:rPr lang="ru-RU" smtClean="0"/>
              <a:pPr/>
              <a:t>‹#›</a:t>
            </a:fld>
            <a:endParaRPr lang="ru-RU"/>
          </a:p>
        </p:txBody>
      </p:sp>
    </p:spTree>
  </p:cSld>
  <p:clrMapOvr>
    <a:masterClrMapping/>
  </p:clrMapOvr>
  <p:transition>
    <p:cover dir="l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CE946A3-0EAB-4003-87D9-36903DF15CF4}" type="datetimeFigureOut">
              <a:rPr lang="ru-RU" smtClean="0"/>
              <a:pPr/>
              <a:t>10.10.2023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9E2809-BE14-4F32-9386-D032FBDBEB05}"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cover dir="lu"/>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27.jpeg"/></Relationships>
</file>

<file path=ppt/slides/_rels/slide1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32.jpeg"/></Relationships>
</file>

<file path=ppt/slides/_rels/slide18.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38.jpeg"/></Relationships>
</file>

<file path=ppt/slides/_rels/slide23.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40.jpeg"/></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image" Target="../media/image15.jpeg"/><Relationship Id="rId3" Type="http://schemas.openxmlformats.org/officeDocument/2006/relationships/image" Target="../media/image5.jpeg"/><Relationship Id="rId7" Type="http://schemas.openxmlformats.org/officeDocument/2006/relationships/image" Target="../media/image9.jpeg"/><Relationship Id="rId12" Type="http://schemas.openxmlformats.org/officeDocument/2006/relationships/image" Target="../media/image14.jpe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8.jpeg"/><Relationship Id="rId11" Type="http://schemas.openxmlformats.org/officeDocument/2006/relationships/image" Target="../media/image13.jpeg"/><Relationship Id="rId5" Type="http://schemas.openxmlformats.org/officeDocument/2006/relationships/image" Target="../media/image7.jpeg"/><Relationship Id="rId15" Type="http://schemas.openxmlformats.org/officeDocument/2006/relationships/image" Target="../media/image17.jpeg"/><Relationship Id="rId10" Type="http://schemas.openxmlformats.org/officeDocument/2006/relationships/image" Target="../media/image12.jpeg"/><Relationship Id="rId4" Type="http://schemas.openxmlformats.org/officeDocument/2006/relationships/image" Target="../media/image6.jpeg"/><Relationship Id="rId9" Type="http://schemas.openxmlformats.org/officeDocument/2006/relationships/image" Target="../media/image11.jpeg"/><Relationship Id="rId14" Type="http://schemas.openxmlformats.org/officeDocument/2006/relationships/image" Target="../media/image16.jpeg"/></Relationships>
</file>

<file path=ppt/slides/_rels/slide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19.jpeg"/></Relationships>
</file>

<file path=ppt/slides/_rels/slide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6" name="Picture 2" descr="http://www.nationalgeographic.de/thumbnails/lightbox/38/90/01/meeresboden-19038.jpg"/>
          <p:cNvPicPr>
            <a:picLocks noChangeAspect="1" noChangeArrowheads="1"/>
          </p:cNvPicPr>
          <p:nvPr/>
        </p:nvPicPr>
        <p:blipFill>
          <a:blip r:embed="rId2" cstate="print"/>
          <a:srcRect/>
          <a:stretch>
            <a:fillRect/>
          </a:stretch>
        </p:blipFill>
        <p:spPr bwMode="auto">
          <a:xfrm>
            <a:off x="3483" y="0"/>
            <a:ext cx="9140518" cy="6858000"/>
          </a:xfrm>
          <a:prstGeom prst="rect">
            <a:avLst/>
          </a:prstGeom>
          <a:noFill/>
        </p:spPr>
      </p:pic>
      <p:sp>
        <p:nvSpPr>
          <p:cNvPr id="5" name="Прямоугольник 4"/>
          <p:cNvSpPr/>
          <p:nvPr/>
        </p:nvSpPr>
        <p:spPr>
          <a:xfrm>
            <a:off x="539552" y="1340768"/>
            <a:ext cx="8136903" cy="1754326"/>
          </a:xfrm>
          <a:prstGeom prst="rect">
            <a:avLst/>
          </a:prstGeom>
        </p:spPr>
        <p:txBody>
          <a:bodyPr wrap="square">
            <a:spAutoFit/>
          </a:bodyPr>
          <a:lstStyle/>
          <a:p>
            <a:pPr algn="ctr"/>
            <a:r>
              <a:rPr lang="ru-RU" sz="5400" b="1" dirty="0" smtClean="0">
                <a:ln w="18415" cmpd="sng">
                  <a:solidFill>
                    <a:srgbClr val="FFFFFF"/>
                  </a:solidFill>
                  <a:prstDash val="solid"/>
                </a:ln>
                <a:solidFill>
                  <a:schemeClr val="accent2">
                    <a:lumMod val="20000"/>
                    <a:lumOff val="80000"/>
                  </a:schemeClr>
                </a:solidFill>
                <a:effectLst>
                  <a:outerShdw blurRad="63500" dir="3600000" algn="tl" rotWithShape="0">
                    <a:srgbClr val="000000">
                      <a:alpha val="70000"/>
                    </a:srgbClr>
                  </a:outerShdw>
                </a:effectLst>
                <a:latin typeface="Segoe Script" pitchFamily="34" charset="0"/>
                <a:cs typeface="Aharoni" pitchFamily="2" charset="-79"/>
              </a:rPr>
              <a:t>ПУТЕШЕСТВИЕ НА МОРСКОЕ ДНО</a:t>
            </a:r>
            <a:endParaRPr lang="ru-RU" sz="5400" b="1" dirty="0">
              <a:ln w="18415" cmpd="sng">
                <a:solidFill>
                  <a:srgbClr val="FFFFFF"/>
                </a:solidFill>
                <a:prstDash val="solid"/>
              </a:ln>
              <a:solidFill>
                <a:schemeClr val="accent2">
                  <a:lumMod val="20000"/>
                  <a:lumOff val="80000"/>
                </a:schemeClr>
              </a:solidFill>
              <a:effectLst>
                <a:outerShdw blurRad="63500" dir="3600000" algn="tl" rotWithShape="0">
                  <a:srgbClr val="000000">
                    <a:alpha val="70000"/>
                  </a:srgbClr>
                </a:outerShdw>
              </a:effectLst>
              <a:latin typeface="Segoe Script" pitchFamily="34" charset="0"/>
              <a:cs typeface="Aharoni" pitchFamily="2" charset="-79"/>
            </a:endParaRPr>
          </a:p>
        </p:txBody>
      </p:sp>
      <p:sp>
        <p:nvSpPr>
          <p:cNvPr id="6" name="Прямоугольник 5"/>
          <p:cNvSpPr/>
          <p:nvPr/>
        </p:nvSpPr>
        <p:spPr>
          <a:xfrm>
            <a:off x="251520" y="4293096"/>
            <a:ext cx="8496944" cy="1938992"/>
          </a:xfrm>
          <a:prstGeom prst="rect">
            <a:avLst/>
          </a:prstGeom>
        </p:spPr>
        <p:txBody>
          <a:bodyPr wrap="square">
            <a:spAutoFit/>
          </a:bodyPr>
          <a:lstStyle/>
          <a:p>
            <a:pPr algn="ctr"/>
            <a:r>
              <a:rPr lang="ru-RU" sz="3200" dirty="0" smtClean="0">
                <a:solidFill>
                  <a:schemeClr val="bg1"/>
                </a:solidFill>
              </a:rPr>
              <a:t>Подготовила: воспитатель</a:t>
            </a:r>
          </a:p>
          <a:p>
            <a:pPr algn="ctr"/>
            <a:r>
              <a:rPr lang="ru-RU" sz="4400" dirty="0" smtClean="0"/>
              <a:t> </a:t>
            </a:r>
            <a:r>
              <a:rPr lang="ru-RU" sz="4400" b="1" i="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Мартышкина Алевтина Ивановна</a:t>
            </a:r>
            <a:endParaRPr lang="ru-RU" sz="4400" i="1" dirty="0"/>
          </a:p>
        </p:txBody>
      </p:sp>
    </p:spTree>
  </p:cSld>
  <p:clrMapOvr>
    <a:masterClrMapping/>
  </p:clrMapOvr>
  <p:transition>
    <p:cover dir="l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bfoto.ru/foto/3d_poly/bfoto_ru_4233.jpg"/>
          <p:cNvPicPr>
            <a:picLocks noChangeAspect="1" noChangeArrowheads="1"/>
          </p:cNvPicPr>
          <p:nvPr/>
        </p:nvPicPr>
        <p:blipFill>
          <a:blip r:embed="rId2" cstate="print"/>
          <a:stretch>
            <a:fillRect/>
          </a:stretch>
        </p:blipFill>
        <p:spPr bwMode="auto">
          <a:xfrm>
            <a:off x="0" y="-40054"/>
            <a:ext cx="9144000" cy="6898054"/>
          </a:xfrm>
          <a:prstGeom prst="rect">
            <a:avLst/>
          </a:prstGeom>
          <a:noFill/>
        </p:spPr>
      </p:pic>
      <p:pic>
        <p:nvPicPr>
          <p:cNvPr id="23554" name="Picture 2" descr="http://oboi.kards.qip.ru/images/wallpaper/4f/10/135247_1024_768.jpg"/>
          <p:cNvPicPr>
            <a:picLocks noChangeAspect="1" noChangeArrowheads="1"/>
          </p:cNvPicPr>
          <p:nvPr/>
        </p:nvPicPr>
        <p:blipFill>
          <a:blip r:embed="rId3" cstate="print"/>
          <a:srcRect/>
          <a:stretch>
            <a:fillRect/>
          </a:stretch>
        </p:blipFill>
        <p:spPr bwMode="auto">
          <a:xfrm>
            <a:off x="251520" y="692696"/>
            <a:ext cx="8640960" cy="5998096"/>
          </a:xfrm>
          <a:prstGeom prst="rect">
            <a:avLst/>
          </a:prstGeom>
          <a:ln>
            <a:noFill/>
          </a:ln>
          <a:effectLst>
            <a:softEdge rad="112500"/>
          </a:effectLst>
        </p:spPr>
      </p:pic>
      <p:sp>
        <p:nvSpPr>
          <p:cNvPr id="7" name="TextBox 6"/>
          <p:cNvSpPr txBox="1"/>
          <p:nvPr/>
        </p:nvSpPr>
        <p:spPr>
          <a:xfrm>
            <a:off x="3563888" y="0"/>
            <a:ext cx="2664296" cy="769441"/>
          </a:xfrm>
          <a:prstGeom prst="rect">
            <a:avLst/>
          </a:prstGeom>
          <a:noFill/>
        </p:spPr>
        <p:txBody>
          <a:bodyPr wrap="square" rtlCol="0">
            <a:spAutoFit/>
          </a:bodyPr>
          <a:lstStyle/>
          <a:p>
            <a:pPr algn="ctr"/>
            <a:r>
              <a:rPr lang="ru-RU" sz="4400" b="1" dirty="0" smtClean="0">
                <a:solidFill>
                  <a:srgbClr val="FFFF00"/>
                </a:solidFill>
              </a:rPr>
              <a:t>РЫБЫ</a:t>
            </a:r>
            <a:endParaRPr lang="ru-RU" sz="4400" b="1" dirty="0">
              <a:solidFill>
                <a:srgbClr val="FFFF00"/>
              </a:solidFill>
            </a:endParaRPr>
          </a:p>
        </p:txBody>
      </p:sp>
      <p:sp>
        <p:nvSpPr>
          <p:cNvPr id="8" name="Прямоугольник 7"/>
          <p:cNvSpPr/>
          <p:nvPr/>
        </p:nvSpPr>
        <p:spPr>
          <a:xfrm>
            <a:off x="1691680" y="620688"/>
            <a:ext cx="6192688" cy="5078313"/>
          </a:xfrm>
          <a:prstGeom prst="rect">
            <a:avLst/>
          </a:prstGeom>
        </p:spPr>
        <p:txBody>
          <a:bodyPr wrap="square">
            <a:spAutoFit/>
          </a:bodyPr>
          <a:lstStyle/>
          <a:p>
            <a:pPr algn="ctr"/>
            <a:r>
              <a:rPr lang="ru-RU" sz="3600" b="1" i="1" dirty="0" smtClean="0">
                <a:solidFill>
                  <a:schemeClr val="bg1"/>
                </a:solidFill>
              </a:rPr>
              <a:t>Мы пугливы иногда,</a:t>
            </a:r>
            <a:br>
              <a:rPr lang="ru-RU" sz="3600" b="1" i="1" dirty="0" smtClean="0">
                <a:solidFill>
                  <a:schemeClr val="bg1"/>
                </a:solidFill>
              </a:rPr>
            </a:br>
            <a:r>
              <a:rPr lang="ru-RU" sz="3600" b="1" i="1" dirty="0" smtClean="0">
                <a:solidFill>
                  <a:schemeClr val="bg1"/>
                </a:solidFill>
              </a:rPr>
              <a:t>Можем быть и храбрыми.</a:t>
            </a:r>
            <a:br>
              <a:rPr lang="ru-RU" sz="3600" b="1" i="1" dirty="0" smtClean="0">
                <a:solidFill>
                  <a:schemeClr val="bg1"/>
                </a:solidFill>
              </a:rPr>
            </a:br>
            <a:r>
              <a:rPr lang="ru-RU" sz="3600" b="1" i="1" dirty="0" smtClean="0">
                <a:solidFill>
                  <a:schemeClr val="bg1"/>
                </a:solidFill>
              </a:rPr>
              <a:t>Окружает нас вода,</a:t>
            </a:r>
            <a:br>
              <a:rPr lang="ru-RU" sz="3600" b="1" i="1" dirty="0" smtClean="0">
                <a:solidFill>
                  <a:schemeClr val="bg1"/>
                </a:solidFill>
              </a:rPr>
            </a:br>
            <a:r>
              <a:rPr lang="ru-RU" sz="3600" b="1" i="1" dirty="0" smtClean="0">
                <a:solidFill>
                  <a:schemeClr val="bg1"/>
                </a:solidFill>
              </a:rPr>
              <a:t>В ней мы дышим жабрами.</a:t>
            </a:r>
            <a:br>
              <a:rPr lang="ru-RU" sz="3600" b="1" i="1" dirty="0" smtClean="0">
                <a:solidFill>
                  <a:schemeClr val="bg1"/>
                </a:solidFill>
              </a:rPr>
            </a:br>
            <a:r>
              <a:rPr lang="ru-RU" sz="3600" b="1" i="1" dirty="0" smtClean="0">
                <a:solidFill>
                  <a:schemeClr val="bg1"/>
                </a:solidFill>
              </a:rPr>
              <a:t>С чешуей и плавниками</a:t>
            </a:r>
            <a:br>
              <a:rPr lang="ru-RU" sz="3600" b="1" i="1" dirty="0" smtClean="0">
                <a:solidFill>
                  <a:schemeClr val="bg1"/>
                </a:solidFill>
              </a:rPr>
            </a:br>
            <a:r>
              <a:rPr lang="ru-RU" sz="3600" b="1" i="1" dirty="0" smtClean="0">
                <a:solidFill>
                  <a:schemeClr val="bg1"/>
                </a:solidFill>
              </a:rPr>
              <a:t>Проплываем тут и там</a:t>
            </a:r>
            <a:br>
              <a:rPr lang="ru-RU" sz="3600" b="1" i="1" dirty="0" smtClean="0">
                <a:solidFill>
                  <a:schemeClr val="bg1"/>
                </a:solidFill>
              </a:rPr>
            </a:br>
            <a:r>
              <a:rPr lang="ru-RU" sz="3600" b="1" i="1" dirty="0" smtClean="0">
                <a:solidFill>
                  <a:schemeClr val="bg1"/>
                </a:solidFill>
              </a:rPr>
              <a:t>И гуляем косяками</a:t>
            </a:r>
            <a:br>
              <a:rPr lang="ru-RU" sz="3600" b="1" i="1" dirty="0" smtClean="0">
                <a:solidFill>
                  <a:schemeClr val="bg1"/>
                </a:solidFill>
              </a:rPr>
            </a:br>
            <a:r>
              <a:rPr lang="ru-RU" sz="3600" b="1" i="1" dirty="0" smtClean="0">
                <a:solidFill>
                  <a:schemeClr val="bg1"/>
                </a:solidFill>
              </a:rPr>
              <a:t>Мы по рекам, океанам  и   морям…</a:t>
            </a:r>
            <a:r>
              <a:rPr lang="ru-RU" sz="3600" b="1" i="1" dirty="0" smtClean="0">
                <a:solidFill>
                  <a:srgbClr val="FF0000"/>
                </a:solidFill>
              </a:rPr>
              <a:t> (Рыбы)</a:t>
            </a:r>
            <a:endParaRPr lang="ru-RU" sz="3600" b="1" i="1" dirty="0">
              <a:solidFill>
                <a:srgbClr val="FF0000"/>
              </a:solidFill>
            </a:endParaRPr>
          </a:p>
        </p:txBody>
      </p:sp>
    </p:spTree>
  </p:cSld>
  <p:clrMapOvr>
    <a:masterClrMapping/>
  </p:clrMapOvr>
  <p:transition>
    <p:cover dir="l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bfoto.ru/foto/3d_poly/bfoto_ru_4233.jpg"/>
          <p:cNvPicPr>
            <a:picLocks noChangeAspect="1" noChangeArrowheads="1"/>
          </p:cNvPicPr>
          <p:nvPr/>
        </p:nvPicPr>
        <p:blipFill>
          <a:blip r:embed="rId2" cstate="print"/>
          <a:stretch>
            <a:fillRect/>
          </a:stretch>
        </p:blipFill>
        <p:spPr bwMode="auto">
          <a:xfrm>
            <a:off x="0" y="0"/>
            <a:ext cx="9144000" cy="6898054"/>
          </a:xfrm>
          <a:prstGeom prst="rect">
            <a:avLst/>
          </a:prstGeom>
          <a:noFill/>
        </p:spPr>
      </p:pic>
      <p:sp>
        <p:nvSpPr>
          <p:cNvPr id="3" name="Прямоугольник 2"/>
          <p:cNvSpPr/>
          <p:nvPr/>
        </p:nvSpPr>
        <p:spPr>
          <a:xfrm>
            <a:off x="5940152" y="836712"/>
            <a:ext cx="3024336" cy="2985433"/>
          </a:xfrm>
          <a:prstGeom prst="rect">
            <a:avLst/>
          </a:prstGeom>
        </p:spPr>
        <p:txBody>
          <a:bodyPr wrap="square">
            <a:spAutoFit/>
          </a:bodyPr>
          <a:lstStyle/>
          <a:p>
            <a:r>
              <a:rPr lang="ru-RU" sz="2000" b="1" i="1" dirty="0" smtClean="0">
                <a:solidFill>
                  <a:schemeClr val="bg1"/>
                </a:solidFill>
              </a:rPr>
              <a:t>Море синее прекрасно.</a:t>
            </a:r>
            <a:br>
              <a:rPr lang="ru-RU" sz="2000" b="1" i="1" dirty="0" smtClean="0">
                <a:solidFill>
                  <a:schemeClr val="bg1"/>
                </a:solidFill>
              </a:rPr>
            </a:br>
            <a:r>
              <a:rPr lang="ru-RU" sz="2000" b="1" i="1" dirty="0" smtClean="0">
                <a:solidFill>
                  <a:schemeClr val="bg1"/>
                </a:solidFill>
              </a:rPr>
              <a:t>Только плавать в нем опасно!</a:t>
            </a:r>
            <a:br>
              <a:rPr lang="ru-RU" sz="2000" b="1" i="1" dirty="0" smtClean="0">
                <a:solidFill>
                  <a:schemeClr val="bg1"/>
                </a:solidFill>
              </a:rPr>
            </a:br>
            <a:r>
              <a:rPr lang="ru-RU" sz="2000" b="1" i="1" dirty="0" smtClean="0">
                <a:solidFill>
                  <a:schemeClr val="bg1"/>
                </a:solidFill>
              </a:rPr>
              <a:t>Как бы вас не «хватанула»</a:t>
            </a:r>
            <a:br>
              <a:rPr lang="ru-RU" sz="2000" b="1" i="1" dirty="0" smtClean="0">
                <a:solidFill>
                  <a:schemeClr val="bg1"/>
                </a:solidFill>
              </a:rPr>
            </a:br>
            <a:r>
              <a:rPr lang="ru-RU" sz="2000" b="1" i="1" dirty="0" smtClean="0">
                <a:solidFill>
                  <a:schemeClr val="bg1"/>
                </a:solidFill>
              </a:rPr>
              <a:t>Кровожадная …</a:t>
            </a:r>
          </a:p>
          <a:p>
            <a:r>
              <a:rPr lang="ru-RU" sz="2000" b="1" i="1" dirty="0" smtClean="0">
                <a:solidFill>
                  <a:schemeClr val="bg1"/>
                </a:solidFill>
              </a:rPr>
              <a:t/>
            </a:r>
            <a:br>
              <a:rPr lang="ru-RU" sz="2000" b="1" i="1" dirty="0" smtClean="0">
                <a:solidFill>
                  <a:schemeClr val="bg1"/>
                </a:solidFill>
              </a:rPr>
            </a:br>
            <a:r>
              <a:rPr lang="ru-RU" sz="2800" b="1" i="1" dirty="0" smtClean="0">
                <a:solidFill>
                  <a:srgbClr val="FF0000"/>
                </a:solidFill>
              </a:rPr>
              <a:t>(Акула) </a:t>
            </a:r>
            <a:r>
              <a:rPr lang="ru-RU" sz="2000" dirty="0" smtClean="0"/>
              <a:t/>
            </a:r>
            <a:br>
              <a:rPr lang="ru-RU" sz="2000" dirty="0" smtClean="0"/>
            </a:br>
            <a:endParaRPr lang="ru-RU" sz="2000" dirty="0"/>
          </a:p>
        </p:txBody>
      </p:sp>
      <p:sp>
        <p:nvSpPr>
          <p:cNvPr id="4" name="TextBox 3"/>
          <p:cNvSpPr txBox="1"/>
          <p:nvPr/>
        </p:nvSpPr>
        <p:spPr>
          <a:xfrm>
            <a:off x="5831632" y="116632"/>
            <a:ext cx="3312368" cy="769441"/>
          </a:xfrm>
          <a:prstGeom prst="rect">
            <a:avLst/>
          </a:prstGeom>
          <a:noFill/>
        </p:spPr>
        <p:txBody>
          <a:bodyPr wrap="square" rtlCol="0">
            <a:spAutoFit/>
          </a:bodyPr>
          <a:lstStyle/>
          <a:p>
            <a:pPr algn="ctr"/>
            <a:r>
              <a:rPr lang="ru-RU" sz="4400" b="1" dirty="0" smtClean="0">
                <a:solidFill>
                  <a:srgbClr val="FFFF00"/>
                </a:solidFill>
              </a:rPr>
              <a:t>АКУЛА</a:t>
            </a:r>
            <a:endParaRPr lang="ru-RU" sz="4400" b="1" dirty="0">
              <a:solidFill>
                <a:srgbClr val="FFFF00"/>
              </a:solidFill>
            </a:endParaRPr>
          </a:p>
        </p:txBody>
      </p:sp>
      <p:pic>
        <p:nvPicPr>
          <p:cNvPr id="6" name="Picture 4" descr="Лучик света - энциклопедия для детей: морские животные. Акула"/>
          <p:cNvPicPr>
            <a:picLocks noChangeAspect="1" noChangeArrowheads="1"/>
          </p:cNvPicPr>
          <p:nvPr/>
        </p:nvPicPr>
        <p:blipFill>
          <a:blip r:embed="rId3" cstate="print"/>
          <a:srcRect/>
          <a:stretch>
            <a:fillRect/>
          </a:stretch>
        </p:blipFill>
        <p:spPr bwMode="auto">
          <a:xfrm>
            <a:off x="179512" y="116632"/>
            <a:ext cx="5688632" cy="3456384"/>
          </a:xfrm>
          <a:prstGeom prst="rect">
            <a:avLst/>
          </a:prstGeom>
          <a:ln>
            <a:noFill/>
          </a:ln>
          <a:effectLst>
            <a:softEdge rad="112500"/>
          </a:effectLst>
        </p:spPr>
      </p:pic>
      <p:sp>
        <p:nvSpPr>
          <p:cNvPr id="7" name="Прямоугольник 6"/>
          <p:cNvSpPr/>
          <p:nvPr/>
        </p:nvSpPr>
        <p:spPr>
          <a:xfrm>
            <a:off x="251520" y="3573016"/>
            <a:ext cx="8568952" cy="3170099"/>
          </a:xfrm>
          <a:prstGeom prst="rect">
            <a:avLst/>
          </a:prstGeom>
        </p:spPr>
        <p:txBody>
          <a:bodyPr wrap="square">
            <a:spAutoFit/>
          </a:bodyPr>
          <a:lstStyle/>
          <a:p>
            <a:pPr algn="ctr"/>
            <a:r>
              <a:rPr lang="ru-RU" sz="2000" b="1" dirty="0" smtClean="0">
                <a:solidFill>
                  <a:schemeClr val="bg1"/>
                </a:solidFill>
                <a:latin typeface="Times New Roman" pitchFamily="18" charset="0"/>
                <a:cs typeface="Times New Roman" pitchFamily="18" charset="0"/>
              </a:rPr>
              <a:t>Акула -  хищная рыба, тело – торпедообразной формы, дышит жабрами. Кожа акулы покрыта острой чешуёй. Движение вперёд и повороты рыба осуществляет изгибами хвоста влево или вправо. Глаза способны видеть предметы только в чёрно-белом изображении. Зубы акулы - страшное оружие, ими она хватает, убивает свою жертву и разрывает ее на клочки. Питаются акулы животной пищей. Среди акул немало и таких, которые опасны и для человека. Большая белая акула - самый страшный охотник-убийца. Китовая акула - самая крупная на Земле рыба. Она достигает в длину 18 м и весит около 40 т, питается планктоном. Живет она около 70 лет.</a:t>
            </a:r>
            <a:endParaRPr lang="ru-RU" sz="2000" b="1" dirty="0">
              <a:solidFill>
                <a:schemeClr val="bg1"/>
              </a:solidFill>
              <a:latin typeface="Times New Roman" pitchFamily="18" charset="0"/>
              <a:cs typeface="Times New Roman" pitchFamily="18" charset="0"/>
            </a:endParaRPr>
          </a:p>
        </p:txBody>
      </p:sp>
    </p:spTree>
  </p:cSld>
  <p:clrMapOvr>
    <a:masterClrMapping/>
  </p:clrMapOvr>
  <p:transition>
    <p:cover dir="l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bfoto.ru/foto/3d_poly/bfoto_ru_4233.jpg"/>
          <p:cNvPicPr>
            <a:picLocks noChangeAspect="1" noChangeArrowheads="1"/>
          </p:cNvPicPr>
          <p:nvPr/>
        </p:nvPicPr>
        <p:blipFill>
          <a:blip r:embed="rId2" cstate="print"/>
          <a:stretch>
            <a:fillRect/>
          </a:stretch>
        </p:blipFill>
        <p:spPr bwMode="auto">
          <a:xfrm>
            <a:off x="0" y="-40053"/>
            <a:ext cx="9144000" cy="6898054"/>
          </a:xfrm>
          <a:prstGeom prst="rect">
            <a:avLst/>
          </a:prstGeom>
          <a:noFill/>
        </p:spPr>
      </p:pic>
      <p:sp>
        <p:nvSpPr>
          <p:cNvPr id="3" name="Прямоугольник 2"/>
          <p:cNvSpPr/>
          <p:nvPr/>
        </p:nvSpPr>
        <p:spPr>
          <a:xfrm>
            <a:off x="251520" y="3933056"/>
            <a:ext cx="8640960" cy="3046988"/>
          </a:xfrm>
          <a:prstGeom prst="rect">
            <a:avLst/>
          </a:prstGeom>
        </p:spPr>
        <p:txBody>
          <a:bodyPr wrap="square">
            <a:spAutoFit/>
          </a:bodyPr>
          <a:lstStyle/>
          <a:p>
            <a:pPr algn="ctr"/>
            <a:r>
              <a:rPr lang="ru-RU" sz="2000" b="1" dirty="0" smtClean="0">
                <a:solidFill>
                  <a:schemeClr val="bg1"/>
                </a:solidFill>
                <a:latin typeface="Times New Roman" pitchFamily="18" charset="0"/>
                <a:cs typeface="Times New Roman" pitchFamily="18" charset="0"/>
              </a:rPr>
              <a:t>У ската плоское тело и тонкий, длинный хвост. У него есть ток, им он защищается. Передвигаются электрические скаты очень неохотно, предпочитая лежать на дне или зарываясь в песок, оставляя на поверхности только глаза. Охотятся они на обитателей морского дна – ракообразных и донных рыб, поэтому и совершать ей длинные плавания в погоне за добычей ни к чему.  Для человека электрический скат представляет угрозу только в том случае, когда человек сам прикоснется к рыбе. </a:t>
            </a:r>
          </a:p>
          <a:p>
            <a:endParaRPr lang="ru-RU" sz="3200" dirty="0">
              <a:solidFill>
                <a:schemeClr val="bg1"/>
              </a:solidFill>
            </a:endParaRPr>
          </a:p>
        </p:txBody>
      </p:sp>
      <p:pic>
        <p:nvPicPr>
          <p:cNvPr id="20482" name="Picture 2" descr="Футболки Морские обитатели / Природа / Прикольные майки и футболки"/>
          <p:cNvPicPr>
            <a:picLocks noChangeAspect="1" noChangeArrowheads="1"/>
          </p:cNvPicPr>
          <p:nvPr/>
        </p:nvPicPr>
        <p:blipFill>
          <a:blip r:embed="rId3" cstate="print"/>
          <a:srcRect r="68" b="35"/>
          <a:stretch>
            <a:fillRect/>
          </a:stretch>
        </p:blipFill>
        <p:spPr bwMode="auto">
          <a:xfrm>
            <a:off x="395536" y="116632"/>
            <a:ext cx="8496944" cy="3888432"/>
          </a:xfrm>
          <a:prstGeom prst="rect">
            <a:avLst/>
          </a:prstGeom>
          <a:ln>
            <a:noFill/>
          </a:ln>
          <a:effectLst>
            <a:softEdge rad="112500"/>
          </a:effectLst>
        </p:spPr>
      </p:pic>
      <p:sp>
        <p:nvSpPr>
          <p:cNvPr id="6" name="TextBox 5"/>
          <p:cNvSpPr txBox="1"/>
          <p:nvPr/>
        </p:nvSpPr>
        <p:spPr>
          <a:xfrm>
            <a:off x="2987824" y="260648"/>
            <a:ext cx="1944216" cy="769441"/>
          </a:xfrm>
          <a:prstGeom prst="rect">
            <a:avLst/>
          </a:prstGeom>
          <a:noFill/>
        </p:spPr>
        <p:txBody>
          <a:bodyPr wrap="square" rtlCol="0">
            <a:spAutoFit/>
          </a:bodyPr>
          <a:lstStyle/>
          <a:p>
            <a:pPr algn="ctr"/>
            <a:r>
              <a:rPr lang="ru-RU" sz="4400" b="1" dirty="0" smtClean="0">
                <a:solidFill>
                  <a:srgbClr val="FFFF00"/>
                </a:solidFill>
              </a:rPr>
              <a:t>СКАТ</a:t>
            </a:r>
            <a:endParaRPr lang="ru-RU" sz="4400" b="1" dirty="0">
              <a:solidFill>
                <a:srgbClr val="FFFF00"/>
              </a:solidFill>
            </a:endParaRPr>
          </a:p>
        </p:txBody>
      </p:sp>
      <p:sp>
        <p:nvSpPr>
          <p:cNvPr id="7" name="Прямоугольник 6"/>
          <p:cNvSpPr/>
          <p:nvPr/>
        </p:nvSpPr>
        <p:spPr>
          <a:xfrm>
            <a:off x="4716016" y="332656"/>
            <a:ext cx="4104456" cy="1938992"/>
          </a:xfrm>
          <a:prstGeom prst="rect">
            <a:avLst/>
          </a:prstGeom>
        </p:spPr>
        <p:txBody>
          <a:bodyPr wrap="square">
            <a:spAutoFit/>
          </a:bodyPr>
          <a:lstStyle/>
          <a:p>
            <a:r>
              <a:rPr lang="ru-RU" sz="2400" b="1" i="1" dirty="0" smtClean="0">
                <a:solidFill>
                  <a:schemeClr val="bg1"/>
                </a:solidFill>
              </a:rPr>
              <a:t>Электрическим разрядом,</a:t>
            </a:r>
          </a:p>
          <a:p>
            <a:r>
              <a:rPr lang="ru-RU" sz="2400" b="1" i="1" dirty="0" smtClean="0">
                <a:solidFill>
                  <a:schemeClr val="bg1"/>
                </a:solidFill>
              </a:rPr>
              <a:t>Глушит рыбок она разом,</a:t>
            </a:r>
          </a:p>
          <a:p>
            <a:r>
              <a:rPr lang="ru-RU" sz="2400" b="1" i="1" dirty="0" smtClean="0">
                <a:solidFill>
                  <a:schemeClr val="bg1"/>
                </a:solidFill>
              </a:rPr>
              <a:t>Тело словно блин большой,</a:t>
            </a:r>
          </a:p>
          <a:p>
            <a:r>
              <a:rPr lang="ru-RU" sz="2400" b="1" i="1" dirty="0" smtClean="0">
                <a:solidFill>
                  <a:schemeClr val="bg1"/>
                </a:solidFill>
              </a:rPr>
              <a:t>На хвосте шип торчком!                    </a:t>
            </a:r>
            <a:r>
              <a:rPr lang="ru-RU" sz="2400" b="1" i="1" dirty="0" smtClean="0">
                <a:solidFill>
                  <a:srgbClr val="FF0000"/>
                </a:solidFill>
              </a:rPr>
              <a:t>(Скат)</a:t>
            </a:r>
          </a:p>
        </p:txBody>
      </p:sp>
    </p:spTree>
  </p:cSld>
  <p:clrMapOvr>
    <a:masterClrMapping/>
  </p:clrMapOvr>
  <p:transition>
    <p:cover dir="l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bfoto.ru/foto/3d_poly/bfoto_ru_4233.jpg"/>
          <p:cNvPicPr>
            <a:picLocks noChangeAspect="1" noChangeArrowheads="1"/>
          </p:cNvPicPr>
          <p:nvPr/>
        </p:nvPicPr>
        <p:blipFill>
          <a:blip r:embed="rId2" cstate="print"/>
          <a:stretch>
            <a:fillRect/>
          </a:stretch>
        </p:blipFill>
        <p:spPr bwMode="auto">
          <a:xfrm>
            <a:off x="0" y="-40054"/>
            <a:ext cx="9144000" cy="6898054"/>
          </a:xfrm>
          <a:prstGeom prst="rect">
            <a:avLst/>
          </a:prstGeom>
          <a:noFill/>
        </p:spPr>
      </p:pic>
      <p:pic>
        <p:nvPicPr>
          <p:cNvPr id="9218" name="Picture 2" descr="http://www.dollyshouse.ru/wp-content/uploads/2010/09/baumgertner-insp-1.jpg"/>
          <p:cNvPicPr>
            <a:picLocks noChangeAspect="1" noChangeArrowheads="1"/>
          </p:cNvPicPr>
          <p:nvPr/>
        </p:nvPicPr>
        <p:blipFill>
          <a:blip r:embed="rId3" cstate="print"/>
          <a:srcRect/>
          <a:stretch>
            <a:fillRect/>
          </a:stretch>
        </p:blipFill>
        <p:spPr bwMode="auto">
          <a:xfrm>
            <a:off x="4626436" y="620688"/>
            <a:ext cx="4377556" cy="3024336"/>
          </a:xfrm>
          <a:prstGeom prst="rect">
            <a:avLst/>
          </a:prstGeom>
          <a:ln>
            <a:noFill/>
          </a:ln>
          <a:effectLst>
            <a:softEdge rad="112500"/>
          </a:effectLst>
        </p:spPr>
      </p:pic>
      <p:sp>
        <p:nvSpPr>
          <p:cNvPr id="4" name="TextBox 3"/>
          <p:cNvSpPr txBox="1"/>
          <p:nvPr/>
        </p:nvSpPr>
        <p:spPr>
          <a:xfrm>
            <a:off x="4283968" y="0"/>
            <a:ext cx="4680520" cy="769441"/>
          </a:xfrm>
          <a:prstGeom prst="rect">
            <a:avLst/>
          </a:prstGeom>
          <a:noFill/>
        </p:spPr>
        <p:txBody>
          <a:bodyPr wrap="square" rtlCol="0">
            <a:spAutoFit/>
          </a:bodyPr>
          <a:lstStyle/>
          <a:p>
            <a:pPr algn="ctr"/>
            <a:r>
              <a:rPr lang="ru-RU" sz="4400" b="1" dirty="0" smtClean="0">
                <a:solidFill>
                  <a:srgbClr val="FFFF00"/>
                </a:solidFill>
              </a:rPr>
              <a:t>РЫБА-УДИЛЬЩИК</a:t>
            </a:r>
            <a:endParaRPr lang="ru-RU" sz="4400" b="1" dirty="0">
              <a:solidFill>
                <a:srgbClr val="FFFF00"/>
              </a:solidFill>
            </a:endParaRPr>
          </a:p>
        </p:txBody>
      </p:sp>
      <p:sp>
        <p:nvSpPr>
          <p:cNvPr id="5" name="Прямоугольник 4"/>
          <p:cNvSpPr/>
          <p:nvPr/>
        </p:nvSpPr>
        <p:spPr>
          <a:xfrm>
            <a:off x="107504" y="116632"/>
            <a:ext cx="4248472" cy="6740307"/>
          </a:xfrm>
          <a:prstGeom prst="rect">
            <a:avLst/>
          </a:prstGeom>
        </p:spPr>
        <p:txBody>
          <a:bodyPr wrap="square">
            <a:spAutoFit/>
          </a:bodyPr>
          <a:lstStyle/>
          <a:p>
            <a:pPr algn="ctr"/>
            <a:r>
              <a:rPr lang="ru-RU" b="1" dirty="0" smtClean="0">
                <a:solidFill>
                  <a:schemeClr val="bg1"/>
                </a:solidFill>
                <a:latin typeface="Times New Roman" pitchFamily="18" charset="0"/>
                <a:cs typeface="Times New Roman" pitchFamily="18" charset="0"/>
              </a:rPr>
              <a:t>Удильщики –  морские обитатели, живут на глубине от полутора до трех километров. Видоизмененный луч спинного плавника выступает в роли приманки и по форме напоминает удочку рыбака.  На конце удочки  расположился небольшой кожный вырост, наполненный миллионами светящихся бактерий. Именно на его свет, как мотыльки на пламя, плывут другие, маленькие и не очень, жители океанского дна.</a:t>
            </a:r>
            <a:r>
              <a:rPr lang="ru-RU" b="1" dirty="0" smtClean="0">
                <a:latin typeface="Times New Roman" pitchFamily="18" charset="0"/>
                <a:cs typeface="Times New Roman" pitchFamily="18" charset="0"/>
              </a:rPr>
              <a:t> </a:t>
            </a:r>
            <a:r>
              <a:rPr lang="ru-RU" b="1" dirty="0" smtClean="0">
                <a:solidFill>
                  <a:schemeClr val="bg1"/>
                </a:solidFill>
                <a:latin typeface="Times New Roman" pitchFamily="18" charset="0"/>
                <a:cs typeface="Times New Roman" pitchFamily="18" charset="0"/>
              </a:rPr>
              <a:t>Удильщики  прожорливы, и готовы съесть все, что помещается в их зубастую пасть. Но если рыба-удильщик проглотит  добычу в три раза крупнее превышающую их по размеру, то рыба погибает. Потому что, выплюнуть обратно крупную жертву рыба- удильщик не сможет — мешают зубы, и очень часто такие попытки проглотить непосильную добычу становятся последним, неудачным, обедом в жизни удильщика.  </a:t>
            </a:r>
            <a:endParaRPr lang="ru-RU" b="1" dirty="0">
              <a:solidFill>
                <a:schemeClr val="bg1"/>
              </a:solidFill>
              <a:latin typeface="Times New Roman" pitchFamily="18" charset="0"/>
              <a:cs typeface="Times New Roman" pitchFamily="18" charset="0"/>
            </a:endParaRPr>
          </a:p>
        </p:txBody>
      </p:sp>
      <p:pic>
        <p:nvPicPr>
          <p:cNvPr id="9220" name="Picture 4" descr="Рыба-удильщик"/>
          <p:cNvPicPr>
            <a:picLocks noChangeAspect="1" noChangeArrowheads="1"/>
          </p:cNvPicPr>
          <p:nvPr/>
        </p:nvPicPr>
        <p:blipFill>
          <a:blip r:embed="rId4" cstate="print"/>
          <a:srcRect/>
          <a:stretch>
            <a:fillRect/>
          </a:stretch>
        </p:blipFill>
        <p:spPr bwMode="auto">
          <a:xfrm>
            <a:off x="4618005" y="3789040"/>
            <a:ext cx="4346483" cy="2952328"/>
          </a:xfrm>
          <a:prstGeom prst="rect">
            <a:avLst/>
          </a:prstGeom>
          <a:ln>
            <a:noFill/>
          </a:ln>
          <a:effectLst>
            <a:softEdge rad="112500"/>
          </a:effectLst>
        </p:spPr>
      </p:pic>
    </p:spTree>
  </p:cSld>
  <p:clrMapOvr>
    <a:masterClrMapping/>
  </p:clrMapOvr>
  <p:transition>
    <p:cover dir="l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bfoto.ru/foto/3d_poly/bfoto_ru_4233.jpg"/>
          <p:cNvPicPr>
            <a:picLocks noChangeAspect="1" noChangeArrowheads="1"/>
          </p:cNvPicPr>
          <p:nvPr/>
        </p:nvPicPr>
        <p:blipFill>
          <a:blip r:embed="rId2" cstate="print"/>
          <a:stretch>
            <a:fillRect/>
          </a:stretch>
        </p:blipFill>
        <p:spPr bwMode="auto">
          <a:xfrm>
            <a:off x="0" y="-40054"/>
            <a:ext cx="9144000" cy="6898054"/>
          </a:xfrm>
          <a:prstGeom prst="rect">
            <a:avLst/>
          </a:prstGeom>
          <a:noFill/>
        </p:spPr>
      </p:pic>
      <p:sp>
        <p:nvSpPr>
          <p:cNvPr id="4" name="Прямоугольник 3"/>
          <p:cNvSpPr/>
          <p:nvPr/>
        </p:nvSpPr>
        <p:spPr>
          <a:xfrm>
            <a:off x="467544" y="836712"/>
            <a:ext cx="4824536" cy="2677656"/>
          </a:xfrm>
          <a:prstGeom prst="rect">
            <a:avLst/>
          </a:prstGeom>
        </p:spPr>
        <p:txBody>
          <a:bodyPr wrap="square">
            <a:spAutoFit/>
          </a:bodyPr>
          <a:lstStyle/>
          <a:p>
            <a:pPr algn="ctr"/>
            <a:r>
              <a:rPr lang="ru-RU" sz="2400" b="1" i="1" dirty="0" smtClean="0">
                <a:solidFill>
                  <a:schemeClr val="bg1"/>
                </a:solidFill>
              </a:rPr>
              <a:t>Есть лошадка, но не пашет,</a:t>
            </a:r>
            <a:br>
              <a:rPr lang="ru-RU" sz="2400" b="1" i="1" dirty="0" smtClean="0">
                <a:solidFill>
                  <a:schemeClr val="bg1"/>
                </a:solidFill>
              </a:rPr>
            </a:br>
            <a:r>
              <a:rPr lang="ru-RU" sz="2400" b="1" i="1" dirty="0" smtClean="0">
                <a:solidFill>
                  <a:schemeClr val="bg1"/>
                </a:solidFill>
              </a:rPr>
              <a:t>И – го - </a:t>
            </a:r>
            <a:r>
              <a:rPr lang="ru-RU" sz="2400" b="1" i="1" dirty="0" err="1" smtClean="0">
                <a:solidFill>
                  <a:schemeClr val="bg1"/>
                </a:solidFill>
              </a:rPr>
              <a:t>го</a:t>
            </a:r>
            <a:r>
              <a:rPr lang="ru-RU" sz="2400" b="1" i="1" dirty="0" smtClean="0">
                <a:solidFill>
                  <a:schemeClr val="bg1"/>
                </a:solidFill>
              </a:rPr>
              <a:t> она не скажет,</a:t>
            </a:r>
            <a:br>
              <a:rPr lang="ru-RU" sz="2400" b="1" i="1" dirty="0" smtClean="0">
                <a:solidFill>
                  <a:schemeClr val="bg1"/>
                </a:solidFill>
              </a:rPr>
            </a:br>
            <a:r>
              <a:rPr lang="ru-RU" sz="2400" b="1" i="1" dirty="0" smtClean="0">
                <a:solidFill>
                  <a:schemeClr val="bg1"/>
                </a:solidFill>
              </a:rPr>
              <a:t>Молча плавает в воде,</a:t>
            </a:r>
            <a:br>
              <a:rPr lang="ru-RU" sz="2400" b="1" i="1" dirty="0" smtClean="0">
                <a:solidFill>
                  <a:schemeClr val="bg1"/>
                </a:solidFill>
              </a:rPr>
            </a:br>
            <a:r>
              <a:rPr lang="ru-RU" sz="2400" b="1" i="1" dirty="0" smtClean="0">
                <a:solidFill>
                  <a:schemeClr val="bg1"/>
                </a:solidFill>
              </a:rPr>
              <a:t>Прячется в морской траве,</a:t>
            </a:r>
            <a:br>
              <a:rPr lang="ru-RU" sz="2400" b="1" i="1" dirty="0" smtClean="0">
                <a:solidFill>
                  <a:schemeClr val="bg1"/>
                </a:solidFill>
              </a:rPr>
            </a:br>
            <a:r>
              <a:rPr lang="ru-RU" sz="2400" b="1" i="1" dirty="0" smtClean="0">
                <a:solidFill>
                  <a:schemeClr val="bg1"/>
                </a:solidFill>
              </a:rPr>
              <a:t>То ли рыба, то ль зверек?</a:t>
            </a:r>
            <a:br>
              <a:rPr lang="ru-RU" sz="2400" b="1" i="1" dirty="0" smtClean="0">
                <a:solidFill>
                  <a:schemeClr val="bg1"/>
                </a:solidFill>
              </a:rPr>
            </a:br>
            <a:r>
              <a:rPr lang="ru-RU" sz="2400" b="1" i="1" dirty="0" smtClean="0">
                <a:solidFill>
                  <a:schemeClr val="bg1"/>
                </a:solidFill>
              </a:rPr>
              <a:t>Кто это?… </a:t>
            </a:r>
            <a:r>
              <a:rPr lang="ru-RU" sz="2400" b="1" i="1" dirty="0" smtClean="0">
                <a:solidFill>
                  <a:srgbClr val="FF0000"/>
                </a:solidFill>
              </a:rPr>
              <a:t>(Морской конёк)</a:t>
            </a:r>
            <a:r>
              <a:rPr lang="ru-RU" sz="2400" b="1" i="1" dirty="0" smtClean="0"/>
              <a:t/>
            </a:r>
            <a:br>
              <a:rPr lang="ru-RU" sz="2400" b="1" i="1" dirty="0" smtClean="0"/>
            </a:br>
            <a:endParaRPr lang="ru-RU" sz="2400" b="1" i="1" dirty="0"/>
          </a:p>
        </p:txBody>
      </p:sp>
      <p:pic>
        <p:nvPicPr>
          <p:cNvPr id="18434" name="Picture 2" descr="http://detskiychas.ru/wp-content/uploads/2013/05/m_konyok.jpg"/>
          <p:cNvPicPr>
            <a:picLocks noChangeAspect="1" noChangeArrowheads="1"/>
          </p:cNvPicPr>
          <p:nvPr/>
        </p:nvPicPr>
        <p:blipFill>
          <a:blip r:embed="rId3" cstate="print"/>
          <a:srcRect/>
          <a:stretch>
            <a:fillRect/>
          </a:stretch>
        </p:blipFill>
        <p:spPr bwMode="auto">
          <a:xfrm>
            <a:off x="6032698" y="0"/>
            <a:ext cx="2733768" cy="3645024"/>
          </a:xfrm>
          <a:prstGeom prst="ellipse">
            <a:avLst/>
          </a:prstGeom>
          <a:ln>
            <a:noFill/>
          </a:ln>
          <a:effectLst>
            <a:softEdge rad="112500"/>
          </a:effectLst>
        </p:spPr>
      </p:pic>
      <p:sp>
        <p:nvSpPr>
          <p:cNvPr id="6" name="Прямоугольник 5"/>
          <p:cNvSpPr/>
          <p:nvPr/>
        </p:nvSpPr>
        <p:spPr>
          <a:xfrm>
            <a:off x="107504" y="3501008"/>
            <a:ext cx="8856984" cy="3170099"/>
          </a:xfrm>
          <a:prstGeom prst="rect">
            <a:avLst/>
          </a:prstGeom>
        </p:spPr>
        <p:txBody>
          <a:bodyPr wrap="square">
            <a:spAutoFit/>
          </a:bodyPr>
          <a:lstStyle/>
          <a:p>
            <a:pPr algn="ctr"/>
            <a:r>
              <a:rPr lang="ru-RU" sz="2000" b="1" dirty="0" smtClean="0">
                <a:solidFill>
                  <a:schemeClr val="bg1"/>
                </a:solidFill>
                <a:latin typeface="Times New Roman" pitchFamily="18" charset="0"/>
                <a:cs typeface="Times New Roman" pitchFamily="18" charset="0"/>
              </a:rPr>
              <a:t>В море встречаются рыбы, на рыб вовсе не похожие, например, морской конёк. Изгиб его шеи напоминает изгиб шеи у лошади, поэтому его так и назвали. Но когда он плывёт, он вытягивается и становится больше похожим на иголку, чем на коня. Тело покрыто щитками с длинными выростами – ниточками и заканчивается закручивающимся хвостом. Он вовсе не похож на хвост рыбы, но это интересное животное – </a:t>
            </a:r>
            <a:r>
              <a:rPr lang="ru-RU" sz="2000" b="1" i="1" dirty="0" smtClean="0">
                <a:solidFill>
                  <a:schemeClr val="bg1"/>
                </a:solidFill>
                <a:latin typeface="Times New Roman" pitchFamily="18" charset="0"/>
                <a:cs typeface="Times New Roman" pitchFamily="18" charset="0"/>
              </a:rPr>
              <a:t>настоящая рыба. </a:t>
            </a:r>
            <a:r>
              <a:rPr lang="ru-RU" sz="2000" b="1" dirty="0" smtClean="0">
                <a:solidFill>
                  <a:schemeClr val="bg1"/>
                </a:solidFill>
                <a:latin typeface="Times New Roman" pitchFamily="18" charset="0"/>
                <a:cs typeface="Times New Roman" pitchFamily="18" charset="0"/>
              </a:rPr>
              <a:t> Ухватится морской конёк своим хвостом за какое-нибудь подводное растение и сидит неподвижно, добычу подкарауливает. Вдвойне хорошо ему от такой формы тела: и добыча не сразу заметит его и враги проплывут мимо. Вот он и сыт и цел.</a:t>
            </a:r>
            <a:endParaRPr lang="ru-RU" sz="2000" b="1" dirty="0">
              <a:solidFill>
                <a:schemeClr val="bg1"/>
              </a:solidFill>
              <a:latin typeface="Times New Roman" pitchFamily="18" charset="0"/>
              <a:cs typeface="Times New Roman" pitchFamily="18" charset="0"/>
            </a:endParaRPr>
          </a:p>
        </p:txBody>
      </p:sp>
      <p:sp>
        <p:nvSpPr>
          <p:cNvPr id="7" name="TextBox 6"/>
          <p:cNvSpPr txBox="1"/>
          <p:nvPr/>
        </p:nvSpPr>
        <p:spPr>
          <a:xfrm>
            <a:off x="179512" y="116632"/>
            <a:ext cx="5256584" cy="769441"/>
          </a:xfrm>
          <a:prstGeom prst="rect">
            <a:avLst/>
          </a:prstGeom>
          <a:noFill/>
        </p:spPr>
        <p:txBody>
          <a:bodyPr wrap="square" rtlCol="0">
            <a:spAutoFit/>
          </a:bodyPr>
          <a:lstStyle/>
          <a:p>
            <a:pPr algn="ctr"/>
            <a:r>
              <a:rPr lang="ru-RU" sz="4400" b="1" dirty="0" smtClean="0">
                <a:solidFill>
                  <a:srgbClr val="FFFF00"/>
                </a:solidFill>
              </a:rPr>
              <a:t>МОРСКОЙ КОНЁК</a:t>
            </a:r>
            <a:endParaRPr lang="ru-RU" sz="4400" b="1" dirty="0">
              <a:solidFill>
                <a:srgbClr val="FFFF00"/>
              </a:solidFill>
            </a:endParaRPr>
          </a:p>
        </p:txBody>
      </p:sp>
    </p:spTree>
  </p:cSld>
  <p:clrMapOvr>
    <a:masterClrMapping/>
  </p:clrMapOvr>
  <p:transition>
    <p:cover dir="l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bfoto.ru/foto/3d_poly/bfoto_ru_4233.jpg"/>
          <p:cNvPicPr>
            <a:picLocks noChangeAspect="1" noChangeArrowheads="1"/>
          </p:cNvPicPr>
          <p:nvPr/>
        </p:nvPicPr>
        <p:blipFill>
          <a:blip r:embed="rId2" cstate="print"/>
          <a:stretch>
            <a:fillRect/>
          </a:stretch>
        </p:blipFill>
        <p:spPr bwMode="auto">
          <a:xfrm>
            <a:off x="0" y="-40053"/>
            <a:ext cx="9144000" cy="6898054"/>
          </a:xfrm>
          <a:prstGeom prst="rect">
            <a:avLst/>
          </a:prstGeom>
          <a:noFill/>
        </p:spPr>
      </p:pic>
      <p:pic>
        <p:nvPicPr>
          <p:cNvPr id="3" name="Picture 3" descr="1289547465 0 1d64 5a014452 xl.jpg"/>
          <p:cNvPicPr>
            <a:picLocks noChangeAspect="1" noChangeArrowheads="1"/>
          </p:cNvPicPr>
          <p:nvPr/>
        </p:nvPicPr>
        <p:blipFill>
          <a:blip r:embed="rId3" cstate="print"/>
          <a:srcRect r="71" b="61"/>
          <a:stretch>
            <a:fillRect/>
          </a:stretch>
        </p:blipFill>
        <p:spPr bwMode="auto">
          <a:xfrm>
            <a:off x="179512" y="188640"/>
            <a:ext cx="4392488" cy="3272834"/>
          </a:xfrm>
          <a:prstGeom prst="rect">
            <a:avLst/>
          </a:prstGeom>
          <a:ln>
            <a:noFill/>
          </a:ln>
          <a:effectLst>
            <a:softEdge rad="112500"/>
          </a:effectLst>
        </p:spPr>
      </p:pic>
      <p:sp>
        <p:nvSpPr>
          <p:cNvPr id="4" name="Прямоугольник 3"/>
          <p:cNvSpPr/>
          <p:nvPr/>
        </p:nvSpPr>
        <p:spPr>
          <a:xfrm>
            <a:off x="4788024" y="116632"/>
            <a:ext cx="3600400" cy="769441"/>
          </a:xfrm>
          <a:prstGeom prst="rect">
            <a:avLst/>
          </a:prstGeom>
        </p:spPr>
        <p:txBody>
          <a:bodyPr wrap="square">
            <a:spAutoFit/>
          </a:bodyPr>
          <a:lstStyle/>
          <a:p>
            <a:pPr algn="ctr"/>
            <a:r>
              <a:rPr lang="ru-RU" sz="4400" b="1" dirty="0" smtClean="0">
                <a:solidFill>
                  <a:srgbClr val="FFFF00"/>
                </a:solidFill>
              </a:rPr>
              <a:t>МОРСКОЙ ЁЖ</a:t>
            </a:r>
            <a:endParaRPr lang="ru-RU" sz="4400" b="1" dirty="0">
              <a:solidFill>
                <a:srgbClr val="FFFF00"/>
              </a:solidFill>
            </a:endParaRPr>
          </a:p>
        </p:txBody>
      </p:sp>
      <p:sp>
        <p:nvSpPr>
          <p:cNvPr id="5" name="Прямоугольник 4"/>
          <p:cNvSpPr/>
          <p:nvPr/>
        </p:nvSpPr>
        <p:spPr>
          <a:xfrm>
            <a:off x="4427984" y="836712"/>
            <a:ext cx="4572000" cy="1908215"/>
          </a:xfrm>
          <a:prstGeom prst="rect">
            <a:avLst/>
          </a:prstGeom>
        </p:spPr>
        <p:txBody>
          <a:bodyPr>
            <a:spAutoFit/>
          </a:bodyPr>
          <a:lstStyle/>
          <a:p>
            <a:pPr lvl="0" indent="142875" algn="just" fontAlgn="base">
              <a:spcBef>
                <a:spcPct val="0"/>
              </a:spcBef>
              <a:spcAft>
                <a:spcPct val="0"/>
              </a:spcAft>
            </a:pPr>
            <a:r>
              <a:rPr lang="ru-RU" sz="2000" b="1" i="1" dirty="0" smtClean="0">
                <a:solidFill>
                  <a:schemeClr val="bg1"/>
                </a:solidFill>
                <a:latin typeface="Helvetica Neue"/>
                <a:cs typeface="Arial" pitchFamily="34" charset="0"/>
              </a:rPr>
              <a:t>Что за шар плывет с шипами,</a:t>
            </a:r>
            <a:endParaRPr lang="ru-RU" sz="2000" b="1" i="1" dirty="0" smtClean="0">
              <a:solidFill>
                <a:schemeClr val="bg1"/>
              </a:solidFill>
              <a:latin typeface="Arial" pitchFamily="34" charset="0"/>
              <a:cs typeface="Arial" pitchFamily="34" charset="0"/>
            </a:endParaRPr>
          </a:p>
          <a:p>
            <a:pPr lvl="0" indent="142875" algn="just" eaLnBrk="0" fontAlgn="base" hangingPunct="0">
              <a:spcBef>
                <a:spcPct val="0"/>
              </a:spcBef>
              <a:spcAft>
                <a:spcPct val="0"/>
              </a:spcAft>
            </a:pPr>
            <a:r>
              <a:rPr lang="ru-RU" sz="2000" b="1" i="1" dirty="0" smtClean="0">
                <a:solidFill>
                  <a:schemeClr val="bg1"/>
                </a:solidFill>
                <a:latin typeface="Helvetica Neue"/>
                <a:cs typeface="Arial" pitchFamily="34" charset="0"/>
              </a:rPr>
              <a:t>Тихо машет плавниками?</a:t>
            </a:r>
            <a:endParaRPr lang="ru-RU" sz="2000" b="1" i="1" dirty="0" smtClean="0">
              <a:solidFill>
                <a:schemeClr val="bg1"/>
              </a:solidFill>
              <a:latin typeface="Arial" pitchFamily="34" charset="0"/>
              <a:cs typeface="Arial" pitchFamily="34" charset="0"/>
            </a:endParaRPr>
          </a:p>
          <a:p>
            <a:pPr lvl="0" indent="142875" algn="just" eaLnBrk="0" fontAlgn="base" hangingPunct="0">
              <a:spcBef>
                <a:spcPct val="0"/>
              </a:spcBef>
              <a:spcAft>
                <a:spcPct val="0"/>
              </a:spcAft>
            </a:pPr>
            <a:r>
              <a:rPr lang="ru-RU" sz="2000" b="1" i="1" dirty="0" smtClean="0">
                <a:solidFill>
                  <a:schemeClr val="bg1"/>
                </a:solidFill>
                <a:latin typeface="Helvetica Neue"/>
                <a:cs typeface="Arial" pitchFamily="34" charset="0"/>
              </a:rPr>
              <a:t>Только в руки не возьмешь.</a:t>
            </a:r>
            <a:endParaRPr lang="ru-RU" sz="2000" b="1" i="1" dirty="0" smtClean="0">
              <a:solidFill>
                <a:schemeClr val="bg1"/>
              </a:solidFill>
              <a:latin typeface="Arial" pitchFamily="34" charset="0"/>
              <a:cs typeface="Arial" pitchFamily="34" charset="0"/>
            </a:endParaRPr>
          </a:p>
          <a:p>
            <a:pPr lvl="0" indent="142875" algn="just" eaLnBrk="0" fontAlgn="base" hangingPunct="0">
              <a:spcBef>
                <a:spcPct val="0"/>
              </a:spcBef>
              <a:spcAft>
                <a:spcPct val="0"/>
              </a:spcAft>
            </a:pPr>
            <a:r>
              <a:rPr lang="ru-RU" sz="2000" b="1" i="1" dirty="0" smtClean="0">
                <a:solidFill>
                  <a:schemeClr val="bg1"/>
                </a:solidFill>
                <a:latin typeface="Helvetica Neue"/>
                <a:cs typeface="Arial" pitchFamily="34" charset="0"/>
              </a:rPr>
              <a:t>Этот шарик —</a:t>
            </a:r>
          </a:p>
          <a:p>
            <a:pPr lvl="0" indent="142875" algn="just" eaLnBrk="0" fontAlgn="base" hangingPunct="0">
              <a:spcBef>
                <a:spcPct val="0"/>
              </a:spcBef>
              <a:spcAft>
                <a:spcPct val="0"/>
              </a:spcAft>
            </a:pPr>
            <a:r>
              <a:rPr lang="ru-RU" sz="2000" b="1" i="1" dirty="0" smtClean="0">
                <a:solidFill>
                  <a:schemeClr val="bg1"/>
                </a:solidFill>
                <a:latin typeface="Helvetica Neue"/>
                <a:cs typeface="Arial" pitchFamily="34" charset="0"/>
              </a:rPr>
              <a:t> </a:t>
            </a:r>
            <a:r>
              <a:rPr lang="ru-RU" sz="2000" b="1" i="1" dirty="0" smtClean="0">
                <a:solidFill>
                  <a:srgbClr val="FF0000"/>
                </a:solidFill>
                <a:cs typeface="Arial" pitchFamily="34" charset="0"/>
              </a:rPr>
              <a:t>... (Морской еж)</a:t>
            </a:r>
          </a:p>
          <a:p>
            <a:pPr lvl="0" indent="142875" algn="just" eaLnBrk="0" fontAlgn="base" hangingPunct="0">
              <a:spcBef>
                <a:spcPct val="0"/>
              </a:spcBef>
              <a:spcAft>
                <a:spcPct val="0"/>
              </a:spcAft>
            </a:pPr>
            <a:r>
              <a:rPr lang="ru-RU" dirty="0" smtClean="0">
                <a:solidFill>
                  <a:schemeClr val="bg1"/>
                </a:solidFill>
                <a:latin typeface="Helvetica Neue"/>
                <a:cs typeface="Arial" pitchFamily="34" charset="0"/>
              </a:rPr>
              <a:t> </a:t>
            </a:r>
            <a:endParaRPr lang="ru-RU" dirty="0" smtClean="0">
              <a:solidFill>
                <a:schemeClr val="bg1"/>
              </a:solidFill>
              <a:latin typeface="Arial" pitchFamily="34" charset="0"/>
              <a:cs typeface="Arial" pitchFamily="34" charset="0"/>
            </a:endParaRPr>
          </a:p>
        </p:txBody>
      </p:sp>
      <p:sp>
        <p:nvSpPr>
          <p:cNvPr id="7" name="Прямоугольник 6"/>
          <p:cNvSpPr/>
          <p:nvPr/>
        </p:nvSpPr>
        <p:spPr>
          <a:xfrm>
            <a:off x="107504" y="3573016"/>
            <a:ext cx="8784976" cy="3046988"/>
          </a:xfrm>
          <a:prstGeom prst="rect">
            <a:avLst/>
          </a:prstGeom>
        </p:spPr>
        <p:txBody>
          <a:bodyPr wrap="square">
            <a:spAutoFit/>
          </a:bodyPr>
          <a:lstStyle/>
          <a:p>
            <a:pPr algn="ctr"/>
            <a:r>
              <a:rPr lang="ru-RU" sz="2400" b="1" dirty="0" smtClean="0">
                <a:solidFill>
                  <a:schemeClr val="bg1"/>
                </a:solidFill>
                <a:latin typeface="Times New Roman" pitchFamily="18" charset="0"/>
                <a:cs typeface="Times New Roman" pitchFamily="18" charset="0"/>
              </a:rPr>
              <a:t>Морские ежи - это родственники морских звёзд, которые распространены во всех морях земного шара. Тело их покрыто жёстким панцирем с подвижными иголками, с помощью которых ежи передвигаются по дну моря. У одних видов колючки короткие и толстые, у других острые и достигают длины 30 см. С нижней стороны их тела имеется рот с пятью твёрдыми зубами. Питаются они водорослями, сидячими животными и илом</a:t>
            </a:r>
            <a:r>
              <a:rPr lang="ru-RU" sz="2000" b="1" dirty="0" smtClean="0">
                <a:solidFill>
                  <a:schemeClr val="bg1"/>
                </a:solidFill>
                <a:latin typeface="Times New Roman" pitchFamily="18" charset="0"/>
                <a:cs typeface="Times New Roman" pitchFamily="18" charset="0"/>
              </a:rPr>
              <a:t>.</a:t>
            </a:r>
            <a:r>
              <a:rPr lang="ru-RU" sz="2000" dirty="0" smtClean="0">
                <a:solidFill>
                  <a:schemeClr val="bg1"/>
                </a:solidFill>
                <a:latin typeface="Times New Roman" pitchFamily="18" charset="0"/>
                <a:cs typeface="Times New Roman" pitchFamily="18" charset="0"/>
              </a:rPr>
              <a:t> </a:t>
            </a:r>
            <a:endParaRPr lang="ru-RU" sz="2000" dirty="0">
              <a:solidFill>
                <a:schemeClr val="bg1"/>
              </a:solidFill>
              <a:latin typeface="Times New Roman" pitchFamily="18" charset="0"/>
              <a:cs typeface="Times New Roman" pitchFamily="18" charset="0"/>
            </a:endParaRPr>
          </a:p>
        </p:txBody>
      </p:sp>
    </p:spTree>
  </p:cSld>
  <p:clrMapOvr>
    <a:masterClrMapping/>
  </p:clrMapOvr>
  <p:transition>
    <p:cover dir="l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bfoto.ru/foto/3d_poly/bfoto_ru_4233.jpg"/>
          <p:cNvPicPr>
            <a:picLocks noChangeAspect="1" noChangeArrowheads="1"/>
          </p:cNvPicPr>
          <p:nvPr/>
        </p:nvPicPr>
        <p:blipFill>
          <a:blip r:embed="rId2" cstate="print"/>
          <a:stretch>
            <a:fillRect/>
          </a:stretch>
        </p:blipFill>
        <p:spPr bwMode="auto">
          <a:xfrm>
            <a:off x="0" y="-40053"/>
            <a:ext cx="9144000" cy="6898054"/>
          </a:xfrm>
          <a:prstGeom prst="rect">
            <a:avLst/>
          </a:prstGeom>
          <a:noFill/>
        </p:spPr>
      </p:pic>
      <p:sp>
        <p:nvSpPr>
          <p:cNvPr id="3" name="Прямоугольник 2"/>
          <p:cNvSpPr/>
          <p:nvPr/>
        </p:nvSpPr>
        <p:spPr>
          <a:xfrm>
            <a:off x="4860032" y="764704"/>
            <a:ext cx="3384376" cy="1692771"/>
          </a:xfrm>
          <a:prstGeom prst="rect">
            <a:avLst/>
          </a:prstGeom>
        </p:spPr>
        <p:txBody>
          <a:bodyPr wrap="square">
            <a:spAutoFit/>
          </a:bodyPr>
          <a:lstStyle/>
          <a:p>
            <a:r>
              <a:rPr lang="ru-RU" sz="2000" b="1" i="1" dirty="0" smtClean="0">
                <a:solidFill>
                  <a:schemeClr val="bg1"/>
                </a:solidFill>
              </a:rPr>
              <a:t>Глубоко на дне она</a:t>
            </a:r>
          </a:p>
          <a:p>
            <a:r>
              <a:rPr lang="ru-RU" sz="2000" b="1" i="1" dirty="0" smtClean="0">
                <a:solidFill>
                  <a:schemeClr val="bg1"/>
                </a:solidFill>
              </a:rPr>
              <a:t>Словно на небе видна.</a:t>
            </a:r>
          </a:p>
          <a:p>
            <a:r>
              <a:rPr lang="ru-RU" sz="2000" b="1" i="1" dirty="0" smtClean="0">
                <a:solidFill>
                  <a:schemeClr val="bg1"/>
                </a:solidFill>
              </a:rPr>
              <a:t>Но не светит и не греет,</a:t>
            </a:r>
          </a:p>
          <a:p>
            <a:r>
              <a:rPr lang="ru-RU" sz="2000" b="1" i="1" dirty="0" smtClean="0">
                <a:solidFill>
                  <a:schemeClr val="bg1"/>
                </a:solidFill>
              </a:rPr>
              <a:t>Потому что не умеет.</a:t>
            </a:r>
          </a:p>
          <a:p>
            <a:r>
              <a:rPr lang="ru-RU" sz="2400" b="1" i="1" dirty="0" smtClean="0">
                <a:solidFill>
                  <a:srgbClr val="FF0000"/>
                </a:solidFill>
              </a:rPr>
              <a:t>   (Морская звезда)</a:t>
            </a:r>
            <a:endParaRPr lang="ru-RU" sz="2400" b="1" i="1" dirty="0">
              <a:solidFill>
                <a:srgbClr val="FF0000"/>
              </a:solidFill>
            </a:endParaRPr>
          </a:p>
        </p:txBody>
      </p:sp>
      <p:pic>
        <p:nvPicPr>
          <p:cNvPr id="6146" name="Picture 2" descr="Красочные морские звезды. Обсуждение на LiveInternet - Российский Сервис Онлайн-Дневников"/>
          <p:cNvPicPr>
            <a:picLocks noChangeAspect="1" noChangeArrowheads="1"/>
          </p:cNvPicPr>
          <p:nvPr/>
        </p:nvPicPr>
        <p:blipFill>
          <a:blip r:embed="rId3" cstate="print"/>
          <a:srcRect r="20"/>
          <a:stretch>
            <a:fillRect/>
          </a:stretch>
        </p:blipFill>
        <p:spPr bwMode="auto">
          <a:xfrm>
            <a:off x="467545" y="764704"/>
            <a:ext cx="4293476" cy="2852142"/>
          </a:xfrm>
          <a:prstGeom prst="rect">
            <a:avLst/>
          </a:prstGeom>
          <a:ln>
            <a:noFill/>
          </a:ln>
          <a:effectLst>
            <a:softEdge rad="112500"/>
          </a:effectLst>
        </p:spPr>
      </p:pic>
      <p:sp>
        <p:nvSpPr>
          <p:cNvPr id="5" name="TextBox 4"/>
          <p:cNvSpPr txBox="1"/>
          <p:nvPr/>
        </p:nvSpPr>
        <p:spPr>
          <a:xfrm>
            <a:off x="1907704" y="116632"/>
            <a:ext cx="5400600" cy="769441"/>
          </a:xfrm>
          <a:prstGeom prst="rect">
            <a:avLst/>
          </a:prstGeom>
          <a:noFill/>
        </p:spPr>
        <p:txBody>
          <a:bodyPr wrap="square" rtlCol="0">
            <a:spAutoFit/>
          </a:bodyPr>
          <a:lstStyle/>
          <a:p>
            <a:pPr algn="ctr"/>
            <a:r>
              <a:rPr lang="ru-RU" sz="4400" b="1" dirty="0" smtClean="0">
                <a:solidFill>
                  <a:srgbClr val="FFFF00"/>
                </a:solidFill>
              </a:rPr>
              <a:t>МОРСКАЯ ЗВЕЗДА</a:t>
            </a:r>
            <a:endParaRPr lang="ru-RU" sz="4400" b="1" dirty="0">
              <a:solidFill>
                <a:srgbClr val="FFFF00"/>
              </a:solidFill>
            </a:endParaRPr>
          </a:p>
        </p:txBody>
      </p:sp>
      <p:sp>
        <p:nvSpPr>
          <p:cNvPr id="6" name="Прямоугольник 5"/>
          <p:cNvSpPr/>
          <p:nvPr/>
        </p:nvSpPr>
        <p:spPr>
          <a:xfrm>
            <a:off x="467544" y="3573016"/>
            <a:ext cx="8424936" cy="2862322"/>
          </a:xfrm>
          <a:prstGeom prst="rect">
            <a:avLst/>
          </a:prstGeom>
        </p:spPr>
        <p:txBody>
          <a:bodyPr wrap="square">
            <a:spAutoFit/>
          </a:bodyPr>
          <a:lstStyle/>
          <a:p>
            <a:pPr algn="ctr"/>
            <a:r>
              <a:rPr lang="ru-RU" sz="2000" b="1" dirty="0" smtClean="0">
                <a:solidFill>
                  <a:schemeClr val="bg1"/>
                </a:solidFill>
                <a:latin typeface="Times New Roman" pitchFamily="18" charset="0"/>
                <a:cs typeface="Times New Roman" pitchFamily="18" charset="0"/>
              </a:rPr>
              <a:t>Морские звёзды - это малоподвижные морские животные, имеющие от 5 до 50 лучей. Обитают они в морях и океанах, как на больших, так и на мелких глубинах. Окраска этих животных очень разнообразна. Рот находится на нижней стороне тела. Присоски на лучах морских звезд обладают большой силой. За счет ее они могут открывать раковины моллюсков. Им достаточно открыть раковину всего на несколько миллиметров, чтобы полакомиться мясом своей жертвы. Питаются морские звёзды устрицами, моллюсками и морскими гребешками. Также поедают ил и мёртвых животных. </a:t>
            </a:r>
            <a:endParaRPr lang="ru-RU" sz="2000" b="1" dirty="0">
              <a:solidFill>
                <a:schemeClr val="bg1"/>
              </a:solidFill>
              <a:latin typeface="Times New Roman" pitchFamily="18" charset="0"/>
              <a:cs typeface="Times New Roman" pitchFamily="18" charset="0"/>
            </a:endParaRPr>
          </a:p>
        </p:txBody>
      </p:sp>
    </p:spTree>
  </p:cSld>
  <p:clrMapOvr>
    <a:masterClrMapping/>
  </p:clrMapOvr>
  <p:transition>
    <p:cover dir="l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bfoto.ru/foto/3d_poly/bfoto_ru_4233.jpg"/>
          <p:cNvPicPr>
            <a:picLocks noChangeAspect="1" noChangeArrowheads="1"/>
          </p:cNvPicPr>
          <p:nvPr/>
        </p:nvPicPr>
        <p:blipFill>
          <a:blip r:embed="rId2" cstate="print"/>
          <a:stretch>
            <a:fillRect/>
          </a:stretch>
        </p:blipFill>
        <p:spPr bwMode="auto">
          <a:xfrm>
            <a:off x="0" y="0"/>
            <a:ext cx="9144000" cy="6898054"/>
          </a:xfrm>
          <a:prstGeom prst="rect">
            <a:avLst/>
          </a:prstGeom>
          <a:noFill/>
        </p:spPr>
      </p:pic>
      <p:sp>
        <p:nvSpPr>
          <p:cNvPr id="3" name="Прямоугольник 2"/>
          <p:cNvSpPr/>
          <p:nvPr/>
        </p:nvSpPr>
        <p:spPr>
          <a:xfrm>
            <a:off x="5652120" y="332656"/>
            <a:ext cx="3059832" cy="2000548"/>
          </a:xfrm>
          <a:prstGeom prst="rect">
            <a:avLst/>
          </a:prstGeom>
        </p:spPr>
        <p:txBody>
          <a:bodyPr wrap="square">
            <a:spAutoFit/>
          </a:bodyPr>
          <a:lstStyle/>
          <a:p>
            <a:r>
              <a:rPr lang="ru-RU" sz="2000" b="1" i="1" dirty="0" smtClean="0">
                <a:solidFill>
                  <a:schemeClr val="bg1"/>
                </a:solidFill>
              </a:rPr>
              <a:t>И на суше, и в воде —</a:t>
            </a:r>
          </a:p>
          <a:p>
            <a:r>
              <a:rPr lang="ru-RU" sz="2000" b="1" i="1" dirty="0" smtClean="0">
                <a:solidFill>
                  <a:schemeClr val="bg1"/>
                </a:solidFill>
              </a:rPr>
              <a:t>Носит дом с собой везде.</a:t>
            </a:r>
          </a:p>
          <a:p>
            <a:r>
              <a:rPr lang="ru-RU" sz="2000" b="1" i="1" dirty="0" smtClean="0">
                <a:solidFill>
                  <a:schemeClr val="bg1"/>
                </a:solidFill>
              </a:rPr>
              <a:t>Путешествует без страха</a:t>
            </a:r>
          </a:p>
          <a:p>
            <a:r>
              <a:rPr lang="ru-RU" sz="2000" b="1" i="1" dirty="0" smtClean="0">
                <a:solidFill>
                  <a:schemeClr val="bg1"/>
                </a:solidFill>
              </a:rPr>
              <a:t>В этом доме... </a:t>
            </a:r>
            <a:r>
              <a:rPr lang="ru-RU" sz="2400" b="1" i="1" dirty="0" smtClean="0">
                <a:solidFill>
                  <a:srgbClr val="FF0000"/>
                </a:solidFill>
              </a:rPr>
              <a:t>(Черепаха)</a:t>
            </a:r>
            <a:endParaRPr lang="ru-RU" sz="2400" b="1" i="1" dirty="0">
              <a:solidFill>
                <a:srgbClr val="FF0000"/>
              </a:solidFill>
            </a:endParaRPr>
          </a:p>
        </p:txBody>
      </p:sp>
      <p:sp>
        <p:nvSpPr>
          <p:cNvPr id="4" name="Прямоугольник 3"/>
          <p:cNvSpPr/>
          <p:nvPr/>
        </p:nvSpPr>
        <p:spPr>
          <a:xfrm>
            <a:off x="251520" y="4437112"/>
            <a:ext cx="8568952" cy="1938992"/>
          </a:xfrm>
          <a:prstGeom prst="rect">
            <a:avLst/>
          </a:prstGeom>
        </p:spPr>
        <p:txBody>
          <a:bodyPr wrap="square">
            <a:spAutoFit/>
          </a:bodyPr>
          <a:lstStyle/>
          <a:p>
            <a:pPr algn="ctr"/>
            <a:r>
              <a:rPr lang="ru-RU" sz="2000" b="1" dirty="0" smtClean="0">
                <a:solidFill>
                  <a:schemeClr val="bg1"/>
                </a:solidFill>
                <a:latin typeface="Times New Roman" pitchFamily="18" charset="0"/>
                <a:cs typeface="Times New Roman" pitchFamily="18" charset="0"/>
              </a:rPr>
              <a:t>В водах тропических морей обитают морские черепахи. Они полностью приспособлены для жизни в водной среде. Самые крупные морские черепахи – кожистые. Их длина достигает двух метров, а вес – 600 килограмм. Среди морских черепах есть и хищники, которые питаются моллюсками и ракообразными, и мирные травоядные животные, которые едят водные растения, в основном, морскую капусту.</a:t>
            </a:r>
            <a:endParaRPr lang="ru-RU" sz="2000" b="1" dirty="0">
              <a:solidFill>
                <a:schemeClr val="bg1"/>
              </a:solidFill>
              <a:latin typeface="Times New Roman" pitchFamily="18" charset="0"/>
              <a:cs typeface="Times New Roman" pitchFamily="18" charset="0"/>
            </a:endParaRPr>
          </a:p>
        </p:txBody>
      </p:sp>
      <p:pic>
        <p:nvPicPr>
          <p:cNvPr id="9218" name="Picture 2" descr="Животный мир морей и океанов"/>
          <p:cNvPicPr>
            <a:picLocks noChangeAspect="1" noChangeArrowheads="1"/>
          </p:cNvPicPr>
          <p:nvPr/>
        </p:nvPicPr>
        <p:blipFill>
          <a:blip r:embed="rId3" cstate="print"/>
          <a:srcRect/>
          <a:stretch>
            <a:fillRect/>
          </a:stretch>
        </p:blipFill>
        <p:spPr bwMode="auto">
          <a:xfrm>
            <a:off x="323528" y="764704"/>
            <a:ext cx="4680520" cy="3186354"/>
          </a:xfrm>
          <a:prstGeom prst="rect">
            <a:avLst/>
          </a:prstGeom>
          <a:ln>
            <a:noFill/>
          </a:ln>
          <a:effectLst>
            <a:softEdge rad="112500"/>
          </a:effectLst>
        </p:spPr>
      </p:pic>
      <p:sp>
        <p:nvSpPr>
          <p:cNvPr id="6" name="TextBox 5"/>
          <p:cNvSpPr txBox="1"/>
          <p:nvPr/>
        </p:nvSpPr>
        <p:spPr>
          <a:xfrm>
            <a:off x="179512" y="188640"/>
            <a:ext cx="5400600" cy="769441"/>
          </a:xfrm>
          <a:prstGeom prst="rect">
            <a:avLst/>
          </a:prstGeom>
          <a:noFill/>
        </p:spPr>
        <p:txBody>
          <a:bodyPr wrap="square" rtlCol="0">
            <a:spAutoFit/>
          </a:bodyPr>
          <a:lstStyle/>
          <a:p>
            <a:pPr algn="ctr"/>
            <a:r>
              <a:rPr lang="ru-RU" sz="4400" b="1" dirty="0" smtClean="0">
                <a:solidFill>
                  <a:srgbClr val="FFFF00"/>
                </a:solidFill>
              </a:rPr>
              <a:t>МОРСКАЯ ЧЕРЕПАХА</a:t>
            </a:r>
            <a:endParaRPr lang="ru-RU" sz="4400" b="1" dirty="0">
              <a:solidFill>
                <a:srgbClr val="FFFF00"/>
              </a:solidFill>
            </a:endParaRPr>
          </a:p>
        </p:txBody>
      </p:sp>
      <p:pic>
        <p:nvPicPr>
          <p:cNvPr id="8194" name="Picture 2" descr="Тенерифе по-русски Путеводитель Живой мир"/>
          <p:cNvPicPr>
            <a:picLocks noChangeAspect="1" noChangeArrowheads="1"/>
          </p:cNvPicPr>
          <p:nvPr/>
        </p:nvPicPr>
        <p:blipFill>
          <a:blip r:embed="rId4" cstate="print"/>
          <a:srcRect b="20"/>
          <a:stretch>
            <a:fillRect/>
          </a:stretch>
        </p:blipFill>
        <p:spPr bwMode="auto">
          <a:xfrm>
            <a:off x="4980045" y="2132856"/>
            <a:ext cx="3888432" cy="2333059"/>
          </a:xfrm>
          <a:prstGeom prst="rect">
            <a:avLst/>
          </a:prstGeom>
          <a:ln>
            <a:noFill/>
          </a:ln>
          <a:effectLst>
            <a:softEdge rad="112500"/>
          </a:effectLst>
        </p:spPr>
      </p:pic>
    </p:spTree>
  </p:cSld>
  <p:clrMapOvr>
    <a:masterClrMapping/>
  </p:clrMapOvr>
  <p:transition>
    <p:cover dir="l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bfoto.ru/foto/3d_poly/bfoto_ru_4233.jpg"/>
          <p:cNvPicPr>
            <a:picLocks noChangeAspect="1" noChangeArrowheads="1"/>
          </p:cNvPicPr>
          <p:nvPr/>
        </p:nvPicPr>
        <p:blipFill>
          <a:blip r:embed="rId2" cstate="print"/>
          <a:stretch>
            <a:fillRect/>
          </a:stretch>
        </p:blipFill>
        <p:spPr bwMode="auto">
          <a:xfrm>
            <a:off x="0" y="0"/>
            <a:ext cx="9144000" cy="6898054"/>
          </a:xfrm>
          <a:prstGeom prst="rect">
            <a:avLst/>
          </a:prstGeom>
          <a:noFill/>
        </p:spPr>
      </p:pic>
      <p:pic>
        <p:nvPicPr>
          <p:cNvPr id="12290" name="Picture 2" descr="http://detskiychas.ru/wp-content/uploads/2013/05/morskaya_igla1.jpg"/>
          <p:cNvPicPr>
            <a:picLocks noChangeAspect="1" noChangeArrowheads="1"/>
          </p:cNvPicPr>
          <p:nvPr/>
        </p:nvPicPr>
        <p:blipFill>
          <a:blip r:embed="rId3" cstate="print"/>
          <a:srcRect/>
          <a:stretch>
            <a:fillRect/>
          </a:stretch>
        </p:blipFill>
        <p:spPr bwMode="auto">
          <a:xfrm rot="5400000" flipV="1">
            <a:off x="3752236" y="1440455"/>
            <a:ext cx="5904656" cy="4409141"/>
          </a:xfrm>
          <a:prstGeom prst="rect">
            <a:avLst/>
          </a:prstGeom>
          <a:ln>
            <a:noFill/>
          </a:ln>
          <a:effectLst>
            <a:softEdge rad="112500"/>
          </a:effectLst>
        </p:spPr>
      </p:pic>
      <p:sp>
        <p:nvSpPr>
          <p:cNvPr id="4" name="TextBox 3"/>
          <p:cNvSpPr txBox="1"/>
          <p:nvPr/>
        </p:nvSpPr>
        <p:spPr>
          <a:xfrm>
            <a:off x="4139952" y="116632"/>
            <a:ext cx="4896544" cy="769441"/>
          </a:xfrm>
          <a:prstGeom prst="rect">
            <a:avLst/>
          </a:prstGeom>
          <a:noFill/>
        </p:spPr>
        <p:txBody>
          <a:bodyPr wrap="square" rtlCol="0">
            <a:spAutoFit/>
          </a:bodyPr>
          <a:lstStyle/>
          <a:p>
            <a:pPr algn="ctr"/>
            <a:r>
              <a:rPr lang="ru-RU" sz="4400" b="1" dirty="0" smtClean="0">
                <a:solidFill>
                  <a:srgbClr val="FFFF00"/>
                </a:solidFill>
              </a:rPr>
              <a:t>МОРСКАЯ ИГЛА</a:t>
            </a:r>
            <a:endParaRPr lang="ru-RU" sz="4400" b="1" dirty="0">
              <a:solidFill>
                <a:srgbClr val="FFFF00"/>
              </a:solidFill>
            </a:endParaRPr>
          </a:p>
        </p:txBody>
      </p:sp>
      <p:sp>
        <p:nvSpPr>
          <p:cNvPr id="5" name="Прямоугольник 4"/>
          <p:cNvSpPr/>
          <p:nvPr/>
        </p:nvSpPr>
        <p:spPr>
          <a:xfrm>
            <a:off x="395536" y="836712"/>
            <a:ext cx="3816424" cy="4893647"/>
          </a:xfrm>
          <a:prstGeom prst="rect">
            <a:avLst/>
          </a:prstGeom>
        </p:spPr>
        <p:txBody>
          <a:bodyPr wrap="square">
            <a:spAutoFit/>
          </a:bodyPr>
          <a:lstStyle/>
          <a:p>
            <a:pPr algn="ctr"/>
            <a:r>
              <a:rPr lang="ru-RU" sz="2400" b="1" dirty="0" smtClean="0">
                <a:solidFill>
                  <a:schemeClr val="bg1"/>
                </a:solidFill>
                <a:latin typeface="Times New Roman" pitchFamily="18" charset="0"/>
                <a:cs typeface="Times New Roman" pitchFamily="18" charset="0"/>
              </a:rPr>
              <a:t>Интересной формой тела обладает  морская игла. Длина её 20-28 см и вся она тоненькая-тоненькая, не толще карандаша. Если она станет вертикально среди водорослей и морской травы, то и не заметишь, есть ли там живое существо, или одни лишь стебли и листья морской травы колеблются. </a:t>
            </a:r>
            <a:endParaRPr lang="ru-RU" sz="2400" b="1" dirty="0">
              <a:solidFill>
                <a:schemeClr val="bg1"/>
              </a:solidFill>
              <a:latin typeface="Times New Roman" pitchFamily="18" charset="0"/>
              <a:cs typeface="Times New Roman" pitchFamily="18" charset="0"/>
            </a:endParaRPr>
          </a:p>
        </p:txBody>
      </p:sp>
    </p:spTree>
  </p:cSld>
  <p:clrMapOvr>
    <a:masterClrMapping/>
  </p:clrMapOvr>
  <p:transition>
    <p:cover dir="l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bfoto.ru/foto/3d_poly/bfoto_ru_4233.jpg"/>
          <p:cNvPicPr>
            <a:picLocks noChangeAspect="1" noChangeArrowheads="1"/>
          </p:cNvPicPr>
          <p:nvPr/>
        </p:nvPicPr>
        <p:blipFill>
          <a:blip r:embed="rId2" cstate="print"/>
          <a:stretch>
            <a:fillRect/>
          </a:stretch>
        </p:blipFill>
        <p:spPr bwMode="auto">
          <a:xfrm>
            <a:off x="0" y="-40053"/>
            <a:ext cx="9144000" cy="6898054"/>
          </a:xfrm>
          <a:prstGeom prst="rect">
            <a:avLst/>
          </a:prstGeom>
          <a:noFill/>
        </p:spPr>
      </p:pic>
      <p:sp>
        <p:nvSpPr>
          <p:cNvPr id="4" name="Прямоугольник 3"/>
          <p:cNvSpPr/>
          <p:nvPr/>
        </p:nvSpPr>
        <p:spPr>
          <a:xfrm>
            <a:off x="4860032" y="764704"/>
            <a:ext cx="3888432" cy="1938992"/>
          </a:xfrm>
          <a:prstGeom prst="rect">
            <a:avLst/>
          </a:prstGeom>
        </p:spPr>
        <p:txBody>
          <a:bodyPr wrap="square">
            <a:spAutoFit/>
          </a:bodyPr>
          <a:lstStyle/>
          <a:p>
            <a:r>
              <a:rPr lang="ru-RU" sz="2400" b="1" i="1" dirty="0" smtClean="0">
                <a:solidFill>
                  <a:schemeClr val="bg1"/>
                </a:solidFill>
                <a:cs typeface="Arial" pitchFamily="34" charset="0"/>
              </a:rPr>
              <a:t>Груша с длинными ногами Поселилась в океане.</a:t>
            </a:r>
          </a:p>
          <a:p>
            <a:r>
              <a:rPr lang="ru-RU" sz="2400" b="1" i="1" dirty="0" smtClean="0">
                <a:solidFill>
                  <a:schemeClr val="bg1"/>
                </a:solidFill>
                <a:cs typeface="Arial" pitchFamily="34" charset="0"/>
              </a:rPr>
              <a:t> Целых восемь рук и ног! </a:t>
            </a:r>
          </a:p>
          <a:p>
            <a:r>
              <a:rPr lang="ru-RU" sz="2400" b="1" i="1" dirty="0" smtClean="0">
                <a:solidFill>
                  <a:schemeClr val="bg1"/>
                </a:solidFill>
                <a:cs typeface="Arial" pitchFamily="34" charset="0"/>
              </a:rPr>
              <a:t>Это чудо … </a:t>
            </a:r>
          </a:p>
          <a:p>
            <a:r>
              <a:rPr lang="ru-RU" sz="2400" b="1" i="1" dirty="0" smtClean="0">
                <a:solidFill>
                  <a:srgbClr val="FF0000"/>
                </a:solidFill>
                <a:cs typeface="Arial" pitchFamily="34" charset="0"/>
              </a:rPr>
              <a:t>(Осьминог)</a:t>
            </a:r>
            <a:endParaRPr lang="ru-RU" sz="2400" b="1" i="1" dirty="0">
              <a:solidFill>
                <a:srgbClr val="FF0000"/>
              </a:solidFill>
            </a:endParaRPr>
          </a:p>
        </p:txBody>
      </p:sp>
      <p:sp>
        <p:nvSpPr>
          <p:cNvPr id="5" name="Прямоугольник 4"/>
          <p:cNvSpPr/>
          <p:nvPr/>
        </p:nvSpPr>
        <p:spPr>
          <a:xfrm>
            <a:off x="323528" y="3645024"/>
            <a:ext cx="8496944" cy="2862322"/>
          </a:xfrm>
          <a:prstGeom prst="rect">
            <a:avLst/>
          </a:prstGeom>
        </p:spPr>
        <p:txBody>
          <a:bodyPr wrap="square">
            <a:spAutoFit/>
          </a:bodyPr>
          <a:lstStyle/>
          <a:p>
            <a:pPr algn="ctr"/>
            <a:r>
              <a:rPr lang="ru-RU" sz="2000" b="1" dirty="0" smtClean="0">
                <a:solidFill>
                  <a:schemeClr val="bg1"/>
                </a:solidFill>
                <a:latin typeface="Times New Roman" pitchFamily="18" charset="0"/>
                <a:cs typeface="Times New Roman" pitchFamily="18" charset="0"/>
              </a:rPr>
              <a:t>У осьминогов нет твердого скелета. Его мягкое тело не имеет костей и может свободно изгибаться в разные стороны. Назвали осьминога так потому, что от его короткого туловища отходят восемь конечностей. На них расположены по два ряда больших присосок, которыми осьминог может удерживать добычу или прикрепляться к камням на дне. Осьминоги –настоящие хищники. Обычная их добыча – креветки, лангусты, крабы и рыбы. Размножается осьминог кладкой яиц. Осьминог относится к головоногим моллюскам. Его длина от 3 до 14 метров. </a:t>
            </a:r>
            <a:endParaRPr lang="ru-RU" sz="2000" b="1" dirty="0">
              <a:solidFill>
                <a:schemeClr val="bg1"/>
              </a:solidFill>
              <a:latin typeface="Times New Roman" pitchFamily="18" charset="0"/>
              <a:cs typeface="Times New Roman" pitchFamily="18" charset="0"/>
            </a:endParaRPr>
          </a:p>
        </p:txBody>
      </p:sp>
      <p:sp>
        <p:nvSpPr>
          <p:cNvPr id="6" name="TextBox 5"/>
          <p:cNvSpPr txBox="1"/>
          <p:nvPr/>
        </p:nvSpPr>
        <p:spPr>
          <a:xfrm>
            <a:off x="5004048" y="116632"/>
            <a:ext cx="3168352" cy="769441"/>
          </a:xfrm>
          <a:prstGeom prst="rect">
            <a:avLst/>
          </a:prstGeom>
          <a:noFill/>
        </p:spPr>
        <p:txBody>
          <a:bodyPr wrap="square" rtlCol="0">
            <a:spAutoFit/>
          </a:bodyPr>
          <a:lstStyle/>
          <a:p>
            <a:pPr algn="ctr"/>
            <a:r>
              <a:rPr lang="ru-RU" sz="4400" b="1" dirty="0" smtClean="0">
                <a:solidFill>
                  <a:srgbClr val="FFFF00"/>
                </a:solidFill>
              </a:rPr>
              <a:t>ОСЬМИНОГ</a:t>
            </a:r>
            <a:endParaRPr lang="ru-RU" sz="4400" b="1" dirty="0">
              <a:solidFill>
                <a:srgbClr val="FFFF00"/>
              </a:solidFill>
            </a:endParaRPr>
          </a:p>
        </p:txBody>
      </p:sp>
      <p:pic>
        <p:nvPicPr>
          <p:cNvPr id="5124" name="Picture 4" descr="http://ic.pics.livejournal.com/shpatak/20500671/480616/480616_original.jpg"/>
          <p:cNvPicPr>
            <a:picLocks noChangeAspect="1" noChangeArrowheads="1"/>
          </p:cNvPicPr>
          <p:nvPr/>
        </p:nvPicPr>
        <p:blipFill>
          <a:blip r:embed="rId3" cstate="print"/>
          <a:srcRect r="45"/>
          <a:stretch>
            <a:fillRect/>
          </a:stretch>
        </p:blipFill>
        <p:spPr bwMode="auto">
          <a:xfrm>
            <a:off x="107504" y="116632"/>
            <a:ext cx="4848088" cy="3600400"/>
          </a:xfrm>
          <a:prstGeom prst="rect">
            <a:avLst/>
          </a:prstGeom>
          <a:ln>
            <a:noFill/>
          </a:ln>
          <a:effectLst>
            <a:softEdge rad="112500"/>
          </a:effectLst>
        </p:spPr>
      </p:pic>
    </p:spTree>
  </p:cSld>
  <p:clrMapOvr>
    <a:masterClrMapping/>
  </p:clrMapOvr>
  <p:transition>
    <p:cover dir="l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www.bfoto.ru/foto/3d_poly/bfoto_ru_4233.jpg"/>
          <p:cNvPicPr>
            <a:picLocks noChangeAspect="1" noChangeArrowheads="1"/>
          </p:cNvPicPr>
          <p:nvPr/>
        </p:nvPicPr>
        <p:blipFill>
          <a:blip r:embed="rId2" cstate="print"/>
          <a:stretch>
            <a:fillRect/>
          </a:stretch>
        </p:blipFill>
        <p:spPr bwMode="auto">
          <a:xfrm>
            <a:off x="0" y="-40054"/>
            <a:ext cx="9144000" cy="6898054"/>
          </a:xfrm>
          <a:prstGeom prst="rect">
            <a:avLst/>
          </a:prstGeom>
          <a:noFill/>
        </p:spPr>
      </p:pic>
      <p:pic>
        <p:nvPicPr>
          <p:cNvPr id="15364" name="Picture 4" descr="Картинки по запросу морское дно"/>
          <p:cNvPicPr>
            <a:picLocks noChangeAspect="1" noChangeArrowheads="1"/>
          </p:cNvPicPr>
          <p:nvPr/>
        </p:nvPicPr>
        <p:blipFill>
          <a:blip r:embed="rId3" cstate="print"/>
          <a:srcRect r="252" b="373"/>
          <a:stretch>
            <a:fillRect/>
          </a:stretch>
        </p:blipFill>
        <p:spPr bwMode="auto">
          <a:xfrm>
            <a:off x="2771800" y="4941168"/>
            <a:ext cx="2448272" cy="1675133"/>
          </a:xfrm>
          <a:prstGeom prst="ellipse">
            <a:avLst/>
          </a:prstGeom>
          <a:ln>
            <a:noFill/>
          </a:ln>
          <a:effectLst>
            <a:softEdge rad="112500"/>
          </a:effectLst>
        </p:spPr>
      </p:pic>
      <p:pic>
        <p:nvPicPr>
          <p:cNvPr id="4" name="Picture 4" descr="Картинки по запросу морское дно"/>
          <p:cNvPicPr>
            <a:picLocks noChangeAspect="1" noChangeArrowheads="1"/>
          </p:cNvPicPr>
          <p:nvPr/>
        </p:nvPicPr>
        <p:blipFill>
          <a:blip r:embed="rId3" cstate="print"/>
          <a:srcRect r="252" b="373"/>
          <a:stretch>
            <a:fillRect/>
          </a:stretch>
        </p:blipFill>
        <p:spPr bwMode="auto">
          <a:xfrm>
            <a:off x="3059832" y="1340768"/>
            <a:ext cx="1290605" cy="883045"/>
          </a:xfrm>
          <a:prstGeom prst="ellipse">
            <a:avLst/>
          </a:prstGeom>
          <a:ln>
            <a:noFill/>
          </a:ln>
          <a:effectLst>
            <a:softEdge rad="112500"/>
          </a:effectLst>
        </p:spPr>
      </p:pic>
      <p:pic>
        <p:nvPicPr>
          <p:cNvPr id="5" name="Picture 4" descr="Картинки по запросу морское дно"/>
          <p:cNvPicPr>
            <a:picLocks noChangeAspect="1" noChangeArrowheads="1"/>
          </p:cNvPicPr>
          <p:nvPr/>
        </p:nvPicPr>
        <p:blipFill>
          <a:blip r:embed="rId3" cstate="print"/>
          <a:srcRect r="252" b="373"/>
          <a:stretch>
            <a:fillRect/>
          </a:stretch>
        </p:blipFill>
        <p:spPr bwMode="auto">
          <a:xfrm>
            <a:off x="5834908" y="3573017"/>
            <a:ext cx="1473395" cy="1008112"/>
          </a:xfrm>
          <a:prstGeom prst="ellipse">
            <a:avLst/>
          </a:prstGeom>
          <a:ln>
            <a:noFill/>
          </a:ln>
          <a:effectLst>
            <a:softEdge rad="112500"/>
          </a:effectLst>
        </p:spPr>
      </p:pic>
      <p:pic>
        <p:nvPicPr>
          <p:cNvPr id="15366" name="Picture 6" descr="Картинки по запросу морское дно"/>
          <p:cNvPicPr>
            <a:picLocks noChangeAspect="1" noChangeArrowheads="1"/>
          </p:cNvPicPr>
          <p:nvPr/>
        </p:nvPicPr>
        <p:blipFill>
          <a:blip r:embed="rId4" cstate="print"/>
          <a:srcRect r="333" b="373"/>
          <a:stretch>
            <a:fillRect/>
          </a:stretch>
        </p:blipFill>
        <p:spPr bwMode="auto">
          <a:xfrm>
            <a:off x="1907704" y="3068960"/>
            <a:ext cx="1656184" cy="1082890"/>
          </a:xfrm>
          <a:prstGeom prst="ellipse">
            <a:avLst/>
          </a:prstGeom>
          <a:ln>
            <a:noFill/>
          </a:ln>
          <a:effectLst>
            <a:softEdge rad="112500"/>
          </a:effectLst>
        </p:spPr>
      </p:pic>
      <p:pic>
        <p:nvPicPr>
          <p:cNvPr id="7" name="Picture 6" descr="Картинки по запросу морское дно"/>
          <p:cNvPicPr>
            <a:picLocks noChangeAspect="1" noChangeArrowheads="1"/>
          </p:cNvPicPr>
          <p:nvPr/>
        </p:nvPicPr>
        <p:blipFill>
          <a:blip r:embed="rId4" cstate="print"/>
          <a:srcRect r="333" b="373"/>
          <a:stretch>
            <a:fillRect/>
          </a:stretch>
        </p:blipFill>
        <p:spPr bwMode="auto">
          <a:xfrm>
            <a:off x="5310128" y="260648"/>
            <a:ext cx="1422111" cy="792088"/>
          </a:xfrm>
          <a:prstGeom prst="ellipse">
            <a:avLst/>
          </a:prstGeom>
          <a:ln>
            <a:noFill/>
          </a:ln>
          <a:effectLst>
            <a:softEdge rad="112500"/>
          </a:effectLst>
        </p:spPr>
      </p:pic>
      <p:pic>
        <p:nvPicPr>
          <p:cNvPr id="8" name="Picture 6" descr="Картинки по запросу морское дно"/>
          <p:cNvPicPr>
            <a:picLocks noChangeAspect="1" noChangeArrowheads="1"/>
          </p:cNvPicPr>
          <p:nvPr/>
        </p:nvPicPr>
        <p:blipFill>
          <a:blip r:embed="rId4" cstate="print"/>
          <a:srcRect r="333" b="373"/>
          <a:stretch>
            <a:fillRect/>
          </a:stretch>
        </p:blipFill>
        <p:spPr bwMode="auto">
          <a:xfrm>
            <a:off x="1187624" y="404664"/>
            <a:ext cx="1152128" cy="753315"/>
          </a:xfrm>
          <a:prstGeom prst="ellipse">
            <a:avLst/>
          </a:prstGeom>
          <a:ln>
            <a:noFill/>
          </a:ln>
          <a:effectLst>
            <a:softEdge rad="112500"/>
          </a:effectLst>
        </p:spPr>
      </p:pic>
      <p:pic>
        <p:nvPicPr>
          <p:cNvPr id="9" name="Picture 6" descr="Картинки по запросу морское дно"/>
          <p:cNvPicPr>
            <a:picLocks noChangeAspect="1" noChangeArrowheads="1"/>
          </p:cNvPicPr>
          <p:nvPr/>
        </p:nvPicPr>
        <p:blipFill>
          <a:blip r:embed="rId4" cstate="print"/>
          <a:srcRect r="333" b="373"/>
          <a:stretch>
            <a:fillRect/>
          </a:stretch>
        </p:blipFill>
        <p:spPr bwMode="auto">
          <a:xfrm>
            <a:off x="5724128" y="5373216"/>
            <a:ext cx="1944216" cy="1082890"/>
          </a:xfrm>
          <a:prstGeom prst="ellipse">
            <a:avLst/>
          </a:prstGeom>
          <a:ln>
            <a:noFill/>
          </a:ln>
          <a:effectLst>
            <a:softEdge rad="112500"/>
          </a:effectLst>
        </p:spPr>
      </p:pic>
      <p:sp>
        <p:nvSpPr>
          <p:cNvPr id="10" name="TextBox 9"/>
          <p:cNvSpPr txBox="1"/>
          <p:nvPr/>
        </p:nvSpPr>
        <p:spPr>
          <a:xfrm>
            <a:off x="539552" y="1124744"/>
            <a:ext cx="7992888" cy="4708981"/>
          </a:xfrm>
          <a:prstGeom prst="rect">
            <a:avLst/>
          </a:prstGeom>
          <a:noFill/>
        </p:spPr>
        <p:txBody>
          <a:bodyPr wrap="square" rtlCol="0">
            <a:spAutoFit/>
          </a:bodyPr>
          <a:lstStyle/>
          <a:p>
            <a:r>
              <a:rPr lang="ru-RU" sz="4000" dirty="0" smtClean="0">
                <a:solidFill>
                  <a:schemeClr val="bg1"/>
                </a:solidFill>
              </a:rPr>
              <a:t>Цели и задачи: </a:t>
            </a:r>
          </a:p>
          <a:p>
            <a:endParaRPr lang="ru-RU" sz="4000" dirty="0" smtClean="0">
              <a:solidFill>
                <a:schemeClr val="bg1"/>
              </a:solidFill>
              <a:latin typeface="Segoe Script" pitchFamily="34" charset="0"/>
            </a:endParaRPr>
          </a:p>
          <a:p>
            <a:r>
              <a:rPr lang="ru-RU" sz="2400" b="1" i="1" dirty="0" smtClean="0">
                <a:solidFill>
                  <a:schemeClr val="bg1"/>
                </a:solidFill>
                <a:latin typeface="Times New Roman" pitchFamily="18" charset="0"/>
                <a:cs typeface="Times New Roman" pitchFamily="18" charset="0"/>
              </a:rPr>
              <a:t>- расширять представления детей об обитателях морских глубин,</a:t>
            </a:r>
          </a:p>
          <a:p>
            <a:r>
              <a:rPr lang="ru-RU" sz="2400" b="1" i="1" dirty="0" smtClean="0">
                <a:solidFill>
                  <a:schemeClr val="bg1"/>
                </a:solidFill>
                <a:latin typeface="Times New Roman" pitchFamily="18" charset="0"/>
                <a:cs typeface="Times New Roman" pitchFamily="18" charset="0"/>
              </a:rPr>
              <a:t>-продолжать формировать представление детей о природе как о едином целом, уточнить и расширить их представления о животном и растительном мире морей и океанов, </a:t>
            </a:r>
          </a:p>
          <a:p>
            <a:r>
              <a:rPr lang="ru-RU" sz="2400" b="1" i="1" dirty="0" smtClean="0">
                <a:solidFill>
                  <a:schemeClr val="bg1"/>
                </a:solidFill>
                <a:latin typeface="Times New Roman" pitchFamily="18" charset="0"/>
                <a:cs typeface="Times New Roman" pitchFamily="18" charset="0"/>
              </a:rPr>
              <a:t>- воспитание чувства ответственности и бережного отношения к миру природы.</a:t>
            </a:r>
          </a:p>
          <a:p>
            <a:endParaRPr lang="ru-RU" sz="2800" dirty="0">
              <a:solidFill>
                <a:schemeClr val="bg1"/>
              </a:solidFill>
              <a:latin typeface="Times New Roman" pitchFamily="18" charset="0"/>
              <a:cs typeface="Times New Roman" pitchFamily="18" charset="0"/>
            </a:endParaRPr>
          </a:p>
        </p:txBody>
      </p:sp>
    </p:spTree>
  </p:cSld>
  <p:clrMapOvr>
    <a:masterClrMapping/>
  </p:clrMapOvr>
  <p:transition>
    <p:cover dir="l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bfoto.ru/foto/3d_poly/bfoto_ru_4233.jpg"/>
          <p:cNvPicPr>
            <a:picLocks noChangeAspect="1" noChangeArrowheads="1"/>
          </p:cNvPicPr>
          <p:nvPr/>
        </p:nvPicPr>
        <p:blipFill>
          <a:blip r:embed="rId2" cstate="print"/>
          <a:stretch>
            <a:fillRect/>
          </a:stretch>
        </p:blipFill>
        <p:spPr bwMode="auto">
          <a:xfrm>
            <a:off x="0" y="0"/>
            <a:ext cx="9144000" cy="6898054"/>
          </a:xfrm>
          <a:prstGeom prst="rect">
            <a:avLst/>
          </a:prstGeom>
          <a:noFill/>
        </p:spPr>
      </p:pic>
      <p:pic>
        <p:nvPicPr>
          <p:cNvPr id="11266" name="Picture 2" descr="http://detskiychas.ru/wp-content/uploads/2013/05/kambala.jpg"/>
          <p:cNvPicPr>
            <a:picLocks noChangeAspect="1" noChangeArrowheads="1"/>
          </p:cNvPicPr>
          <p:nvPr/>
        </p:nvPicPr>
        <p:blipFill>
          <a:blip r:embed="rId3" cstate="print"/>
          <a:srcRect/>
          <a:stretch>
            <a:fillRect/>
          </a:stretch>
        </p:blipFill>
        <p:spPr bwMode="auto">
          <a:xfrm>
            <a:off x="4283968" y="3068960"/>
            <a:ext cx="4704523" cy="3528392"/>
          </a:xfrm>
          <a:prstGeom prst="rect">
            <a:avLst/>
          </a:prstGeom>
          <a:ln>
            <a:noFill/>
          </a:ln>
          <a:effectLst>
            <a:softEdge rad="112500"/>
          </a:effectLst>
        </p:spPr>
      </p:pic>
      <p:sp>
        <p:nvSpPr>
          <p:cNvPr id="4" name="Прямоугольник 3"/>
          <p:cNvSpPr/>
          <p:nvPr/>
        </p:nvSpPr>
        <p:spPr>
          <a:xfrm>
            <a:off x="179512" y="188640"/>
            <a:ext cx="3960440" cy="6555641"/>
          </a:xfrm>
          <a:prstGeom prst="rect">
            <a:avLst/>
          </a:prstGeom>
        </p:spPr>
        <p:txBody>
          <a:bodyPr wrap="square">
            <a:spAutoFit/>
          </a:bodyPr>
          <a:lstStyle/>
          <a:p>
            <a:pPr algn="ctr"/>
            <a:r>
              <a:rPr lang="ru-RU" sz="2000" b="1" dirty="0" smtClean="0">
                <a:solidFill>
                  <a:schemeClr val="bg1"/>
                </a:solidFill>
                <a:latin typeface="Times New Roman" pitchFamily="18" charset="0"/>
                <a:cs typeface="Times New Roman" pitchFamily="18" charset="0"/>
              </a:rPr>
              <a:t>Камбала – удивительная рыба. Глаза у неё расположены на одной стороне. Тело у камбалы — плоское, похожее на блинчик. Лежит тихо на дне моря, подстерегая добычу.  Интересный факт - это умение этой рыбы маскироваться. Улегшись на самом дне, камбала практически моментально изменяет свой цвет и даже более того, на ней проявляется рисунок схожий с рисунком песка или грунта. Таким образом, она становится совершенно незаметной для невооруженного взора. Есть ещё одно примечательное свойство: камбала выделяет особое вещество, которое отпугивает акул на долгие часы.</a:t>
            </a:r>
            <a:endParaRPr lang="ru-RU" sz="2000" b="1" dirty="0">
              <a:solidFill>
                <a:schemeClr val="bg1"/>
              </a:solidFill>
              <a:latin typeface="Times New Roman" pitchFamily="18" charset="0"/>
              <a:cs typeface="Times New Roman" pitchFamily="18" charset="0"/>
            </a:endParaRPr>
          </a:p>
        </p:txBody>
      </p:sp>
      <p:sp>
        <p:nvSpPr>
          <p:cNvPr id="5" name="TextBox 4"/>
          <p:cNvSpPr txBox="1"/>
          <p:nvPr/>
        </p:nvSpPr>
        <p:spPr>
          <a:xfrm>
            <a:off x="4499992" y="116632"/>
            <a:ext cx="3384376" cy="769441"/>
          </a:xfrm>
          <a:prstGeom prst="rect">
            <a:avLst/>
          </a:prstGeom>
          <a:noFill/>
        </p:spPr>
        <p:txBody>
          <a:bodyPr wrap="square" rtlCol="0">
            <a:spAutoFit/>
          </a:bodyPr>
          <a:lstStyle/>
          <a:p>
            <a:pPr algn="ctr"/>
            <a:r>
              <a:rPr lang="ru-RU" sz="4400" b="1" dirty="0" smtClean="0">
                <a:solidFill>
                  <a:srgbClr val="FFFF00"/>
                </a:solidFill>
              </a:rPr>
              <a:t>КАМБАЛА</a:t>
            </a:r>
            <a:endParaRPr lang="ru-RU" sz="4400" b="1" dirty="0">
              <a:solidFill>
                <a:srgbClr val="FFFF00"/>
              </a:solidFill>
            </a:endParaRPr>
          </a:p>
        </p:txBody>
      </p:sp>
      <p:sp>
        <p:nvSpPr>
          <p:cNvPr id="6" name="Прямоугольник 5"/>
          <p:cNvSpPr/>
          <p:nvPr/>
        </p:nvSpPr>
        <p:spPr>
          <a:xfrm>
            <a:off x="4211960" y="836712"/>
            <a:ext cx="4572000" cy="1938992"/>
          </a:xfrm>
          <a:prstGeom prst="rect">
            <a:avLst/>
          </a:prstGeom>
        </p:spPr>
        <p:txBody>
          <a:bodyPr>
            <a:spAutoFit/>
          </a:bodyPr>
          <a:lstStyle/>
          <a:p>
            <a:r>
              <a:rPr lang="ru-RU" sz="2000" b="1" i="1" dirty="0" smtClean="0">
                <a:solidFill>
                  <a:schemeClr val="bg1"/>
                </a:solidFill>
              </a:rPr>
              <a:t>Вот так рыба – просто чудо!</a:t>
            </a:r>
            <a:br>
              <a:rPr lang="ru-RU" sz="2000" b="1" i="1" dirty="0" smtClean="0">
                <a:solidFill>
                  <a:schemeClr val="bg1"/>
                </a:solidFill>
              </a:rPr>
            </a:br>
            <a:r>
              <a:rPr lang="ru-RU" sz="2000" b="1" i="1" dirty="0" smtClean="0">
                <a:solidFill>
                  <a:schemeClr val="bg1"/>
                </a:solidFill>
              </a:rPr>
              <a:t>Очень плоская, как блюдо.</a:t>
            </a:r>
            <a:br>
              <a:rPr lang="ru-RU" sz="2000" b="1" i="1" dirty="0" smtClean="0">
                <a:solidFill>
                  <a:schemeClr val="bg1"/>
                </a:solidFill>
              </a:rPr>
            </a:br>
            <a:r>
              <a:rPr lang="ru-RU" sz="2000" b="1" i="1" dirty="0" smtClean="0">
                <a:solidFill>
                  <a:schemeClr val="bg1"/>
                </a:solidFill>
              </a:rPr>
              <a:t>Оба глаза на спине,</a:t>
            </a:r>
            <a:br>
              <a:rPr lang="ru-RU" sz="2000" b="1" i="1" dirty="0" smtClean="0">
                <a:solidFill>
                  <a:schemeClr val="bg1"/>
                </a:solidFill>
              </a:rPr>
            </a:br>
            <a:r>
              <a:rPr lang="ru-RU" sz="2000" b="1" i="1" dirty="0" smtClean="0">
                <a:solidFill>
                  <a:schemeClr val="bg1"/>
                </a:solidFill>
              </a:rPr>
              <a:t>И живет на самом дне.</a:t>
            </a:r>
            <a:br>
              <a:rPr lang="ru-RU" sz="2000" b="1" i="1" dirty="0" smtClean="0">
                <a:solidFill>
                  <a:schemeClr val="bg1"/>
                </a:solidFill>
              </a:rPr>
            </a:br>
            <a:r>
              <a:rPr lang="ru-RU" sz="2000" b="1" i="1" dirty="0" smtClean="0">
                <a:solidFill>
                  <a:schemeClr val="bg1"/>
                </a:solidFill>
              </a:rPr>
              <a:t>Очень странные дела.</a:t>
            </a:r>
            <a:br>
              <a:rPr lang="ru-RU" sz="2000" b="1" i="1" dirty="0" smtClean="0">
                <a:solidFill>
                  <a:schemeClr val="bg1"/>
                </a:solidFill>
              </a:rPr>
            </a:br>
            <a:r>
              <a:rPr lang="ru-RU" sz="2000" b="1" i="1" dirty="0" smtClean="0">
                <a:solidFill>
                  <a:schemeClr val="bg1"/>
                </a:solidFill>
              </a:rPr>
              <a:t>Это рыба… </a:t>
            </a:r>
            <a:r>
              <a:rPr lang="ru-RU" sz="2000" b="1" i="1" dirty="0" smtClean="0">
                <a:solidFill>
                  <a:srgbClr val="FF0000"/>
                </a:solidFill>
              </a:rPr>
              <a:t>(камбала)</a:t>
            </a:r>
            <a:endParaRPr lang="ru-RU" sz="2000" b="1" i="1" dirty="0">
              <a:solidFill>
                <a:srgbClr val="FF0000"/>
              </a:solidFill>
            </a:endParaRPr>
          </a:p>
        </p:txBody>
      </p:sp>
    </p:spTree>
  </p:cSld>
  <p:clrMapOvr>
    <a:masterClrMapping/>
  </p:clrMapOvr>
  <p:transition>
    <p:cover dir="l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bfoto.ru/foto/3d_poly/bfoto_ru_4233.jpg"/>
          <p:cNvPicPr>
            <a:picLocks noChangeAspect="1" noChangeArrowheads="1"/>
          </p:cNvPicPr>
          <p:nvPr/>
        </p:nvPicPr>
        <p:blipFill>
          <a:blip r:embed="rId2" cstate="print"/>
          <a:stretch>
            <a:fillRect/>
          </a:stretch>
        </p:blipFill>
        <p:spPr bwMode="auto">
          <a:xfrm>
            <a:off x="0" y="-40053"/>
            <a:ext cx="9144000" cy="6898054"/>
          </a:xfrm>
          <a:prstGeom prst="rect">
            <a:avLst/>
          </a:prstGeom>
          <a:noFill/>
        </p:spPr>
      </p:pic>
      <p:sp>
        <p:nvSpPr>
          <p:cNvPr id="3" name="Прямоугольник 2"/>
          <p:cNvSpPr/>
          <p:nvPr/>
        </p:nvSpPr>
        <p:spPr>
          <a:xfrm>
            <a:off x="5652120" y="1052736"/>
            <a:ext cx="2987824" cy="1077218"/>
          </a:xfrm>
          <a:prstGeom prst="rect">
            <a:avLst/>
          </a:prstGeom>
        </p:spPr>
        <p:txBody>
          <a:bodyPr wrap="square">
            <a:spAutoFit/>
          </a:bodyPr>
          <a:lstStyle/>
          <a:p>
            <a:r>
              <a:rPr lang="ru-RU" sz="2000" b="1" i="1" dirty="0" smtClean="0">
                <a:solidFill>
                  <a:schemeClr val="bg1"/>
                </a:solidFill>
              </a:rPr>
              <a:t>Ловко мусор собирает,</a:t>
            </a:r>
            <a:br>
              <a:rPr lang="ru-RU" sz="2000" b="1" i="1" dirty="0" smtClean="0">
                <a:solidFill>
                  <a:schemeClr val="bg1"/>
                </a:solidFill>
              </a:rPr>
            </a:br>
            <a:r>
              <a:rPr lang="ru-RU" sz="2000" b="1" i="1" dirty="0" smtClean="0">
                <a:solidFill>
                  <a:schemeClr val="bg1"/>
                </a:solidFill>
              </a:rPr>
              <a:t>Дно морское очищает.</a:t>
            </a:r>
            <a:br>
              <a:rPr lang="ru-RU" sz="2000" b="1" i="1" dirty="0" smtClean="0">
                <a:solidFill>
                  <a:schemeClr val="bg1"/>
                </a:solidFill>
              </a:rPr>
            </a:br>
            <a:r>
              <a:rPr lang="ru-RU" sz="2400" b="1" i="1" dirty="0" smtClean="0">
                <a:solidFill>
                  <a:srgbClr val="FF0000"/>
                </a:solidFill>
              </a:rPr>
              <a:t>( Краб)</a:t>
            </a:r>
            <a:endParaRPr lang="ru-RU" sz="2400" b="1" i="1" dirty="0">
              <a:solidFill>
                <a:srgbClr val="FF0000"/>
              </a:solidFill>
            </a:endParaRPr>
          </a:p>
        </p:txBody>
      </p:sp>
      <p:sp>
        <p:nvSpPr>
          <p:cNvPr id="4" name="Прямоугольник 3"/>
          <p:cNvSpPr/>
          <p:nvPr/>
        </p:nvSpPr>
        <p:spPr>
          <a:xfrm>
            <a:off x="179512" y="3717032"/>
            <a:ext cx="8856984" cy="3046988"/>
          </a:xfrm>
          <a:prstGeom prst="rect">
            <a:avLst/>
          </a:prstGeom>
        </p:spPr>
        <p:txBody>
          <a:bodyPr wrap="square">
            <a:spAutoFit/>
          </a:bodyPr>
          <a:lstStyle/>
          <a:p>
            <a:pPr algn="ctr"/>
            <a:r>
              <a:rPr lang="ru-RU" sz="2400" b="1" dirty="0" smtClean="0">
                <a:solidFill>
                  <a:schemeClr val="bg1"/>
                </a:solidFill>
                <a:latin typeface="Times New Roman" pitchFamily="18" charset="0"/>
                <a:cs typeface="Times New Roman" pitchFamily="18" charset="0"/>
              </a:rPr>
              <a:t>По дну теплых морей и океанов бегают крабы. У них широкое и короткое тело, покрытое прочным панцирем. У крабов пять пар ножек. Передние ножки преобразованы в мощные клешни. С помощью клешней крабы разрезают свою пищу на кусочки и отправляют в рот. Крабы, как и другие обитатели морского дна,- хорошие мусорщики. Они поедают гниющие останки морских организмов, очищая океан от вредных веществ.</a:t>
            </a:r>
            <a:endParaRPr lang="ru-RU" sz="2400" b="1" dirty="0">
              <a:solidFill>
                <a:schemeClr val="bg1"/>
              </a:solidFill>
              <a:latin typeface="Times New Roman" pitchFamily="18" charset="0"/>
              <a:cs typeface="Times New Roman" pitchFamily="18" charset="0"/>
            </a:endParaRPr>
          </a:p>
        </p:txBody>
      </p:sp>
      <p:sp>
        <p:nvSpPr>
          <p:cNvPr id="5" name="TextBox 4"/>
          <p:cNvSpPr txBox="1"/>
          <p:nvPr/>
        </p:nvSpPr>
        <p:spPr>
          <a:xfrm>
            <a:off x="5076056" y="260648"/>
            <a:ext cx="3456384" cy="769441"/>
          </a:xfrm>
          <a:prstGeom prst="rect">
            <a:avLst/>
          </a:prstGeom>
          <a:noFill/>
        </p:spPr>
        <p:txBody>
          <a:bodyPr wrap="square" rtlCol="0">
            <a:spAutoFit/>
          </a:bodyPr>
          <a:lstStyle/>
          <a:p>
            <a:pPr algn="ctr"/>
            <a:r>
              <a:rPr lang="ru-RU" sz="4400" b="1" dirty="0" smtClean="0">
                <a:solidFill>
                  <a:srgbClr val="FFFF00"/>
                </a:solidFill>
              </a:rPr>
              <a:t>КРАБ</a:t>
            </a:r>
            <a:endParaRPr lang="ru-RU" sz="4400" b="1" dirty="0">
              <a:solidFill>
                <a:srgbClr val="FFFF00"/>
              </a:solidFill>
            </a:endParaRPr>
          </a:p>
        </p:txBody>
      </p:sp>
      <p:pic>
        <p:nvPicPr>
          <p:cNvPr id="4098" name="Picture 2" descr="http://mirturbaz.ru/uploads/post_picture/pic/236/big________.jpg"/>
          <p:cNvPicPr>
            <a:picLocks noChangeAspect="1" noChangeArrowheads="1"/>
          </p:cNvPicPr>
          <p:nvPr/>
        </p:nvPicPr>
        <p:blipFill>
          <a:blip r:embed="rId3" cstate="print"/>
          <a:stretch>
            <a:fillRect/>
          </a:stretch>
        </p:blipFill>
        <p:spPr bwMode="auto">
          <a:xfrm>
            <a:off x="467544" y="332656"/>
            <a:ext cx="4896544" cy="3517236"/>
          </a:xfrm>
          <a:prstGeom prst="rect">
            <a:avLst/>
          </a:prstGeom>
          <a:ln>
            <a:noFill/>
          </a:ln>
          <a:effectLst>
            <a:softEdge rad="112500"/>
          </a:effectLst>
        </p:spPr>
      </p:pic>
    </p:spTree>
  </p:cSld>
  <p:clrMapOvr>
    <a:masterClrMapping/>
  </p:clrMapOvr>
  <p:transition>
    <p:cover dir="l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bfoto.ru/foto/3d_poly/bfoto_ru_4233.jpg"/>
          <p:cNvPicPr>
            <a:picLocks noChangeAspect="1" noChangeArrowheads="1"/>
          </p:cNvPicPr>
          <p:nvPr/>
        </p:nvPicPr>
        <p:blipFill>
          <a:blip r:embed="rId2" cstate="print"/>
          <a:stretch>
            <a:fillRect/>
          </a:stretch>
        </p:blipFill>
        <p:spPr bwMode="auto">
          <a:xfrm>
            <a:off x="0" y="-40053"/>
            <a:ext cx="9144000" cy="6898054"/>
          </a:xfrm>
          <a:prstGeom prst="rect">
            <a:avLst/>
          </a:prstGeom>
          <a:noFill/>
        </p:spPr>
      </p:pic>
      <p:sp>
        <p:nvSpPr>
          <p:cNvPr id="3" name="Прямоугольник 2"/>
          <p:cNvSpPr/>
          <p:nvPr/>
        </p:nvSpPr>
        <p:spPr>
          <a:xfrm>
            <a:off x="179512" y="2276872"/>
            <a:ext cx="8712968" cy="4401205"/>
          </a:xfrm>
          <a:prstGeom prst="rect">
            <a:avLst/>
          </a:prstGeom>
        </p:spPr>
        <p:txBody>
          <a:bodyPr wrap="square">
            <a:spAutoFit/>
          </a:bodyPr>
          <a:lstStyle/>
          <a:p>
            <a:pPr algn="ctr"/>
            <a:r>
              <a:rPr lang="ru-RU" sz="2000" dirty="0" smtClean="0">
                <a:solidFill>
                  <a:schemeClr val="bg1"/>
                </a:solidFill>
              </a:rPr>
              <a:t> </a:t>
            </a:r>
            <a:r>
              <a:rPr lang="ru-RU" sz="2000" b="1" dirty="0" smtClean="0">
                <a:solidFill>
                  <a:schemeClr val="bg1"/>
                </a:solidFill>
              </a:rPr>
              <a:t>Летучие рыбы встречаются в самых теплых морских и океанических водах. </a:t>
            </a:r>
            <a:r>
              <a:rPr lang="ru-RU" sz="2000" b="1" i="1" dirty="0" smtClean="0">
                <a:solidFill>
                  <a:srgbClr val="FFFF00"/>
                </a:solidFill>
              </a:rPr>
              <a:t>Как летает летучая рыба</a:t>
            </a:r>
            <a:r>
              <a:rPr lang="ru-RU" sz="2000" b="1" dirty="0" smtClean="0">
                <a:solidFill>
                  <a:srgbClr val="FFFF00"/>
                </a:solidFill>
              </a:rPr>
              <a:t>?</a:t>
            </a:r>
            <a:r>
              <a:rPr lang="ru-RU" sz="2000" b="1" dirty="0" smtClean="0">
                <a:solidFill>
                  <a:schemeClr val="bg1"/>
                </a:solidFill>
              </a:rPr>
              <a:t> Перед взлетом 70 раз быстро шевелит хвостом, прежде чем совершить рывок на поверхность. Форма тела – похожая на фюзеляж самолета или,  торпедная, чтобы обеспечить обтекаемость и уменьшить сопротивление воздуха. Аэродинамические свойства плавников-крыльев, расположенных на ребрах, тоже сродни крылу самолета и, собственно, крылу птицы. Рыба направляет их немного вверх, чтобы обеспечить подъем, при этом может ловить восходящие воздушные потоки и пролететь таким образом метром 150, а то и 300. Есть еще летучие рыбы, оснащенные двумя дополнительными плавниками в нижней части тела – этим особям и 400 метров пролететь ничего не стоит. В завершение полета грудные плавники складываются, и рыбка снова падает в воду – или может просто оттолкнуться хвостом от поверхности и изменить направление движения.</a:t>
            </a:r>
            <a:endParaRPr lang="ru-RU" sz="2000" b="1" dirty="0">
              <a:solidFill>
                <a:schemeClr val="bg1"/>
              </a:solidFill>
            </a:endParaRPr>
          </a:p>
        </p:txBody>
      </p:sp>
      <p:pic>
        <p:nvPicPr>
          <p:cNvPr id="3074" name="Picture 2" descr="Летучая рыба."/>
          <p:cNvPicPr>
            <a:picLocks noChangeAspect="1" noChangeArrowheads="1"/>
          </p:cNvPicPr>
          <p:nvPr/>
        </p:nvPicPr>
        <p:blipFill>
          <a:blip r:embed="rId3" cstate="print"/>
          <a:srcRect/>
          <a:stretch>
            <a:fillRect/>
          </a:stretch>
        </p:blipFill>
        <p:spPr bwMode="auto">
          <a:xfrm>
            <a:off x="5580112" y="188640"/>
            <a:ext cx="3337898" cy="2161075"/>
          </a:xfrm>
          <a:prstGeom prst="rect">
            <a:avLst/>
          </a:prstGeom>
          <a:ln>
            <a:noFill/>
          </a:ln>
          <a:effectLst>
            <a:softEdge rad="112500"/>
          </a:effectLst>
        </p:spPr>
      </p:pic>
      <p:pic>
        <p:nvPicPr>
          <p:cNvPr id="3076" name="Picture 4" descr="Летучая рыба."/>
          <p:cNvPicPr>
            <a:picLocks noChangeAspect="1" noChangeArrowheads="1"/>
          </p:cNvPicPr>
          <p:nvPr/>
        </p:nvPicPr>
        <p:blipFill>
          <a:blip r:embed="rId4" cstate="print"/>
          <a:srcRect/>
          <a:stretch>
            <a:fillRect/>
          </a:stretch>
        </p:blipFill>
        <p:spPr bwMode="auto">
          <a:xfrm>
            <a:off x="251520" y="188640"/>
            <a:ext cx="3816424" cy="2232248"/>
          </a:xfrm>
          <a:prstGeom prst="rect">
            <a:avLst/>
          </a:prstGeom>
          <a:ln>
            <a:noFill/>
          </a:ln>
          <a:effectLst>
            <a:softEdge rad="112500"/>
          </a:effectLst>
        </p:spPr>
      </p:pic>
      <p:sp>
        <p:nvSpPr>
          <p:cNvPr id="6" name="TextBox 5"/>
          <p:cNvSpPr txBox="1"/>
          <p:nvPr/>
        </p:nvSpPr>
        <p:spPr>
          <a:xfrm>
            <a:off x="3059832" y="188640"/>
            <a:ext cx="3312368" cy="1446550"/>
          </a:xfrm>
          <a:prstGeom prst="rect">
            <a:avLst/>
          </a:prstGeom>
          <a:noFill/>
        </p:spPr>
        <p:txBody>
          <a:bodyPr wrap="square" rtlCol="0">
            <a:spAutoFit/>
          </a:bodyPr>
          <a:lstStyle/>
          <a:p>
            <a:pPr algn="ctr"/>
            <a:r>
              <a:rPr lang="ru-RU" sz="4400" b="1" dirty="0" smtClean="0">
                <a:solidFill>
                  <a:srgbClr val="FFFF00"/>
                </a:solidFill>
              </a:rPr>
              <a:t>ЛЕТУЧИЕ РЫБЫ</a:t>
            </a:r>
            <a:endParaRPr lang="ru-RU" sz="4400" b="1" dirty="0">
              <a:solidFill>
                <a:srgbClr val="FFFF00"/>
              </a:solidFill>
            </a:endParaRPr>
          </a:p>
        </p:txBody>
      </p:sp>
    </p:spTree>
  </p:cSld>
  <p:clrMapOvr>
    <a:masterClrMapping/>
  </p:clrMapOvr>
  <p:transition>
    <p:cover dir="l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bfoto.ru/foto/3d_poly/bfoto_ru_4233.jpg"/>
          <p:cNvPicPr>
            <a:picLocks noChangeAspect="1" noChangeArrowheads="1"/>
          </p:cNvPicPr>
          <p:nvPr/>
        </p:nvPicPr>
        <p:blipFill>
          <a:blip r:embed="rId2" cstate="print"/>
          <a:stretch>
            <a:fillRect/>
          </a:stretch>
        </p:blipFill>
        <p:spPr bwMode="auto">
          <a:xfrm>
            <a:off x="0" y="-40053"/>
            <a:ext cx="9144000" cy="6898054"/>
          </a:xfrm>
          <a:prstGeom prst="rect">
            <a:avLst/>
          </a:prstGeom>
          <a:noFill/>
        </p:spPr>
      </p:pic>
      <p:pic>
        <p:nvPicPr>
          <p:cNvPr id="2050" name="Picture 2" descr="рыба клоун"/>
          <p:cNvPicPr>
            <a:picLocks noChangeAspect="1" noChangeArrowheads="1"/>
          </p:cNvPicPr>
          <p:nvPr/>
        </p:nvPicPr>
        <p:blipFill>
          <a:blip r:embed="rId3" cstate="print"/>
          <a:srcRect/>
          <a:stretch>
            <a:fillRect/>
          </a:stretch>
        </p:blipFill>
        <p:spPr bwMode="auto">
          <a:xfrm>
            <a:off x="179511" y="116632"/>
            <a:ext cx="3923543" cy="2736304"/>
          </a:xfrm>
          <a:prstGeom prst="rect">
            <a:avLst/>
          </a:prstGeom>
          <a:ln>
            <a:noFill/>
          </a:ln>
          <a:effectLst>
            <a:softEdge rad="112500"/>
          </a:effectLst>
        </p:spPr>
      </p:pic>
      <p:sp>
        <p:nvSpPr>
          <p:cNvPr id="4" name="TextBox 3"/>
          <p:cNvSpPr txBox="1"/>
          <p:nvPr/>
        </p:nvSpPr>
        <p:spPr>
          <a:xfrm>
            <a:off x="4499992" y="0"/>
            <a:ext cx="3888432" cy="769441"/>
          </a:xfrm>
          <a:prstGeom prst="rect">
            <a:avLst/>
          </a:prstGeom>
          <a:noFill/>
        </p:spPr>
        <p:txBody>
          <a:bodyPr wrap="square" rtlCol="0">
            <a:spAutoFit/>
          </a:bodyPr>
          <a:lstStyle/>
          <a:p>
            <a:pPr algn="ctr"/>
            <a:r>
              <a:rPr lang="ru-RU" sz="4400" b="1" dirty="0" smtClean="0">
                <a:solidFill>
                  <a:srgbClr val="FFFF00"/>
                </a:solidFill>
              </a:rPr>
              <a:t>РЫБА-КЛОУН</a:t>
            </a:r>
            <a:endParaRPr lang="ru-RU" sz="4400" b="1" dirty="0">
              <a:solidFill>
                <a:srgbClr val="FFFF00"/>
              </a:solidFill>
            </a:endParaRPr>
          </a:p>
        </p:txBody>
      </p:sp>
      <p:pic>
        <p:nvPicPr>
          <p:cNvPr id="2052" name="Picture 4" descr="подводный мир"/>
          <p:cNvPicPr>
            <a:picLocks noChangeAspect="1" noChangeArrowheads="1"/>
          </p:cNvPicPr>
          <p:nvPr/>
        </p:nvPicPr>
        <p:blipFill>
          <a:blip r:embed="rId4" cstate="print"/>
          <a:srcRect/>
          <a:stretch>
            <a:fillRect/>
          </a:stretch>
        </p:blipFill>
        <p:spPr bwMode="auto">
          <a:xfrm>
            <a:off x="4067944" y="620688"/>
            <a:ext cx="4896544" cy="2232248"/>
          </a:xfrm>
          <a:prstGeom prst="rect">
            <a:avLst/>
          </a:prstGeom>
          <a:ln>
            <a:noFill/>
          </a:ln>
          <a:effectLst>
            <a:softEdge rad="112500"/>
          </a:effectLst>
        </p:spPr>
      </p:pic>
      <p:sp>
        <p:nvSpPr>
          <p:cNvPr id="6" name="Прямоугольник 5"/>
          <p:cNvSpPr/>
          <p:nvPr/>
        </p:nvSpPr>
        <p:spPr>
          <a:xfrm>
            <a:off x="107504" y="2764572"/>
            <a:ext cx="8856984" cy="3785652"/>
          </a:xfrm>
          <a:prstGeom prst="rect">
            <a:avLst/>
          </a:prstGeom>
        </p:spPr>
        <p:txBody>
          <a:bodyPr wrap="square">
            <a:spAutoFit/>
          </a:bodyPr>
          <a:lstStyle/>
          <a:p>
            <a:pPr algn="ctr"/>
            <a:r>
              <a:rPr lang="ru-RU" sz="2000" b="1" dirty="0" smtClean="0">
                <a:solidFill>
                  <a:schemeClr val="bg1"/>
                </a:solidFill>
                <a:latin typeface="Times New Roman" pitchFamily="18" charset="0"/>
                <a:cs typeface="Times New Roman" pitchFamily="18" charset="0"/>
              </a:rPr>
              <a:t>Такое необычное прозвище рыба-клоун получила из-за яркой окраски и сходства с гримом цирковых актеров, которые разрисовывают свое лицо перед выступлением. Рыба-клоун живет рядом с морской актинией (анемоной), которая благодаря огромному количеству ядовитых щупалец защищает рыбку от недругов. Клоунам же актинии не страшны, эти рыбки производят специальную слизь, что защищает их от болезненных укусов. Рыбы-клоуны тщательно заботятся о своем «доме»: привлекают к анемоне разные организмы, которыми она питается, а еще очищают ее от загрязнений и отпугивают хищников вроде крабов. Питаются преимущественно водорослями и планктоном, которые приносит течение. Отплывать далеко от своей актинии рыбки не решаются, так как могут стать легкой добычей для окружающих хищников.</a:t>
            </a:r>
            <a:endParaRPr lang="ru-RU" sz="2000" b="1" dirty="0">
              <a:solidFill>
                <a:schemeClr val="bg1"/>
              </a:solidFill>
              <a:latin typeface="Times New Roman" pitchFamily="18" charset="0"/>
              <a:cs typeface="Times New Roman" pitchFamily="18" charset="0"/>
            </a:endParaRPr>
          </a:p>
        </p:txBody>
      </p:sp>
    </p:spTree>
  </p:cSld>
  <p:clrMapOvr>
    <a:masterClrMapping/>
  </p:clrMapOvr>
  <p:transition>
    <p:cover dir="l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bfoto.ru/foto/3d_poly/bfoto_ru_4233.jpg"/>
          <p:cNvPicPr>
            <a:picLocks noChangeAspect="1" noChangeArrowheads="1"/>
          </p:cNvPicPr>
          <p:nvPr/>
        </p:nvPicPr>
        <p:blipFill>
          <a:blip r:embed="rId2" cstate="print"/>
          <a:stretch>
            <a:fillRect/>
          </a:stretch>
        </p:blipFill>
        <p:spPr bwMode="auto">
          <a:xfrm>
            <a:off x="0" y="-40054"/>
            <a:ext cx="9144000" cy="6898054"/>
          </a:xfrm>
          <a:prstGeom prst="rect">
            <a:avLst/>
          </a:prstGeom>
          <a:noFill/>
        </p:spPr>
      </p:pic>
      <p:sp>
        <p:nvSpPr>
          <p:cNvPr id="3" name="Прямоугольник 2"/>
          <p:cNvSpPr/>
          <p:nvPr/>
        </p:nvSpPr>
        <p:spPr>
          <a:xfrm>
            <a:off x="323528" y="1988840"/>
            <a:ext cx="8496944" cy="3754874"/>
          </a:xfrm>
          <a:prstGeom prst="rect">
            <a:avLst/>
          </a:prstGeom>
        </p:spPr>
        <p:txBody>
          <a:bodyPr wrap="square">
            <a:spAutoFit/>
          </a:bodyPr>
          <a:lstStyle/>
          <a:p>
            <a:r>
              <a:rPr lang="ru-RU" dirty="0" smtClean="0"/>
              <a:t> </a:t>
            </a:r>
            <a:r>
              <a:rPr lang="ru-RU" dirty="0" smtClean="0">
                <a:solidFill>
                  <a:schemeClr val="bg1"/>
                </a:solidFill>
              </a:rPr>
              <a:t>- </a:t>
            </a:r>
            <a:r>
              <a:rPr lang="ru-RU" sz="2000" b="1" dirty="0" smtClean="0">
                <a:solidFill>
                  <a:schemeClr val="bg1"/>
                </a:solidFill>
                <a:latin typeface="Times New Roman" pitchFamily="18" charset="0"/>
                <a:cs typeface="Times New Roman" pitchFamily="18" charset="0"/>
              </a:rPr>
              <a:t>Каких животных называют рыбами? </a:t>
            </a:r>
            <a:endParaRPr lang="ru-RU" sz="2000" b="1" i="1" dirty="0" smtClean="0">
              <a:solidFill>
                <a:srgbClr val="FFFF00"/>
              </a:solidFill>
              <a:latin typeface="Times New Roman" pitchFamily="18" charset="0"/>
              <a:cs typeface="Times New Roman" pitchFamily="18" charset="0"/>
            </a:endParaRPr>
          </a:p>
          <a:p>
            <a:pPr>
              <a:buFontTx/>
              <a:buChar char="-"/>
            </a:pPr>
            <a:r>
              <a:rPr lang="ru-RU" sz="2000" b="1" dirty="0" smtClean="0">
                <a:solidFill>
                  <a:schemeClr val="bg1"/>
                </a:solidFill>
                <a:latin typeface="Times New Roman" pitchFamily="18" charset="0"/>
                <a:cs typeface="Times New Roman" pitchFamily="18" charset="0"/>
              </a:rPr>
              <a:t>Как передвигаются рыбы? </a:t>
            </a:r>
            <a:endParaRPr lang="ru-RU" sz="2000" b="1" i="1" dirty="0" smtClean="0">
              <a:solidFill>
                <a:srgbClr val="FFFF00"/>
              </a:solidFill>
              <a:latin typeface="Times New Roman" pitchFamily="18" charset="0"/>
              <a:cs typeface="Times New Roman" pitchFamily="18" charset="0"/>
            </a:endParaRPr>
          </a:p>
          <a:p>
            <a:pPr>
              <a:buFontTx/>
              <a:buChar char="-"/>
            </a:pPr>
            <a:r>
              <a:rPr lang="ru-RU" sz="2000" b="1" dirty="0" smtClean="0">
                <a:solidFill>
                  <a:schemeClr val="bg1"/>
                </a:solidFill>
                <a:latin typeface="Times New Roman" pitchFamily="18" charset="0"/>
                <a:cs typeface="Times New Roman" pitchFamily="18" charset="0"/>
              </a:rPr>
              <a:t>Почему рыбы могут жить только в воде?</a:t>
            </a:r>
            <a:endParaRPr lang="ru-RU" sz="2000" b="1" i="1" dirty="0" smtClean="0">
              <a:solidFill>
                <a:schemeClr val="bg1"/>
              </a:solidFill>
              <a:latin typeface="Times New Roman" pitchFamily="18" charset="0"/>
              <a:cs typeface="Times New Roman" pitchFamily="18" charset="0"/>
            </a:endParaRPr>
          </a:p>
          <a:p>
            <a:r>
              <a:rPr lang="ru-RU" sz="2000" b="1" dirty="0" smtClean="0">
                <a:solidFill>
                  <a:schemeClr val="bg1"/>
                </a:solidFill>
                <a:latin typeface="Times New Roman" pitchFamily="18" charset="0"/>
                <a:cs typeface="Times New Roman" pitchFamily="18" charset="0"/>
              </a:rPr>
              <a:t>- Чем похожи все рыбы? А чем они отличаются?</a:t>
            </a:r>
          </a:p>
          <a:p>
            <a:r>
              <a:rPr lang="ru-RU" sz="2000" b="1" dirty="0" smtClean="0">
                <a:solidFill>
                  <a:schemeClr val="bg1"/>
                </a:solidFill>
                <a:latin typeface="Times New Roman" pitchFamily="18" charset="0"/>
                <a:cs typeface="Times New Roman" pitchFamily="18" charset="0"/>
              </a:rPr>
              <a:t>- Ребята, а каких рыб называют хищными? </a:t>
            </a:r>
            <a:endParaRPr lang="ru-RU" sz="2000" b="1" i="1" dirty="0" smtClean="0">
              <a:solidFill>
                <a:srgbClr val="FFFF00"/>
              </a:solidFill>
              <a:latin typeface="Times New Roman" pitchFamily="18" charset="0"/>
              <a:cs typeface="Times New Roman" pitchFamily="18" charset="0"/>
            </a:endParaRPr>
          </a:p>
          <a:p>
            <a:pPr>
              <a:buFontTx/>
              <a:buChar char="-"/>
            </a:pPr>
            <a:r>
              <a:rPr lang="ru-RU" sz="2000" b="1" dirty="0" smtClean="0">
                <a:solidFill>
                  <a:schemeClr val="bg1"/>
                </a:solidFill>
                <a:latin typeface="Times New Roman" pitchFamily="18" charset="0"/>
                <a:cs typeface="Times New Roman" pitchFamily="18" charset="0"/>
              </a:rPr>
              <a:t>А не хищные рыбы чем питаются? </a:t>
            </a:r>
            <a:endParaRPr lang="ru-RU" sz="2000" b="1" i="1" dirty="0" smtClean="0">
              <a:solidFill>
                <a:srgbClr val="FFFF00"/>
              </a:solidFill>
              <a:latin typeface="Times New Roman" pitchFamily="18" charset="0"/>
              <a:cs typeface="Times New Roman" pitchFamily="18" charset="0"/>
            </a:endParaRPr>
          </a:p>
          <a:p>
            <a:pPr>
              <a:buFontTx/>
              <a:buChar char="-"/>
            </a:pPr>
            <a:r>
              <a:rPr lang="ru-RU" sz="2000" b="1" i="1" dirty="0" smtClean="0">
                <a:solidFill>
                  <a:srgbClr val="FFFF00"/>
                </a:solidFill>
                <a:latin typeface="Times New Roman" pitchFamily="18" charset="0"/>
                <a:cs typeface="Times New Roman" pitchFamily="18" charset="0"/>
              </a:rPr>
              <a:t> </a:t>
            </a:r>
            <a:r>
              <a:rPr lang="ru-RU" sz="2000" b="1" dirty="0" smtClean="0">
                <a:solidFill>
                  <a:schemeClr val="bg1"/>
                </a:solidFill>
                <a:latin typeface="Times New Roman" pitchFamily="18" charset="0"/>
                <a:cs typeface="Times New Roman" pitchFamily="18" charset="0"/>
              </a:rPr>
              <a:t>Назовите животных, которые дышат лёгкими.</a:t>
            </a:r>
          </a:p>
          <a:p>
            <a:r>
              <a:rPr lang="ru-RU" sz="2000" b="1" dirty="0" smtClean="0">
                <a:solidFill>
                  <a:schemeClr val="bg1"/>
                </a:solidFill>
                <a:latin typeface="Times New Roman" pitchFamily="18" charset="0"/>
                <a:cs typeface="Times New Roman" pitchFamily="18" charset="0"/>
              </a:rPr>
              <a:t>-  Дети, вам понравилось путешествие?</a:t>
            </a:r>
          </a:p>
          <a:p>
            <a:r>
              <a:rPr lang="ru-RU" sz="2000" b="1" dirty="0" smtClean="0">
                <a:solidFill>
                  <a:schemeClr val="bg1"/>
                </a:solidFill>
                <a:latin typeface="Times New Roman" pitchFamily="18" charset="0"/>
                <a:cs typeface="Times New Roman" pitchFamily="18" charset="0"/>
              </a:rPr>
              <a:t>- Что понравилось?</a:t>
            </a:r>
          </a:p>
          <a:p>
            <a:r>
              <a:rPr lang="ru-RU" sz="2000" b="1" dirty="0" smtClean="0">
                <a:solidFill>
                  <a:schemeClr val="bg1"/>
                </a:solidFill>
                <a:latin typeface="Times New Roman" pitchFamily="18" charset="0"/>
                <a:cs typeface="Times New Roman" pitchFamily="18" charset="0"/>
              </a:rPr>
              <a:t>- Каких морских обитателей встретили?</a:t>
            </a:r>
          </a:p>
          <a:p>
            <a:r>
              <a:rPr lang="ru-RU" sz="2000" b="1" dirty="0" smtClean="0">
                <a:solidFill>
                  <a:schemeClr val="bg1"/>
                </a:solidFill>
                <a:latin typeface="Times New Roman" pitchFamily="18" charset="0"/>
                <a:cs typeface="Times New Roman" pitchFamily="18" charset="0"/>
              </a:rPr>
              <a:t>- Чьи рассказы вам понравились?</a:t>
            </a:r>
          </a:p>
          <a:p>
            <a:endParaRPr lang="ru-RU" dirty="0">
              <a:solidFill>
                <a:schemeClr val="bg1"/>
              </a:solidFill>
            </a:endParaRPr>
          </a:p>
        </p:txBody>
      </p:sp>
      <p:sp>
        <p:nvSpPr>
          <p:cNvPr id="4" name="TextBox 3"/>
          <p:cNvSpPr txBox="1"/>
          <p:nvPr/>
        </p:nvSpPr>
        <p:spPr>
          <a:xfrm>
            <a:off x="539552" y="332656"/>
            <a:ext cx="8280920" cy="1138773"/>
          </a:xfrm>
          <a:prstGeom prst="rect">
            <a:avLst/>
          </a:prstGeom>
          <a:noFill/>
        </p:spPr>
        <p:txBody>
          <a:bodyPr wrap="square" rtlCol="0">
            <a:spAutoFit/>
          </a:bodyPr>
          <a:lstStyle/>
          <a:p>
            <a:r>
              <a:rPr lang="ru-RU" sz="4400" b="1" dirty="0" smtClean="0">
                <a:solidFill>
                  <a:srgbClr val="FFFF00"/>
                </a:solidFill>
              </a:rPr>
              <a:t>Итог: </a:t>
            </a:r>
            <a:r>
              <a:rPr lang="ru-RU" sz="2400" b="1" i="1" dirty="0" smtClean="0">
                <a:solidFill>
                  <a:schemeClr val="bg1"/>
                </a:solidFill>
              </a:rPr>
              <a:t>Наше путешествие на морское дно закончилось. Понравилось ли вам путешествие на морское дно? </a:t>
            </a:r>
            <a:endParaRPr lang="ru-RU" sz="2400" b="1" i="1" dirty="0">
              <a:solidFill>
                <a:schemeClr val="bg1"/>
              </a:solidFill>
            </a:endParaRPr>
          </a:p>
        </p:txBody>
      </p:sp>
    </p:spTree>
  </p:cSld>
  <p:clrMapOvr>
    <a:masterClrMapping/>
  </p:clrMapOvr>
  <p:transition>
    <p:cover dir="l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bfoto.ru/foto/3d_poly/bfoto_ru_4233.jpg"/>
          <p:cNvPicPr>
            <a:picLocks noChangeAspect="1" noChangeArrowheads="1"/>
          </p:cNvPicPr>
          <p:nvPr/>
        </p:nvPicPr>
        <p:blipFill>
          <a:blip r:embed="rId2" cstate="print"/>
          <a:stretch>
            <a:fillRect/>
          </a:stretch>
        </p:blipFill>
        <p:spPr bwMode="auto">
          <a:xfrm>
            <a:off x="0" y="-40054"/>
            <a:ext cx="9144000" cy="6898054"/>
          </a:xfrm>
          <a:prstGeom prst="rect">
            <a:avLst/>
          </a:prstGeom>
          <a:noFill/>
        </p:spPr>
      </p:pic>
      <p:sp>
        <p:nvSpPr>
          <p:cNvPr id="3" name="Прямоугольник 2"/>
          <p:cNvSpPr/>
          <p:nvPr/>
        </p:nvSpPr>
        <p:spPr>
          <a:xfrm>
            <a:off x="632497" y="2967334"/>
            <a:ext cx="7879016" cy="923330"/>
          </a:xfrm>
          <a:prstGeom prst="rect">
            <a:avLst/>
          </a:prstGeom>
          <a:noFill/>
        </p:spPr>
        <p:txBody>
          <a:bodyPr wrap="square" lIns="91440" tIns="45720" rIns="91440" bIns="45720">
            <a:spAutoFit/>
          </a:bodyPr>
          <a:lstStyle/>
          <a:p>
            <a:pPr algn="ctr"/>
            <a:r>
              <a:rPr lang="ru-RU" sz="54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СПАСИБО ЗА ВНИМАНИЕ!</a:t>
            </a:r>
            <a:endParaRPr lang="ru-RU" sz="54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Tree>
  </p:cSld>
  <p:clrMapOvr>
    <a:masterClrMapping/>
  </p:clrMapOvr>
  <p:transition>
    <p:cover dir="l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bfoto.ru/foto/3d_poly/bfoto_ru_4233.jpg"/>
          <p:cNvPicPr>
            <a:picLocks noChangeAspect="1" noChangeArrowheads="1"/>
          </p:cNvPicPr>
          <p:nvPr/>
        </p:nvPicPr>
        <p:blipFill>
          <a:blip r:embed="rId2" cstate="print"/>
          <a:stretch>
            <a:fillRect/>
          </a:stretch>
        </p:blipFill>
        <p:spPr bwMode="auto">
          <a:xfrm>
            <a:off x="0" y="-40054"/>
            <a:ext cx="9144000" cy="6898054"/>
          </a:xfrm>
          <a:prstGeom prst="rect">
            <a:avLst/>
          </a:prstGeom>
          <a:noFill/>
        </p:spPr>
      </p:pic>
      <p:sp>
        <p:nvSpPr>
          <p:cNvPr id="3" name="Прямоугольник 2"/>
          <p:cNvSpPr/>
          <p:nvPr/>
        </p:nvSpPr>
        <p:spPr>
          <a:xfrm>
            <a:off x="107504" y="116632"/>
            <a:ext cx="8856984" cy="6001643"/>
          </a:xfrm>
          <a:prstGeom prst="rect">
            <a:avLst/>
          </a:prstGeom>
        </p:spPr>
        <p:txBody>
          <a:bodyPr wrap="square">
            <a:spAutoFit/>
          </a:bodyPr>
          <a:lstStyle/>
          <a:p>
            <a:pPr algn="ctr"/>
            <a:r>
              <a:rPr lang="ru-RU" sz="2400" b="1" i="1" dirty="0" smtClean="0">
                <a:solidFill>
                  <a:srgbClr val="FF0000"/>
                </a:solidFill>
              </a:rPr>
              <a:t>Воспитатель: </a:t>
            </a:r>
            <a:r>
              <a:rPr lang="ru-RU" sz="2000" b="1" dirty="0" smtClean="0">
                <a:solidFill>
                  <a:schemeClr val="bg1"/>
                </a:solidFill>
              </a:rPr>
              <a:t>Ребята, сегодня мы с вами отправляемся в морское путешествие. </a:t>
            </a:r>
            <a:r>
              <a:rPr lang="ru-RU" sz="2000" b="1" dirty="0" smtClean="0"/>
              <a:t> </a:t>
            </a:r>
            <a:r>
              <a:rPr lang="ru-RU" sz="2000" b="1" i="1" dirty="0" smtClean="0">
                <a:solidFill>
                  <a:srgbClr val="FFFF00"/>
                </a:solidFill>
              </a:rPr>
              <a:t>Кто-нибудь из вас бывал на море?</a:t>
            </a:r>
            <a:r>
              <a:rPr lang="ru-RU" sz="2000" b="1" dirty="0" smtClean="0">
                <a:solidFill>
                  <a:srgbClr val="FFFF00"/>
                </a:solidFill>
              </a:rPr>
              <a:t> </a:t>
            </a:r>
            <a:r>
              <a:rPr lang="ru-RU" sz="2000" b="1" dirty="0" smtClean="0">
                <a:solidFill>
                  <a:schemeClr val="bg1"/>
                </a:solidFill>
              </a:rPr>
              <a:t>(Ответы детей</a:t>
            </a:r>
            <a:r>
              <a:rPr lang="ru-RU" sz="2000" b="1" dirty="0" smtClean="0">
                <a:solidFill>
                  <a:srgbClr val="FFFF00"/>
                </a:solidFill>
              </a:rPr>
              <a:t>). </a:t>
            </a:r>
            <a:r>
              <a:rPr lang="ru-RU" sz="2000" b="1" i="1" dirty="0" smtClean="0">
                <a:solidFill>
                  <a:srgbClr val="FFFF00"/>
                </a:solidFill>
              </a:rPr>
              <a:t>А что же такое море? </a:t>
            </a:r>
            <a:r>
              <a:rPr lang="ru-RU" sz="2000" b="1" dirty="0" smtClean="0">
                <a:solidFill>
                  <a:schemeClr val="bg1"/>
                </a:solidFill>
              </a:rPr>
              <a:t>Море —это часть океана, большое водное пространство с горько-солёной водой.</a:t>
            </a:r>
            <a:r>
              <a:rPr lang="ru-RU" sz="2000" b="1" dirty="0" smtClean="0"/>
              <a:t> </a:t>
            </a:r>
            <a:r>
              <a:rPr lang="ru-RU" sz="2000" b="1" dirty="0" smtClean="0">
                <a:solidFill>
                  <a:schemeClr val="bg1"/>
                </a:solidFill>
              </a:rPr>
              <a:t> Море красиво и опасно.   Мы любим море, и стремимся попасть к нему вновь и вновь. Чтобы увидеть вечность и понежиться на ласковой волне.</a:t>
            </a:r>
          </a:p>
          <a:p>
            <a:pPr algn="ctr"/>
            <a:r>
              <a:rPr lang="ru-RU" sz="2000" b="1" i="1" dirty="0" smtClean="0">
                <a:solidFill>
                  <a:schemeClr val="bg1"/>
                </a:solidFill>
              </a:rPr>
              <a:t> </a:t>
            </a:r>
            <a:r>
              <a:rPr lang="ru-RU" sz="2000" b="1" i="1" dirty="0" smtClean="0">
                <a:solidFill>
                  <a:srgbClr val="FFFF00"/>
                </a:solidFill>
              </a:rPr>
              <a:t>А как можно путешествовать по  морю? </a:t>
            </a:r>
            <a:r>
              <a:rPr lang="ru-RU" sz="2000" b="1" dirty="0" smtClean="0">
                <a:solidFill>
                  <a:schemeClr val="bg1"/>
                </a:solidFill>
              </a:rPr>
              <a:t>(Ответы детей:</a:t>
            </a:r>
            <a:r>
              <a:rPr lang="ru-RU" sz="2000" b="1" dirty="0" smtClean="0"/>
              <a:t> </a:t>
            </a:r>
            <a:r>
              <a:rPr lang="ru-RU" sz="2000" b="1" i="1" dirty="0" smtClean="0">
                <a:solidFill>
                  <a:schemeClr val="bg1"/>
                </a:solidFill>
              </a:rPr>
              <a:t>На корабле, на паруснике, на яхте, на лодочке...).</a:t>
            </a:r>
          </a:p>
          <a:p>
            <a:pPr algn="ctr"/>
            <a:r>
              <a:rPr lang="ru-RU" sz="2000" b="1" i="1" dirty="0" smtClean="0">
                <a:solidFill>
                  <a:schemeClr val="bg1"/>
                </a:solidFill>
              </a:rPr>
              <a:t> </a:t>
            </a:r>
            <a:r>
              <a:rPr lang="ru-RU" sz="2000" b="1" i="1" dirty="0" smtClean="0">
                <a:solidFill>
                  <a:srgbClr val="FFFF00"/>
                </a:solidFill>
              </a:rPr>
              <a:t> Каким образом можно очутиться на морском дне? </a:t>
            </a:r>
            <a:r>
              <a:rPr lang="ru-RU" sz="2000" b="1" i="1" dirty="0" smtClean="0">
                <a:solidFill>
                  <a:schemeClr val="bg1"/>
                </a:solidFill>
              </a:rPr>
              <a:t>(Ответы детей: </a:t>
            </a:r>
            <a:r>
              <a:rPr lang="ru-RU" sz="2000" b="1" dirty="0" smtClean="0">
                <a:solidFill>
                  <a:schemeClr val="bg1"/>
                </a:solidFill>
              </a:rPr>
              <a:t>Можно опуститься на батискафе – это большой шар с иллюминаторами и различными приборами внутри, которые фотографируют всё то, что его окружает (морских жителей).</a:t>
            </a:r>
            <a:r>
              <a:rPr lang="ru-RU" sz="2000" b="1" dirty="0" smtClean="0">
                <a:solidFill>
                  <a:schemeClr val="bg1"/>
                </a:solidFill>
                <a:latin typeface="Times New Roman" pitchFamily="18" charset="0"/>
                <a:cs typeface="Times New Roman" pitchFamily="18" charset="0"/>
              </a:rPr>
              <a:t> С помощью специального костюма </a:t>
            </a:r>
            <a:r>
              <a:rPr lang="ru-RU" sz="2000" b="1" i="1" dirty="0" smtClean="0">
                <a:solidFill>
                  <a:srgbClr val="FFFF00"/>
                </a:solidFill>
                <a:cs typeface="Times New Roman" pitchFamily="18" charset="0"/>
              </a:rPr>
              <a:t>Кто из вас видел морских жителей? </a:t>
            </a:r>
            <a:r>
              <a:rPr lang="ru-RU" sz="2000" b="1" dirty="0" smtClean="0">
                <a:solidFill>
                  <a:schemeClr val="bg1"/>
                </a:solidFill>
                <a:cs typeface="Times New Roman" pitchFamily="18" charset="0"/>
              </a:rPr>
              <a:t>(Ответы детей: медузу, крабов, дельфинов…).</a:t>
            </a:r>
            <a:r>
              <a:rPr lang="ru-RU" sz="2000" b="1" dirty="0" smtClean="0">
                <a:solidFill>
                  <a:srgbClr val="002060"/>
                </a:solidFill>
                <a:cs typeface="Times New Roman" pitchFamily="18" charset="0"/>
              </a:rPr>
              <a:t> </a:t>
            </a:r>
            <a:r>
              <a:rPr lang="ru-RU" sz="2000" b="1" dirty="0" smtClean="0">
                <a:solidFill>
                  <a:schemeClr val="bg1"/>
                </a:solidFill>
                <a:cs typeface="Times New Roman" pitchFamily="18" charset="0"/>
              </a:rPr>
              <a:t>Но не всегда показываются нам морские жители, да и обитают они на разных континентах, и в разных морских пучинах. </a:t>
            </a:r>
            <a:r>
              <a:rPr lang="ru-RU" sz="2000" b="1" i="1" dirty="0" smtClean="0">
                <a:solidFill>
                  <a:srgbClr val="FFFF00"/>
                </a:solidFill>
                <a:cs typeface="Times New Roman" pitchFamily="18" charset="0"/>
              </a:rPr>
              <a:t>А насколько хорошо мы их знаем?</a:t>
            </a:r>
            <a:r>
              <a:rPr lang="ru-RU" sz="2000" b="1" i="1" dirty="0" smtClean="0">
                <a:solidFill>
                  <a:srgbClr val="FFFF00"/>
                </a:solidFill>
              </a:rPr>
              <a:t> </a:t>
            </a:r>
            <a:r>
              <a:rPr lang="ru-RU" sz="2000" b="1" dirty="0" smtClean="0">
                <a:solidFill>
                  <a:schemeClr val="bg1"/>
                </a:solidFill>
                <a:cs typeface="Times New Roman" pitchFamily="18" charset="0"/>
              </a:rPr>
              <a:t>Морские обитатели отличаются пестротой цветов и красок, особенно на небольших глубинах. Чем глубже в море, тем безразличнее цвет для его обитателей. Ведь в пучинах, где царит вечная тьма, какого бы ты цвета ни был, никто тебя не увидит. </a:t>
            </a:r>
            <a:endParaRPr lang="ru-RU" dirty="0">
              <a:solidFill>
                <a:schemeClr val="bg1"/>
              </a:solidFill>
            </a:endParaRPr>
          </a:p>
        </p:txBody>
      </p:sp>
    </p:spTree>
  </p:cSld>
  <p:clrMapOvr>
    <a:masterClrMapping/>
  </p:clrMapOvr>
  <p:transition>
    <p:cover dir="l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bfoto.ru/foto/3d_poly/bfoto_ru_4233.jpg"/>
          <p:cNvPicPr>
            <a:picLocks noChangeAspect="1" noChangeArrowheads="1"/>
          </p:cNvPicPr>
          <p:nvPr/>
        </p:nvPicPr>
        <p:blipFill>
          <a:blip r:embed="rId2" cstate="print"/>
          <a:stretch>
            <a:fillRect/>
          </a:stretch>
        </p:blipFill>
        <p:spPr bwMode="auto">
          <a:xfrm>
            <a:off x="0" y="-40054"/>
            <a:ext cx="9144000" cy="6898054"/>
          </a:xfrm>
          <a:prstGeom prst="rect">
            <a:avLst/>
          </a:prstGeom>
          <a:noFill/>
        </p:spPr>
      </p:pic>
      <p:pic>
        <p:nvPicPr>
          <p:cNvPr id="3" name="Picture 2" descr="https://i1.ytimg.com/vi/2f-YyW0fqWw/hqdefault.jpg"/>
          <p:cNvPicPr>
            <a:picLocks noChangeAspect="1" noChangeArrowheads="1"/>
          </p:cNvPicPr>
          <p:nvPr/>
        </p:nvPicPr>
        <p:blipFill>
          <a:blip r:embed="rId3" cstate="print"/>
          <a:srcRect b="138"/>
          <a:stretch>
            <a:fillRect/>
          </a:stretch>
        </p:blipFill>
        <p:spPr bwMode="auto">
          <a:xfrm>
            <a:off x="35496" y="0"/>
            <a:ext cx="2592288" cy="1556792"/>
          </a:xfrm>
          <a:prstGeom prst="rect">
            <a:avLst/>
          </a:prstGeom>
          <a:ln>
            <a:noFill/>
          </a:ln>
          <a:effectLst>
            <a:softEdge rad="112500"/>
          </a:effectLst>
        </p:spPr>
      </p:pic>
      <p:sp>
        <p:nvSpPr>
          <p:cNvPr id="4" name="TextBox 3"/>
          <p:cNvSpPr txBox="1"/>
          <p:nvPr/>
        </p:nvSpPr>
        <p:spPr>
          <a:xfrm>
            <a:off x="107504" y="188640"/>
            <a:ext cx="720080" cy="369332"/>
          </a:xfrm>
          <a:prstGeom prst="rect">
            <a:avLst/>
          </a:prstGeom>
          <a:noFill/>
        </p:spPr>
        <p:txBody>
          <a:bodyPr wrap="square" rtlCol="0">
            <a:spAutoFit/>
          </a:bodyPr>
          <a:lstStyle/>
          <a:p>
            <a:r>
              <a:rPr lang="ru-RU" b="1" dirty="0" smtClean="0">
                <a:solidFill>
                  <a:schemeClr val="bg1"/>
                </a:solidFill>
              </a:rPr>
              <a:t>Скат</a:t>
            </a:r>
            <a:endParaRPr lang="ru-RU" b="1" dirty="0">
              <a:solidFill>
                <a:schemeClr val="bg1"/>
              </a:solidFill>
            </a:endParaRPr>
          </a:p>
        </p:txBody>
      </p:sp>
      <p:pic>
        <p:nvPicPr>
          <p:cNvPr id="5" name="Picture 2" descr="Лучик света - энциклопедия для детей. Морские животные: морской еж"/>
          <p:cNvPicPr>
            <a:picLocks noChangeAspect="1" noChangeArrowheads="1"/>
          </p:cNvPicPr>
          <p:nvPr/>
        </p:nvPicPr>
        <p:blipFill>
          <a:blip r:embed="rId4" cstate="print"/>
          <a:srcRect b="152"/>
          <a:stretch>
            <a:fillRect/>
          </a:stretch>
        </p:blipFill>
        <p:spPr bwMode="auto">
          <a:xfrm>
            <a:off x="2555776" y="225616"/>
            <a:ext cx="2232248" cy="1689269"/>
          </a:xfrm>
          <a:prstGeom prst="rect">
            <a:avLst/>
          </a:prstGeom>
          <a:ln>
            <a:noFill/>
          </a:ln>
          <a:effectLst>
            <a:softEdge rad="112500"/>
          </a:effectLst>
        </p:spPr>
      </p:pic>
      <p:sp>
        <p:nvSpPr>
          <p:cNvPr id="6" name="TextBox 5"/>
          <p:cNvSpPr txBox="1"/>
          <p:nvPr/>
        </p:nvSpPr>
        <p:spPr>
          <a:xfrm>
            <a:off x="3131840" y="404664"/>
            <a:ext cx="1584176" cy="369332"/>
          </a:xfrm>
          <a:prstGeom prst="rect">
            <a:avLst/>
          </a:prstGeom>
          <a:noFill/>
        </p:spPr>
        <p:txBody>
          <a:bodyPr wrap="square" rtlCol="0">
            <a:spAutoFit/>
          </a:bodyPr>
          <a:lstStyle/>
          <a:p>
            <a:pPr algn="ctr"/>
            <a:r>
              <a:rPr lang="ru-RU" b="1" dirty="0" smtClean="0">
                <a:solidFill>
                  <a:schemeClr val="bg1"/>
                </a:solidFill>
              </a:rPr>
              <a:t>Морской ёж</a:t>
            </a:r>
            <a:endParaRPr lang="ru-RU" b="1" dirty="0">
              <a:solidFill>
                <a:schemeClr val="bg1"/>
              </a:solidFill>
            </a:endParaRPr>
          </a:p>
        </p:txBody>
      </p:sp>
      <p:pic>
        <p:nvPicPr>
          <p:cNvPr id="7" name="Picture 2" descr="Лучик света - энциклопедия для детей. Морские животные: морской конек"/>
          <p:cNvPicPr>
            <a:picLocks noChangeAspect="1" noChangeArrowheads="1"/>
          </p:cNvPicPr>
          <p:nvPr/>
        </p:nvPicPr>
        <p:blipFill>
          <a:blip r:embed="rId5" cstate="print"/>
          <a:srcRect t="-2560" b="153"/>
          <a:stretch>
            <a:fillRect/>
          </a:stretch>
        </p:blipFill>
        <p:spPr bwMode="auto">
          <a:xfrm>
            <a:off x="7164288" y="188640"/>
            <a:ext cx="1670586" cy="2304256"/>
          </a:xfrm>
          <a:prstGeom prst="rect">
            <a:avLst/>
          </a:prstGeom>
          <a:ln>
            <a:noFill/>
          </a:ln>
          <a:effectLst>
            <a:softEdge rad="112500"/>
          </a:effectLst>
        </p:spPr>
      </p:pic>
      <p:sp>
        <p:nvSpPr>
          <p:cNvPr id="8" name="TextBox 7"/>
          <p:cNvSpPr txBox="1"/>
          <p:nvPr/>
        </p:nvSpPr>
        <p:spPr>
          <a:xfrm>
            <a:off x="7092280" y="332656"/>
            <a:ext cx="1872208" cy="369332"/>
          </a:xfrm>
          <a:prstGeom prst="rect">
            <a:avLst/>
          </a:prstGeom>
          <a:noFill/>
        </p:spPr>
        <p:txBody>
          <a:bodyPr wrap="square" rtlCol="0">
            <a:spAutoFit/>
          </a:bodyPr>
          <a:lstStyle/>
          <a:p>
            <a:r>
              <a:rPr lang="ru-RU" b="1" dirty="0" smtClean="0">
                <a:solidFill>
                  <a:schemeClr val="bg1"/>
                </a:solidFill>
              </a:rPr>
              <a:t>Морской конёк</a:t>
            </a:r>
            <a:endParaRPr lang="ru-RU" b="1" dirty="0">
              <a:solidFill>
                <a:schemeClr val="bg1"/>
              </a:solidFill>
            </a:endParaRPr>
          </a:p>
        </p:txBody>
      </p:sp>
      <p:pic>
        <p:nvPicPr>
          <p:cNvPr id="9" name="Picture 8" descr="Красивый дельфин на дне океана"/>
          <p:cNvPicPr>
            <a:picLocks noChangeAspect="1" noChangeArrowheads="1"/>
          </p:cNvPicPr>
          <p:nvPr/>
        </p:nvPicPr>
        <p:blipFill>
          <a:blip r:embed="rId6" cstate="print"/>
          <a:stretch>
            <a:fillRect/>
          </a:stretch>
        </p:blipFill>
        <p:spPr bwMode="auto">
          <a:xfrm>
            <a:off x="6660232" y="3140968"/>
            <a:ext cx="2304256" cy="1998222"/>
          </a:xfrm>
          <a:prstGeom prst="rect">
            <a:avLst/>
          </a:prstGeom>
          <a:ln>
            <a:noFill/>
          </a:ln>
          <a:effectLst>
            <a:softEdge rad="112500"/>
          </a:effectLst>
        </p:spPr>
      </p:pic>
      <p:sp>
        <p:nvSpPr>
          <p:cNvPr id="10" name="TextBox 9"/>
          <p:cNvSpPr txBox="1"/>
          <p:nvPr/>
        </p:nvSpPr>
        <p:spPr>
          <a:xfrm>
            <a:off x="7092280" y="4293096"/>
            <a:ext cx="1368152" cy="369332"/>
          </a:xfrm>
          <a:prstGeom prst="rect">
            <a:avLst/>
          </a:prstGeom>
          <a:noFill/>
        </p:spPr>
        <p:txBody>
          <a:bodyPr wrap="square" rtlCol="0">
            <a:spAutoFit/>
          </a:bodyPr>
          <a:lstStyle/>
          <a:p>
            <a:pPr algn="ctr"/>
            <a:r>
              <a:rPr lang="ru-RU" b="1" dirty="0" smtClean="0">
                <a:solidFill>
                  <a:schemeClr val="bg1"/>
                </a:solidFill>
              </a:rPr>
              <a:t>Дельфин</a:t>
            </a:r>
            <a:endParaRPr lang="ru-RU" b="1" dirty="0">
              <a:solidFill>
                <a:schemeClr val="bg1"/>
              </a:solidFill>
            </a:endParaRPr>
          </a:p>
        </p:txBody>
      </p:sp>
      <p:pic>
        <p:nvPicPr>
          <p:cNvPr id="11270" name="Picture 6" descr="https://std3.ru/a1/9e/1377443668-a19ee33d8551ec3fcc840825917260cb.jpg"/>
          <p:cNvPicPr>
            <a:picLocks noChangeAspect="1" noChangeArrowheads="1"/>
          </p:cNvPicPr>
          <p:nvPr/>
        </p:nvPicPr>
        <p:blipFill>
          <a:blip r:embed="rId7" cstate="print"/>
          <a:srcRect/>
          <a:stretch>
            <a:fillRect/>
          </a:stretch>
        </p:blipFill>
        <p:spPr bwMode="auto">
          <a:xfrm>
            <a:off x="5148064" y="260648"/>
            <a:ext cx="1824203" cy="1368152"/>
          </a:xfrm>
          <a:prstGeom prst="rect">
            <a:avLst/>
          </a:prstGeom>
          <a:ln>
            <a:noFill/>
          </a:ln>
          <a:effectLst>
            <a:softEdge rad="112500"/>
          </a:effectLst>
        </p:spPr>
      </p:pic>
      <p:sp>
        <p:nvSpPr>
          <p:cNvPr id="15" name="TextBox 14"/>
          <p:cNvSpPr txBox="1"/>
          <p:nvPr/>
        </p:nvSpPr>
        <p:spPr>
          <a:xfrm>
            <a:off x="5292080" y="188640"/>
            <a:ext cx="1584176" cy="369332"/>
          </a:xfrm>
          <a:prstGeom prst="rect">
            <a:avLst/>
          </a:prstGeom>
          <a:noFill/>
        </p:spPr>
        <p:txBody>
          <a:bodyPr wrap="square" rtlCol="0">
            <a:spAutoFit/>
          </a:bodyPr>
          <a:lstStyle/>
          <a:p>
            <a:r>
              <a:rPr lang="ru-RU" b="1" dirty="0" smtClean="0">
                <a:solidFill>
                  <a:schemeClr val="bg1"/>
                </a:solidFill>
              </a:rPr>
              <a:t>Летучая рыба</a:t>
            </a:r>
            <a:endParaRPr lang="ru-RU" b="1" dirty="0">
              <a:solidFill>
                <a:schemeClr val="bg1"/>
              </a:solidFill>
            </a:endParaRPr>
          </a:p>
        </p:txBody>
      </p:sp>
      <p:pic>
        <p:nvPicPr>
          <p:cNvPr id="11272" name="Picture 8" descr="http://www.kartinki24.ru/uploads/gallery/main/51/kartinki24_kity_16.jpg"/>
          <p:cNvPicPr>
            <a:picLocks noChangeAspect="1" noChangeArrowheads="1"/>
          </p:cNvPicPr>
          <p:nvPr/>
        </p:nvPicPr>
        <p:blipFill>
          <a:blip r:embed="rId8" cstate="print"/>
          <a:srcRect r="9"/>
          <a:stretch>
            <a:fillRect/>
          </a:stretch>
        </p:blipFill>
        <p:spPr bwMode="auto">
          <a:xfrm>
            <a:off x="0" y="3776936"/>
            <a:ext cx="2771800" cy="1308248"/>
          </a:xfrm>
          <a:prstGeom prst="rect">
            <a:avLst/>
          </a:prstGeom>
          <a:ln>
            <a:noFill/>
          </a:ln>
          <a:effectLst>
            <a:softEdge rad="112500"/>
          </a:effectLst>
        </p:spPr>
      </p:pic>
      <p:sp>
        <p:nvSpPr>
          <p:cNvPr id="17" name="TextBox 16"/>
          <p:cNvSpPr txBox="1"/>
          <p:nvPr/>
        </p:nvSpPr>
        <p:spPr>
          <a:xfrm>
            <a:off x="467544" y="3717032"/>
            <a:ext cx="1440160" cy="369332"/>
          </a:xfrm>
          <a:prstGeom prst="rect">
            <a:avLst/>
          </a:prstGeom>
          <a:noFill/>
        </p:spPr>
        <p:txBody>
          <a:bodyPr wrap="square" rtlCol="0">
            <a:spAutoFit/>
          </a:bodyPr>
          <a:lstStyle/>
          <a:p>
            <a:pPr algn="ctr"/>
            <a:r>
              <a:rPr lang="ru-RU" b="1" dirty="0" smtClean="0">
                <a:solidFill>
                  <a:schemeClr val="bg1"/>
                </a:solidFill>
              </a:rPr>
              <a:t>Косатка</a:t>
            </a:r>
            <a:endParaRPr lang="ru-RU" b="1" dirty="0">
              <a:solidFill>
                <a:schemeClr val="bg1"/>
              </a:solidFill>
            </a:endParaRPr>
          </a:p>
        </p:txBody>
      </p:sp>
      <p:pic>
        <p:nvPicPr>
          <p:cNvPr id="11274" name="Picture 10" descr="http://sonia.tululuka.net/alboo/db/p/00/03/5423fc8e09344f98.jpg"/>
          <p:cNvPicPr>
            <a:picLocks noChangeAspect="1" noChangeArrowheads="1"/>
          </p:cNvPicPr>
          <p:nvPr/>
        </p:nvPicPr>
        <p:blipFill>
          <a:blip r:embed="rId9" cstate="print"/>
          <a:stretch>
            <a:fillRect/>
          </a:stretch>
        </p:blipFill>
        <p:spPr bwMode="auto">
          <a:xfrm>
            <a:off x="0" y="5241751"/>
            <a:ext cx="2771800" cy="1616249"/>
          </a:xfrm>
          <a:prstGeom prst="rect">
            <a:avLst/>
          </a:prstGeom>
          <a:ln>
            <a:noFill/>
          </a:ln>
          <a:effectLst>
            <a:softEdge rad="112500"/>
          </a:effectLst>
        </p:spPr>
      </p:pic>
      <p:sp>
        <p:nvSpPr>
          <p:cNvPr id="19" name="TextBox 18"/>
          <p:cNvSpPr txBox="1"/>
          <p:nvPr/>
        </p:nvSpPr>
        <p:spPr>
          <a:xfrm>
            <a:off x="1331640" y="5661248"/>
            <a:ext cx="1296144" cy="369332"/>
          </a:xfrm>
          <a:prstGeom prst="rect">
            <a:avLst/>
          </a:prstGeom>
          <a:noFill/>
        </p:spPr>
        <p:txBody>
          <a:bodyPr wrap="square" rtlCol="0">
            <a:spAutoFit/>
          </a:bodyPr>
          <a:lstStyle/>
          <a:p>
            <a:r>
              <a:rPr lang="ru-RU" b="1" dirty="0" smtClean="0">
                <a:solidFill>
                  <a:schemeClr val="bg1"/>
                </a:solidFill>
              </a:rPr>
              <a:t>Рыба-игла</a:t>
            </a:r>
            <a:endParaRPr lang="ru-RU" b="1" dirty="0">
              <a:solidFill>
                <a:schemeClr val="bg1"/>
              </a:solidFill>
            </a:endParaRPr>
          </a:p>
        </p:txBody>
      </p:sp>
      <p:pic>
        <p:nvPicPr>
          <p:cNvPr id="11276" name="Picture 12" descr="http://www.turizm.ru/country_gallery/198/2875.jpeg"/>
          <p:cNvPicPr>
            <a:picLocks noChangeAspect="1" noChangeArrowheads="1"/>
          </p:cNvPicPr>
          <p:nvPr/>
        </p:nvPicPr>
        <p:blipFill>
          <a:blip r:embed="rId10" cstate="print"/>
          <a:stretch>
            <a:fillRect/>
          </a:stretch>
        </p:blipFill>
        <p:spPr bwMode="auto">
          <a:xfrm>
            <a:off x="6228184" y="5229200"/>
            <a:ext cx="2736304" cy="1440160"/>
          </a:xfrm>
          <a:prstGeom prst="rect">
            <a:avLst/>
          </a:prstGeom>
          <a:ln>
            <a:noFill/>
          </a:ln>
          <a:effectLst>
            <a:softEdge rad="112500"/>
          </a:effectLst>
        </p:spPr>
      </p:pic>
      <p:sp>
        <p:nvSpPr>
          <p:cNvPr id="21" name="TextBox 20"/>
          <p:cNvSpPr txBox="1"/>
          <p:nvPr/>
        </p:nvSpPr>
        <p:spPr>
          <a:xfrm>
            <a:off x="6516216" y="5373216"/>
            <a:ext cx="1512168" cy="369332"/>
          </a:xfrm>
          <a:prstGeom prst="rect">
            <a:avLst/>
          </a:prstGeom>
          <a:noFill/>
        </p:spPr>
        <p:txBody>
          <a:bodyPr wrap="square" rtlCol="0">
            <a:spAutoFit/>
          </a:bodyPr>
          <a:lstStyle/>
          <a:p>
            <a:r>
              <a:rPr lang="ru-RU" b="1" dirty="0" smtClean="0">
                <a:solidFill>
                  <a:schemeClr val="bg1"/>
                </a:solidFill>
              </a:rPr>
              <a:t>Рыба-клоун</a:t>
            </a:r>
            <a:endParaRPr lang="ru-RU" b="1" dirty="0">
              <a:solidFill>
                <a:schemeClr val="bg1"/>
              </a:solidFill>
            </a:endParaRPr>
          </a:p>
        </p:txBody>
      </p:sp>
      <p:pic>
        <p:nvPicPr>
          <p:cNvPr id="11278" name="Picture 14" descr="http://atmhunt.ru/wp-content/uploads/2014/07/Lovlja-kambaly-na-Chernom-more2.jpg"/>
          <p:cNvPicPr>
            <a:picLocks noChangeAspect="1" noChangeArrowheads="1"/>
          </p:cNvPicPr>
          <p:nvPr/>
        </p:nvPicPr>
        <p:blipFill>
          <a:blip r:embed="rId11" cstate="print"/>
          <a:srcRect b="1"/>
          <a:stretch>
            <a:fillRect/>
          </a:stretch>
        </p:blipFill>
        <p:spPr bwMode="auto">
          <a:xfrm>
            <a:off x="2699792" y="3789040"/>
            <a:ext cx="2358983" cy="1512168"/>
          </a:xfrm>
          <a:prstGeom prst="rect">
            <a:avLst/>
          </a:prstGeom>
          <a:ln>
            <a:noFill/>
          </a:ln>
          <a:effectLst>
            <a:softEdge rad="112500"/>
          </a:effectLst>
        </p:spPr>
      </p:pic>
      <p:sp>
        <p:nvSpPr>
          <p:cNvPr id="23" name="TextBox 22"/>
          <p:cNvSpPr txBox="1"/>
          <p:nvPr/>
        </p:nvSpPr>
        <p:spPr>
          <a:xfrm>
            <a:off x="3059832" y="4077072"/>
            <a:ext cx="1512168" cy="369332"/>
          </a:xfrm>
          <a:prstGeom prst="rect">
            <a:avLst/>
          </a:prstGeom>
          <a:noFill/>
        </p:spPr>
        <p:txBody>
          <a:bodyPr wrap="square" rtlCol="0">
            <a:spAutoFit/>
          </a:bodyPr>
          <a:lstStyle/>
          <a:p>
            <a:pPr algn="ctr"/>
            <a:r>
              <a:rPr lang="ru-RU" b="1" dirty="0" smtClean="0">
                <a:solidFill>
                  <a:schemeClr val="bg1"/>
                </a:solidFill>
              </a:rPr>
              <a:t>Камбала</a:t>
            </a:r>
            <a:endParaRPr lang="ru-RU" b="1" dirty="0">
              <a:solidFill>
                <a:schemeClr val="bg1"/>
              </a:solidFill>
            </a:endParaRPr>
          </a:p>
        </p:txBody>
      </p:sp>
      <p:pic>
        <p:nvPicPr>
          <p:cNvPr id="11280" name="Picture 16" descr="http://www.theanimalworld.ru/img/encycl/fish/big/gavajskij_tjulen-monakh.jpg"/>
          <p:cNvPicPr>
            <a:picLocks noChangeAspect="1" noChangeArrowheads="1"/>
          </p:cNvPicPr>
          <p:nvPr/>
        </p:nvPicPr>
        <p:blipFill>
          <a:blip r:embed="rId12" cstate="print"/>
          <a:srcRect r="152" b="14"/>
          <a:stretch>
            <a:fillRect/>
          </a:stretch>
        </p:blipFill>
        <p:spPr bwMode="auto">
          <a:xfrm>
            <a:off x="4852831" y="1628800"/>
            <a:ext cx="2167441" cy="3096344"/>
          </a:xfrm>
          <a:prstGeom prst="rect">
            <a:avLst/>
          </a:prstGeom>
          <a:ln>
            <a:noFill/>
          </a:ln>
          <a:effectLst>
            <a:softEdge rad="112500"/>
          </a:effectLst>
        </p:spPr>
      </p:pic>
      <p:sp>
        <p:nvSpPr>
          <p:cNvPr id="26" name="TextBox 25"/>
          <p:cNvSpPr txBox="1"/>
          <p:nvPr/>
        </p:nvSpPr>
        <p:spPr>
          <a:xfrm>
            <a:off x="5292080" y="2060848"/>
            <a:ext cx="1080120" cy="369332"/>
          </a:xfrm>
          <a:prstGeom prst="rect">
            <a:avLst/>
          </a:prstGeom>
          <a:noFill/>
        </p:spPr>
        <p:txBody>
          <a:bodyPr wrap="square" rtlCol="0">
            <a:spAutoFit/>
          </a:bodyPr>
          <a:lstStyle/>
          <a:p>
            <a:pPr algn="ctr"/>
            <a:r>
              <a:rPr lang="ru-RU" b="1" dirty="0" smtClean="0">
                <a:solidFill>
                  <a:schemeClr val="bg1"/>
                </a:solidFill>
              </a:rPr>
              <a:t>Тюлень</a:t>
            </a:r>
            <a:endParaRPr lang="ru-RU" b="1" dirty="0">
              <a:solidFill>
                <a:schemeClr val="bg1"/>
              </a:solidFill>
            </a:endParaRPr>
          </a:p>
        </p:txBody>
      </p:sp>
      <p:pic>
        <p:nvPicPr>
          <p:cNvPr id="21506" name="Picture 2" descr="http://www.dollyshouse.ru/wp-content/uploads/2010/09/baumgertner-insp-1.jpg"/>
          <p:cNvPicPr>
            <a:picLocks noChangeAspect="1" noChangeArrowheads="1"/>
          </p:cNvPicPr>
          <p:nvPr/>
        </p:nvPicPr>
        <p:blipFill>
          <a:blip r:embed="rId13" cstate="print"/>
          <a:srcRect/>
          <a:stretch>
            <a:fillRect/>
          </a:stretch>
        </p:blipFill>
        <p:spPr bwMode="auto">
          <a:xfrm>
            <a:off x="107503" y="1772816"/>
            <a:ext cx="2508989" cy="1800200"/>
          </a:xfrm>
          <a:prstGeom prst="rect">
            <a:avLst/>
          </a:prstGeom>
          <a:ln>
            <a:noFill/>
          </a:ln>
          <a:effectLst>
            <a:softEdge rad="112500"/>
          </a:effectLst>
        </p:spPr>
      </p:pic>
      <p:sp>
        <p:nvSpPr>
          <p:cNvPr id="24" name="TextBox 23"/>
          <p:cNvSpPr txBox="1"/>
          <p:nvPr/>
        </p:nvSpPr>
        <p:spPr>
          <a:xfrm>
            <a:off x="467544" y="1844824"/>
            <a:ext cx="1872208" cy="369332"/>
          </a:xfrm>
          <a:prstGeom prst="rect">
            <a:avLst/>
          </a:prstGeom>
          <a:noFill/>
        </p:spPr>
        <p:txBody>
          <a:bodyPr wrap="square" rtlCol="0">
            <a:spAutoFit/>
          </a:bodyPr>
          <a:lstStyle/>
          <a:p>
            <a:r>
              <a:rPr lang="ru-RU" b="1" dirty="0" smtClean="0">
                <a:solidFill>
                  <a:schemeClr val="bg1"/>
                </a:solidFill>
              </a:rPr>
              <a:t>Рыба-удильщик</a:t>
            </a:r>
            <a:endParaRPr lang="ru-RU" b="1" dirty="0">
              <a:solidFill>
                <a:schemeClr val="bg1"/>
              </a:solidFill>
            </a:endParaRPr>
          </a:p>
        </p:txBody>
      </p:sp>
      <p:pic>
        <p:nvPicPr>
          <p:cNvPr id="21508" name="Picture 4" descr="http://www.edu.severodvinsk.ru/after_school/obl_www/2012/work/belaeva/kit.jpg"/>
          <p:cNvPicPr>
            <a:picLocks noChangeAspect="1" noChangeArrowheads="1"/>
          </p:cNvPicPr>
          <p:nvPr/>
        </p:nvPicPr>
        <p:blipFill>
          <a:blip r:embed="rId14" cstate="print"/>
          <a:srcRect/>
          <a:stretch>
            <a:fillRect/>
          </a:stretch>
        </p:blipFill>
        <p:spPr bwMode="auto">
          <a:xfrm>
            <a:off x="2627784" y="5229200"/>
            <a:ext cx="3490286" cy="1628800"/>
          </a:xfrm>
          <a:prstGeom prst="rect">
            <a:avLst/>
          </a:prstGeom>
          <a:ln>
            <a:noFill/>
          </a:ln>
          <a:effectLst>
            <a:softEdge rad="112500"/>
          </a:effectLst>
        </p:spPr>
      </p:pic>
      <p:sp>
        <p:nvSpPr>
          <p:cNvPr id="27" name="TextBox 26"/>
          <p:cNvSpPr txBox="1"/>
          <p:nvPr/>
        </p:nvSpPr>
        <p:spPr>
          <a:xfrm>
            <a:off x="4788024" y="6165304"/>
            <a:ext cx="576064" cy="369332"/>
          </a:xfrm>
          <a:prstGeom prst="rect">
            <a:avLst/>
          </a:prstGeom>
          <a:noFill/>
        </p:spPr>
        <p:txBody>
          <a:bodyPr wrap="square" rtlCol="0">
            <a:spAutoFit/>
          </a:bodyPr>
          <a:lstStyle/>
          <a:p>
            <a:r>
              <a:rPr lang="ru-RU" b="1" dirty="0" smtClean="0">
                <a:solidFill>
                  <a:schemeClr val="bg1"/>
                </a:solidFill>
              </a:rPr>
              <a:t>Кит</a:t>
            </a:r>
            <a:endParaRPr lang="ru-RU" b="1" dirty="0">
              <a:solidFill>
                <a:schemeClr val="bg1"/>
              </a:solidFill>
            </a:endParaRPr>
          </a:p>
        </p:txBody>
      </p:sp>
      <p:pic>
        <p:nvPicPr>
          <p:cNvPr id="21510" name="Picture 6" descr="http://www.proza.ru/pics/2011/01/09/1486.jpg"/>
          <p:cNvPicPr>
            <a:picLocks noChangeAspect="1" noChangeArrowheads="1"/>
          </p:cNvPicPr>
          <p:nvPr/>
        </p:nvPicPr>
        <p:blipFill>
          <a:blip r:embed="rId15" cstate="print"/>
          <a:srcRect r="19" b="101"/>
          <a:stretch>
            <a:fillRect/>
          </a:stretch>
        </p:blipFill>
        <p:spPr bwMode="auto">
          <a:xfrm>
            <a:off x="2627783" y="1916832"/>
            <a:ext cx="2155341" cy="1584176"/>
          </a:xfrm>
          <a:prstGeom prst="rect">
            <a:avLst/>
          </a:prstGeom>
          <a:ln>
            <a:noFill/>
          </a:ln>
          <a:effectLst>
            <a:softEdge rad="112500"/>
          </a:effectLst>
        </p:spPr>
      </p:pic>
      <p:sp>
        <p:nvSpPr>
          <p:cNvPr id="28" name="TextBox 27"/>
          <p:cNvSpPr txBox="1"/>
          <p:nvPr/>
        </p:nvSpPr>
        <p:spPr>
          <a:xfrm>
            <a:off x="2699792" y="2060848"/>
            <a:ext cx="1152128" cy="338554"/>
          </a:xfrm>
          <a:prstGeom prst="rect">
            <a:avLst/>
          </a:prstGeom>
          <a:noFill/>
        </p:spPr>
        <p:txBody>
          <a:bodyPr wrap="square" rtlCol="0">
            <a:spAutoFit/>
          </a:bodyPr>
          <a:lstStyle/>
          <a:p>
            <a:r>
              <a:rPr lang="ru-RU" sz="1600" b="1" dirty="0" smtClean="0">
                <a:solidFill>
                  <a:schemeClr val="bg1"/>
                </a:solidFill>
              </a:rPr>
              <a:t>Медуза</a:t>
            </a:r>
            <a:endParaRPr lang="ru-RU" sz="1600" b="1" dirty="0">
              <a:solidFill>
                <a:schemeClr val="bg1"/>
              </a:solidFill>
            </a:endParaRPr>
          </a:p>
        </p:txBody>
      </p:sp>
    </p:spTree>
  </p:cSld>
  <p:clrMapOvr>
    <a:masterClrMapping/>
  </p:clrMapOvr>
  <p:transition>
    <p:cover dir="l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bfoto.ru/foto/3d_poly/bfoto_ru_4233.jpg"/>
          <p:cNvPicPr>
            <a:picLocks noChangeAspect="1" noChangeArrowheads="1"/>
          </p:cNvPicPr>
          <p:nvPr/>
        </p:nvPicPr>
        <p:blipFill>
          <a:blip r:embed="rId2" cstate="print"/>
          <a:stretch>
            <a:fillRect/>
          </a:stretch>
        </p:blipFill>
        <p:spPr bwMode="auto">
          <a:xfrm>
            <a:off x="0" y="-40054"/>
            <a:ext cx="9144000" cy="6898054"/>
          </a:xfrm>
          <a:prstGeom prst="rect">
            <a:avLst/>
          </a:prstGeom>
          <a:noFill/>
        </p:spPr>
      </p:pic>
      <p:sp>
        <p:nvSpPr>
          <p:cNvPr id="3" name="TextBox 2"/>
          <p:cNvSpPr txBox="1"/>
          <p:nvPr/>
        </p:nvSpPr>
        <p:spPr>
          <a:xfrm>
            <a:off x="323528" y="404664"/>
            <a:ext cx="6912768" cy="2677656"/>
          </a:xfrm>
          <a:prstGeom prst="rect">
            <a:avLst/>
          </a:prstGeom>
          <a:noFill/>
        </p:spPr>
        <p:txBody>
          <a:bodyPr wrap="square" rtlCol="0">
            <a:spAutoFit/>
          </a:bodyPr>
          <a:lstStyle/>
          <a:p>
            <a:r>
              <a:rPr lang="ru-RU" sz="2400" b="1" dirty="0" smtClean="0">
                <a:solidFill>
                  <a:srgbClr val="FFFF00"/>
                </a:solidFill>
                <a:latin typeface="Times New Roman" pitchFamily="18" charset="0"/>
                <a:cs typeface="Times New Roman" pitchFamily="18" charset="0"/>
              </a:rPr>
              <a:t>Воспитатель: </a:t>
            </a:r>
            <a:r>
              <a:rPr lang="ru-RU" sz="2400" b="1" dirty="0" smtClean="0">
                <a:solidFill>
                  <a:schemeClr val="bg1"/>
                </a:solidFill>
                <a:latin typeface="Times New Roman" pitchFamily="18" charset="0"/>
                <a:cs typeface="Times New Roman" pitchFamily="18" charset="0"/>
              </a:rPr>
              <a:t>В море живёт много зверей, хотя они внешне напоминают рыб.</a:t>
            </a:r>
          </a:p>
          <a:p>
            <a:r>
              <a:rPr lang="ru-RU" sz="2400" b="1" dirty="0" smtClean="0">
                <a:solidFill>
                  <a:schemeClr val="bg1"/>
                </a:solidFill>
                <a:latin typeface="Times New Roman" pitchFamily="18" charset="0"/>
                <a:cs typeface="Times New Roman" pitchFamily="18" charset="0"/>
              </a:rPr>
              <a:t>Вспомните моржа и тюленя.</a:t>
            </a:r>
          </a:p>
          <a:p>
            <a:r>
              <a:rPr lang="ru-RU" sz="2400" b="1" dirty="0" smtClean="0">
                <a:solidFill>
                  <a:srgbClr val="FFFF00"/>
                </a:solidFill>
                <a:latin typeface="Times New Roman" pitchFamily="18" charset="0"/>
                <a:cs typeface="Times New Roman" pitchFamily="18" charset="0"/>
              </a:rPr>
              <a:t>-</a:t>
            </a:r>
            <a:r>
              <a:rPr lang="ru-RU" sz="2400" b="1" dirty="0" smtClean="0">
                <a:solidFill>
                  <a:schemeClr val="bg1"/>
                </a:solidFill>
                <a:latin typeface="Times New Roman" pitchFamily="18" charset="0"/>
                <a:cs typeface="Times New Roman" pitchFamily="18" charset="0"/>
              </a:rPr>
              <a:t> </a:t>
            </a:r>
            <a:r>
              <a:rPr lang="ru-RU" sz="2400" b="1" i="1" dirty="0" smtClean="0">
                <a:solidFill>
                  <a:srgbClr val="FFFF00"/>
                </a:solidFill>
                <a:latin typeface="Times New Roman" pitchFamily="18" charset="0"/>
                <a:cs typeface="Times New Roman" pitchFamily="18" charset="0"/>
              </a:rPr>
              <a:t>Чем они отличаются от рыб? </a:t>
            </a:r>
          </a:p>
          <a:p>
            <a:r>
              <a:rPr lang="ru-RU" sz="2400" b="1" dirty="0" smtClean="0">
                <a:solidFill>
                  <a:schemeClr val="bg1"/>
                </a:solidFill>
                <a:latin typeface="Times New Roman" pitchFamily="18" charset="0"/>
                <a:cs typeface="Times New Roman" pitchFamily="18" charset="0"/>
              </a:rPr>
              <a:t>(Они живут и на суше, а в море только охотятся. Моржи и тюлени не могут долго находиться под водой, потому что дышат воздухом.)</a:t>
            </a:r>
            <a:endParaRPr lang="ru-RU" sz="2400" b="1" dirty="0">
              <a:solidFill>
                <a:schemeClr val="bg1"/>
              </a:solidFill>
              <a:latin typeface="Times New Roman" pitchFamily="18" charset="0"/>
              <a:cs typeface="Times New Roman" pitchFamily="18" charset="0"/>
            </a:endParaRPr>
          </a:p>
        </p:txBody>
      </p:sp>
      <p:pic>
        <p:nvPicPr>
          <p:cNvPr id="4" name="Picture 2" descr="Лучик света - энциклопедия для детей. Морские животные: морж"/>
          <p:cNvPicPr>
            <a:picLocks noChangeAspect="1" noChangeArrowheads="1"/>
          </p:cNvPicPr>
          <p:nvPr/>
        </p:nvPicPr>
        <p:blipFill>
          <a:blip r:embed="rId3" cstate="print"/>
          <a:srcRect/>
          <a:stretch>
            <a:fillRect/>
          </a:stretch>
        </p:blipFill>
        <p:spPr bwMode="auto">
          <a:xfrm>
            <a:off x="4427984" y="3068960"/>
            <a:ext cx="4515230" cy="2798170"/>
          </a:xfrm>
          <a:prstGeom prst="rect">
            <a:avLst/>
          </a:prstGeom>
          <a:ln>
            <a:noFill/>
          </a:ln>
          <a:effectLst>
            <a:softEdge rad="112500"/>
          </a:effectLst>
        </p:spPr>
      </p:pic>
      <p:pic>
        <p:nvPicPr>
          <p:cNvPr id="5" name="Picture 2" descr="Лучик света - энциклопедия для детей. Морские животные: тюлень"/>
          <p:cNvPicPr>
            <a:picLocks noChangeAspect="1" noChangeArrowheads="1"/>
          </p:cNvPicPr>
          <p:nvPr/>
        </p:nvPicPr>
        <p:blipFill>
          <a:blip r:embed="rId4" cstate="print"/>
          <a:srcRect/>
          <a:stretch>
            <a:fillRect/>
          </a:stretch>
        </p:blipFill>
        <p:spPr bwMode="auto">
          <a:xfrm>
            <a:off x="251520" y="3858168"/>
            <a:ext cx="4176464" cy="2839995"/>
          </a:xfrm>
          <a:prstGeom prst="rect">
            <a:avLst/>
          </a:prstGeom>
          <a:ln>
            <a:noFill/>
          </a:ln>
          <a:effectLst>
            <a:softEdge rad="112500"/>
          </a:effectLst>
        </p:spPr>
      </p:pic>
      <p:sp>
        <p:nvSpPr>
          <p:cNvPr id="6" name="TextBox 5"/>
          <p:cNvSpPr txBox="1"/>
          <p:nvPr/>
        </p:nvSpPr>
        <p:spPr>
          <a:xfrm>
            <a:off x="4572000" y="5805264"/>
            <a:ext cx="4464496" cy="1015663"/>
          </a:xfrm>
          <a:prstGeom prst="rect">
            <a:avLst/>
          </a:prstGeom>
          <a:noFill/>
        </p:spPr>
        <p:txBody>
          <a:bodyPr wrap="square" rtlCol="0">
            <a:spAutoFit/>
          </a:bodyPr>
          <a:lstStyle/>
          <a:p>
            <a:r>
              <a:rPr lang="ru-RU" sz="2000" b="1" dirty="0" smtClean="0">
                <a:solidFill>
                  <a:srgbClr val="FFFF00"/>
                </a:solidFill>
                <a:latin typeface="Times New Roman" pitchFamily="18" charset="0"/>
                <a:cs typeface="Times New Roman" pitchFamily="18" charset="0"/>
              </a:rPr>
              <a:t>Воспитатель: </a:t>
            </a:r>
            <a:r>
              <a:rPr lang="ru-RU" sz="2000" b="1" dirty="0" smtClean="0">
                <a:solidFill>
                  <a:schemeClr val="bg1"/>
                </a:solidFill>
                <a:latin typeface="Times New Roman" pitchFamily="18" charset="0"/>
                <a:cs typeface="Times New Roman" pitchFamily="18" charset="0"/>
              </a:rPr>
              <a:t>В море, кроме тюленя и моржа, таких животных много. Узнаем о них подробнее.        ЭТО:</a:t>
            </a:r>
            <a:endParaRPr lang="ru-RU" sz="2000" b="1" dirty="0">
              <a:solidFill>
                <a:schemeClr val="bg1"/>
              </a:solidFill>
              <a:latin typeface="Times New Roman" pitchFamily="18" charset="0"/>
              <a:cs typeface="Times New Roman" pitchFamily="18" charset="0"/>
            </a:endParaRPr>
          </a:p>
        </p:txBody>
      </p:sp>
    </p:spTree>
  </p:cSld>
  <p:clrMapOvr>
    <a:masterClrMapping/>
  </p:clrMapOvr>
  <p:transition>
    <p:cover dir="l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bfoto.ru/foto/3d_poly/bfoto_ru_4233.jpg"/>
          <p:cNvPicPr>
            <a:picLocks noChangeAspect="1" noChangeArrowheads="1"/>
          </p:cNvPicPr>
          <p:nvPr/>
        </p:nvPicPr>
        <p:blipFill>
          <a:blip r:embed="rId2" cstate="print"/>
          <a:stretch>
            <a:fillRect/>
          </a:stretch>
        </p:blipFill>
        <p:spPr bwMode="auto">
          <a:xfrm>
            <a:off x="0" y="-40054"/>
            <a:ext cx="9144000" cy="6898054"/>
          </a:xfrm>
          <a:prstGeom prst="rect">
            <a:avLst/>
          </a:prstGeom>
          <a:noFill/>
        </p:spPr>
      </p:pic>
      <p:sp>
        <p:nvSpPr>
          <p:cNvPr id="3" name="Прямоугольник 2"/>
          <p:cNvSpPr/>
          <p:nvPr/>
        </p:nvSpPr>
        <p:spPr>
          <a:xfrm>
            <a:off x="179512" y="3356992"/>
            <a:ext cx="8640960" cy="3724096"/>
          </a:xfrm>
          <a:prstGeom prst="rect">
            <a:avLst/>
          </a:prstGeom>
        </p:spPr>
        <p:txBody>
          <a:bodyPr wrap="square">
            <a:spAutoFit/>
          </a:bodyPr>
          <a:lstStyle/>
          <a:p>
            <a:pPr algn="ctr"/>
            <a:r>
              <a:rPr lang="ru-RU" sz="2000" b="1" i="1" dirty="0" smtClean="0">
                <a:solidFill>
                  <a:schemeClr val="bg1"/>
                </a:solidFill>
                <a:latin typeface="Times New Roman" pitchFamily="18" charset="0"/>
                <a:cs typeface="Times New Roman" pitchFamily="18" charset="0"/>
              </a:rPr>
              <a:t>Киты</a:t>
            </a:r>
            <a:r>
              <a:rPr lang="ru-RU" sz="2000" b="1" dirty="0" smtClean="0">
                <a:solidFill>
                  <a:schemeClr val="bg1"/>
                </a:solidFill>
                <a:latin typeface="Times New Roman" pitchFamily="18" charset="0"/>
                <a:cs typeface="Times New Roman" pitchFamily="18" charset="0"/>
              </a:rPr>
              <a:t> – самые крупные морские  животные на Земле. Они достигают длины 30 метров и весят до 150 тонн. С виду киты немного страшные, но они совсем не опасны для людей, киты ведь не хищники.  Киты питаются планктоном (мелкими рачками).</a:t>
            </a:r>
            <a:r>
              <a:rPr lang="ru-RU" sz="2000" dirty="0" smtClean="0"/>
              <a:t> </a:t>
            </a:r>
            <a:r>
              <a:rPr lang="ru-RU" sz="2000" b="1" dirty="0" smtClean="0">
                <a:solidFill>
                  <a:schemeClr val="bg1"/>
                </a:solidFill>
                <a:latin typeface="Times New Roman" pitchFamily="18" charset="0"/>
                <a:cs typeface="Times New Roman" pitchFamily="18" charset="0"/>
              </a:rPr>
              <a:t>Они общаются между собой, подавая сигналы на своей частоте и могут рассказывать сородичам о беспокойстве или страхе. Держатся киты большими компаниями. У самки кита рождается один китёнок, которого мама  кормит молоком.   Мама китёнка впрыскивает молоко прямо ему в глотку.  Зона жизни китов – это лишь небольшой слой морских вод на границе с атмосферой. </a:t>
            </a:r>
          </a:p>
          <a:p>
            <a:pPr algn="ctr"/>
            <a:r>
              <a:rPr lang="ru-RU" sz="2000" b="1" dirty="0" smtClean="0">
                <a:solidFill>
                  <a:srgbClr val="FFFF00"/>
                </a:solidFill>
                <a:latin typeface="Times New Roman" pitchFamily="18" charset="0"/>
                <a:cs typeface="Times New Roman" pitchFamily="18" charset="0"/>
              </a:rPr>
              <a:t>Чем киты отличаются от рыб?  </a:t>
            </a:r>
            <a:r>
              <a:rPr lang="ru-RU" sz="2000" b="1" i="1" dirty="0" smtClean="0">
                <a:solidFill>
                  <a:schemeClr val="bg1"/>
                </a:solidFill>
                <a:latin typeface="Times New Roman" pitchFamily="18" charset="0"/>
                <a:cs typeface="Times New Roman" pitchFamily="18" charset="0"/>
              </a:rPr>
              <a:t>(Киты -  не рыбы, они дышат не жабрами, а лёгкими.)</a:t>
            </a:r>
          </a:p>
          <a:p>
            <a:pPr algn="ctr"/>
            <a:endParaRPr lang="ru-RU" sz="1600" dirty="0">
              <a:solidFill>
                <a:schemeClr val="bg1"/>
              </a:solidFill>
              <a:cs typeface="Times New Roman" pitchFamily="18" charset="0"/>
            </a:endParaRPr>
          </a:p>
        </p:txBody>
      </p:sp>
      <p:sp>
        <p:nvSpPr>
          <p:cNvPr id="4" name="Прямоугольник 3"/>
          <p:cNvSpPr/>
          <p:nvPr/>
        </p:nvSpPr>
        <p:spPr>
          <a:xfrm>
            <a:off x="6156176" y="620688"/>
            <a:ext cx="2771800" cy="2677656"/>
          </a:xfrm>
          <a:prstGeom prst="rect">
            <a:avLst/>
          </a:prstGeom>
        </p:spPr>
        <p:txBody>
          <a:bodyPr wrap="square">
            <a:spAutoFit/>
          </a:bodyPr>
          <a:lstStyle/>
          <a:p>
            <a:r>
              <a:rPr lang="ru-RU" sz="2400" b="1" i="1" dirty="0" smtClean="0">
                <a:solidFill>
                  <a:schemeClr val="bg1"/>
                </a:solidFill>
              </a:rPr>
              <a:t>Рассекает океан,</a:t>
            </a:r>
            <a:br>
              <a:rPr lang="ru-RU" sz="2400" b="1" i="1" dirty="0" smtClean="0">
                <a:solidFill>
                  <a:schemeClr val="bg1"/>
                </a:solidFill>
              </a:rPr>
            </a:br>
            <a:r>
              <a:rPr lang="ru-RU" sz="2400" b="1" i="1" dirty="0" smtClean="0">
                <a:solidFill>
                  <a:schemeClr val="bg1"/>
                </a:solidFill>
              </a:rPr>
              <a:t>Из спины живой фонтан!</a:t>
            </a:r>
            <a:br>
              <a:rPr lang="ru-RU" sz="2400" b="1" i="1" dirty="0" smtClean="0">
                <a:solidFill>
                  <a:schemeClr val="bg1"/>
                </a:solidFill>
              </a:rPr>
            </a:br>
            <a:r>
              <a:rPr lang="ru-RU" sz="2400" b="1" i="1" dirty="0" smtClean="0">
                <a:solidFill>
                  <a:schemeClr val="bg1"/>
                </a:solidFill>
              </a:rPr>
              <a:t>Страшен и огромен он,</a:t>
            </a:r>
            <a:br>
              <a:rPr lang="ru-RU" sz="2400" b="1" i="1" dirty="0" smtClean="0">
                <a:solidFill>
                  <a:schemeClr val="bg1"/>
                </a:solidFill>
              </a:rPr>
            </a:br>
            <a:r>
              <a:rPr lang="ru-RU" sz="2400" b="1" i="1" dirty="0" smtClean="0">
                <a:solidFill>
                  <a:schemeClr val="bg1"/>
                </a:solidFill>
              </a:rPr>
              <a:t>Но ест крошечный планктон.</a:t>
            </a:r>
            <a:r>
              <a:rPr lang="ru-RU" sz="2000" b="1" i="1" dirty="0" smtClean="0">
                <a:solidFill>
                  <a:schemeClr val="bg1"/>
                </a:solidFill>
              </a:rPr>
              <a:t>      </a:t>
            </a:r>
            <a:r>
              <a:rPr lang="ru-RU" sz="2400" b="1" i="1" dirty="0" smtClean="0">
                <a:solidFill>
                  <a:srgbClr val="FF0000"/>
                </a:solidFill>
              </a:rPr>
              <a:t>(Кит)</a:t>
            </a:r>
            <a:endParaRPr lang="ru-RU" sz="2400" b="1" i="1" dirty="0">
              <a:solidFill>
                <a:srgbClr val="FF0000"/>
              </a:solidFill>
            </a:endParaRPr>
          </a:p>
        </p:txBody>
      </p:sp>
      <p:sp>
        <p:nvSpPr>
          <p:cNvPr id="6" name="TextBox 5"/>
          <p:cNvSpPr txBox="1"/>
          <p:nvPr/>
        </p:nvSpPr>
        <p:spPr>
          <a:xfrm>
            <a:off x="6156176" y="0"/>
            <a:ext cx="2520280" cy="769441"/>
          </a:xfrm>
          <a:prstGeom prst="rect">
            <a:avLst/>
          </a:prstGeom>
          <a:noFill/>
        </p:spPr>
        <p:txBody>
          <a:bodyPr wrap="square" rtlCol="0">
            <a:spAutoFit/>
          </a:bodyPr>
          <a:lstStyle/>
          <a:p>
            <a:pPr algn="ctr"/>
            <a:r>
              <a:rPr lang="ru-RU" sz="4400" b="1" dirty="0" smtClean="0">
                <a:solidFill>
                  <a:srgbClr val="FFFF00"/>
                </a:solidFill>
              </a:rPr>
              <a:t>КИТ</a:t>
            </a:r>
            <a:endParaRPr lang="ru-RU" sz="4400" b="1" dirty="0">
              <a:solidFill>
                <a:srgbClr val="FFFF00"/>
              </a:solidFill>
            </a:endParaRPr>
          </a:p>
        </p:txBody>
      </p:sp>
      <p:pic>
        <p:nvPicPr>
          <p:cNvPr id="18434" name="Picture 2" descr="http://atlasprirodirossii.ru/wp-content/uploads/2013/01/Kityi-nashey-planetyi.jpg"/>
          <p:cNvPicPr>
            <a:picLocks noChangeAspect="1" noChangeArrowheads="1"/>
          </p:cNvPicPr>
          <p:nvPr/>
        </p:nvPicPr>
        <p:blipFill>
          <a:blip r:embed="rId3" cstate="print"/>
          <a:srcRect r="10" b="81"/>
          <a:stretch>
            <a:fillRect/>
          </a:stretch>
        </p:blipFill>
        <p:spPr bwMode="auto">
          <a:xfrm>
            <a:off x="179511" y="188640"/>
            <a:ext cx="5976665" cy="3240360"/>
          </a:xfrm>
          <a:prstGeom prst="rect">
            <a:avLst/>
          </a:prstGeom>
          <a:ln>
            <a:noFill/>
          </a:ln>
          <a:effectLst>
            <a:softEdge rad="112500"/>
          </a:effectLst>
        </p:spPr>
      </p:pic>
    </p:spTree>
  </p:cSld>
  <p:clrMapOvr>
    <a:masterClrMapping/>
  </p:clrMapOvr>
  <p:transition>
    <p:cover dir="l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bfoto.ru/foto/3d_poly/bfoto_ru_4233.jpg"/>
          <p:cNvPicPr>
            <a:picLocks noChangeAspect="1" noChangeArrowheads="1"/>
          </p:cNvPicPr>
          <p:nvPr/>
        </p:nvPicPr>
        <p:blipFill>
          <a:blip r:embed="rId2" cstate="print"/>
          <a:stretch>
            <a:fillRect/>
          </a:stretch>
        </p:blipFill>
        <p:spPr bwMode="auto">
          <a:xfrm>
            <a:off x="0" y="0"/>
            <a:ext cx="9144000" cy="6898054"/>
          </a:xfrm>
          <a:prstGeom prst="rect">
            <a:avLst/>
          </a:prstGeom>
          <a:noFill/>
        </p:spPr>
      </p:pic>
      <p:sp>
        <p:nvSpPr>
          <p:cNvPr id="4" name="Прямоугольник 3"/>
          <p:cNvSpPr/>
          <p:nvPr/>
        </p:nvSpPr>
        <p:spPr>
          <a:xfrm>
            <a:off x="179512" y="3573016"/>
            <a:ext cx="4608512" cy="3293209"/>
          </a:xfrm>
          <a:prstGeom prst="rect">
            <a:avLst/>
          </a:prstGeom>
        </p:spPr>
        <p:txBody>
          <a:bodyPr wrap="square">
            <a:spAutoFit/>
          </a:bodyPr>
          <a:lstStyle/>
          <a:p>
            <a:pPr algn="ctr"/>
            <a:r>
              <a:rPr lang="ru-RU" sz="1600" b="1" dirty="0" smtClean="0">
                <a:solidFill>
                  <a:schemeClr val="bg1"/>
                </a:solidFill>
                <a:latin typeface="Times New Roman" pitchFamily="18" charset="0"/>
                <a:cs typeface="Times New Roman" pitchFamily="18" charset="0"/>
              </a:rPr>
              <a:t>Дельфины – самые разумные обитатели океана, дышат лёгкими, хищники, живут группами, прекрасно плавают и легко ориентируются даже в мутной воде. Они могут выпрыгивать из воды на высоту до 5 м. Между собой общаются с помощью свистящих звуков. Во время охоты они издают разнообразные высокочастотные звуки, которыми оглушают  рыбу, благодаря чему они легко ее ловят.  Питаются  рыбой.  Дельфины легко приручаются человеком, они могут работать в дельфинарии, где дрессировщики обучают их различным цирковым трюкам. </a:t>
            </a:r>
            <a:endParaRPr lang="ru-RU" sz="1600" b="1" dirty="0">
              <a:solidFill>
                <a:schemeClr val="bg1"/>
              </a:solidFill>
              <a:latin typeface="Times New Roman" pitchFamily="18" charset="0"/>
              <a:cs typeface="Times New Roman" pitchFamily="18" charset="0"/>
            </a:endParaRPr>
          </a:p>
        </p:txBody>
      </p:sp>
      <p:pic>
        <p:nvPicPr>
          <p:cNvPr id="6" name="Picture 4" descr="https://encrypted-tbn2.gstatic.com/images?q=tbn:ANd9GcSDPXStrjxc8qwtKJor7zguoXHNfJ1dfj1_VweGTWGyCJ4YT2fR"/>
          <p:cNvPicPr>
            <a:picLocks noChangeAspect="1" noChangeArrowheads="1"/>
          </p:cNvPicPr>
          <p:nvPr/>
        </p:nvPicPr>
        <p:blipFill>
          <a:blip r:embed="rId3" cstate="print"/>
          <a:srcRect/>
          <a:stretch>
            <a:fillRect/>
          </a:stretch>
        </p:blipFill>
        <p:spPr bwMode="auto">
          <a:xfrm>
            <a:off x="179512" y="260648"/>
            <a:ext cx="4385939" cy="3285224"/>
          </a:xfrm>
          <a:prstGeom prst="rect">
            <a:avLst/>
          </a:prstGeom>
          <a:ln>
            <a:noFill/>
          </a:ln>
          <a:effectLst>
            <a:softEdge rad="112500"/>
          </a:effectLst>
        </p:spPr>
      </p:pic>
      <p:pic>
        <p:nvPicPr>
          <p:cNvPr id="8" name="Picture 6" descr="http://lmg.azur.ru/aimg/6/806_0462f.jpg"/>
          <p:cNvPicPr>
            <a:picLocks noChangeAspect="1" noChangeArrowheads="1"/>
          </p:cNvPicPr>
          <p:nvPr/>
        </p:nvPicPr>
        <p:blipFill>
          <a:blip r:embed="rId4" cstate="print"/>
          <a:srcRect/>
          <a:stretch>
            <a:fillRect/>
          </a:stretch>
        </p:blipFill>
        <p:spPr bwMode="auto">
          <a:xfrm>
            <a:off x="4644008" y="3645024"/>
            <a:ext cx="4302347" cy="3096344"/>
          </a:xfrm>
          <a:prstGeom prst="rect">
            <a:avLst/>
          </a:prstGeom>
          <a:ln>
            <a:noFill/>
          </a:ln>
          <a:effectLst>
            <a:softEdge rad="112500"/>
          </a:effectLst>
        </p:spPr>
      </p:pic>
      <p:sp>
        <p:nvSpPr>
          <p:cNvPr id="7" name="TextBox 6"/>
          <p:cNvSpPr txBox="1"/>
          <p:nvPr/>
        </p:nvSpPr>
        <p:spPr>
          <a:xfrm>
            <a:off x="4860032" y="260648"/>
            <a:ext cx="2880320" cy="769441"/>
          </a:xfrm>
          <a:prstGeom prst="rect">
            <a:avLst/>
          </a:prstGeom>
          <a:noFill/>
        </p:spPr>
        <p:txBody>
          <a:bodyPr wrap="square" rtlCol="0">
            <a:spAutoFit/>
          </a:bodyPr>
          <a:lstStyle/>
          <a:p>
            <a:pPr algn="ctr"/>
            <a:r>
              <a:rPr lang="ru-RU" sz="4400" b="1" dirty="0" smtClean="0">
                <a:solidFill>
                  <a:srgbClr val="FFFF00"/>
                </a:solidFill>
              </a:rPr>
              <a:t>ДЕЛЬФИН</a:t>
            </a:r>
            <a:endParaRPr lang="ru-RU" sz="4400" b="1" dirty="0">
              <a:solidFill>
                <a:srgbClr val="FFFF00"/>
              </a:solidFill>
            </a:endParaRPr>
          </a:p>
        </p:txBody>
      </p:sp>
      <p:sp>
        <p:nvSpPr>
          <p:cNvPr id="9" name="Прямоугольник 8"/>
          <p:cNvSpPr/>
          <p:nvPr/>
        </p:nvSpPr>
        <p:spPr>
          <a:xfrm>
            <a:off x="4572000" y="980728"/>
            <a:ext cx="4248472" cy="1938992"/>
          </a:xfrm>
          <a:prstGeom prst="rect">
            <a:avLst/>
          </a:prstGeom>
        </p:spPr>
        <p:txBody>
          <a:bodyPr wrap="square">
            <a:spAutoFit/>
          </a:bodyPr>
          <a:lstStyle/>
          <a:p>
            <a:r>
              <a:rPr lang="ru-RU" sz="2400" b="1" i="1" dirty="0" smtClean="0">
                <a:solidFill>
                  <a:schemeClr val="bg1"/>
                </a:solidFill>
              </a:rPr>
              <a:t>Вновь играя и шаля</a:t>
            </a:r>
            <a:br>
              <a:rPr lang="ru-RU" sz="2400" b="1" i="1" dirty="0" smtClean="0">
                <a:solidFill>
                  <a:schemeClr val="bg1"/>
                </a:solidFill>
              </a:rPr>
            </a:br>
            <a:r>
              <a:rPr lang="ru-RU" sz="2400" b="1" i="1" dirty="0" smtClean="0">
                <a:solidFill>
                  <a:schemeClr val="bg1"/>
                </a:solidFill>
              </a:rPr>
              <a:t>Перед носом корабля.</a:t>
            </a:r>
            <a:br>
              <a:rPr lang="ru-RU" sz="2400" b="1" i="1" dirty="0" smtClean="0">
                <a:solidFill>
                  <a:schemeClr val="bg1"/>
                </a:solidFill>
              </a:rPr>
            </a:br>
            <a:r>
              <a:rPr lang="ru-RU" sz="2400" b="1" i="1" dirty="0" smtClean="0">
                <a:solidFill>
                  <a:schemeClr val="bg1"/>
                </a:solidFill>
              </a:rPr>
              <a:t>Над водой мелькают спины, -</a:t>
            </a:r>
            <a:br>
              <a:rPr lang="ru-RU" sz="2400" b="1" i="1" dirty="0" smtClean="0">
                <a:solidFill>
                  <a:schemeClr val="bg1"/>
                </a:solidFill>
              </a:rPr>
            </a:br>
            <a:r>
              <a:rPr lang="ru-RU" sz="2400" b="1" i="1" dirty="0" smtClean="0">
                <a:solidFill>
                  <a:schemeClr val="bg1"/>
                </a:solidFill>
              </a:rPr>
              <a:t>Мчатся шустрые…</a:t>
            </a:r>
          </a:p>
          <a:p>
            <a:r>
              <a:rPr lang="ru-RU" sz="2400" b="1" i="1" dirty="0" smtClean="0">
                <a:solidFill>
                  <a:schemeClr val="bg1"/>
                </a:solidFill>
              </a:rPr>
              <a:t> </a:t>
            </a:r>
            <a:r>
              <a:rPr lang="ru-RU" sz="2400" b="1" i="1" dirty="0" smtClean="0">
                <a:solidFill>
                  <a:srgbClr val="FF0000"/>
                </a:solidFill>
              </a:rPr>
              <a:t>(дельфины)</a:t>
            </a:r>
            <a:endParaRPr lang="ru-RU" sz="2400" b="1" i="1" dirty="0">
              <a:solidFill>
                <a:srgbClr val="FF0000"/>
              </a:solidFill>
            </a:endParaRPr>
          </a:p>
        </p:txBody>
      </p:sp>
    </p:spTree>
  </p:cSld>
  <p:clrMapOvr>
    <a:masterClrMapping/>
  </p:clrMapOvr>
  <p:transition>
    <p:cover dir="l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bfoto.ru/foto/3d_poly/bfoto_ru_4233.jpg"/>
          <p:cNvPicPr>
            <a:picLocks noChangeAspect="1" noChangeArrowheads="1"/>
          </p:cNvPicPr>
          <p:nvPr/>
        </p:nvPicPr>
        <p:blipFill>
          <a:blip r:embed="rId2" cstate="print"/>
          <a:stretch>
            <a:fillRect/>
          </a:stretch>
        </p:blipFill>
        <p:spPr bwMode="auto">
          <a:xfrm>
            <a:off x="0" y="0"/>
            <a:ext cx="9144000" cy="6898054"/>
          </a:xfrm>
          <a:prstGeom prst="rect">
            <a:avLst/>
          </a:prstGeom>
          <a:noFill/>
        </p:spPr>
      </p:pic>
      <p:sp>
        <p:nvSpPr>
          <p:cNvPr id="3" name="Прямоугольник 2"/>
          <p:cNvSpPr/>
          <p:nvPr/>
        </p:nvSpPr>
        <p:spPr>
          <a:xfrm>
            <a:off x="2771800" y="620688"/>
            <a:ext cx="4572000" cy="369332"/>
          </a:xfrm>
          <a:prstGeom prst="rect">
            <a:avLst/>
          </a:prstGeom>
        </p:spPr>
        <p:txBody>
          <a:bodyPr>
            <a:spAutoFit/>
          </a:bodyPr>
          <a:lstStyle/>
          <a:p>
            <a:endParaRPr lang="ru-RU" dirty="0">
              <a:solidFill>
                <a:schemeClr val="bg1"/>
              </a:solidFill>
            </a:endParaRPr>
          </a:p>
        </p:txBody>
      </p:sp>
      <p:sp>
        <p:nvSpPr>
          <p:cNvPr id="5" name="TextBox 4"/>
          <p:cNvSpPr txBox="1"/>
          <p:nvPr/>
        </p:nvSpPr>
        <p:spPr>
          <a:xfrm>
            <a:off x="467544" y="188640"/>
            <a:ext cx="2448272" cy="769441"/>
          </a:xfrm>
          <a:prstGeom prst="rect">
            <a:avLst/>
          </a:prstGeom>
          <a:noFill/>
        </p:spPr>
        <p:txBody>
          <a:bodyPr wrap="square" rtlCol="0">
            <a:spAutoFit/>
          </a:bodyPr>
          <a:lstStyle/>
          <a:p>
            <a:pPr algn="ctr"/>
            <a:r>
              <a:rPr lang="ru-RU" sz="4400" b="1" dirty="0" smtClean="0">
                <a:solidFill>
                  <a:srgbClr val="FFFF00"/>
                </a:solidFill>
              </a:rPr>
              <a:t>КОСАТКА</a:t>
            </a:r>
            <a:endParaRPr lang="ru-RU" sz="4400" b="1" dirty="0">
              <a:solidFill>
                <a:srgbClr val="FFFF00"/>
              </a:solidFill>
            </a:endParaRPr>
          </a:p>
        </p:txBody>
      </p:sp>
      <p:pic>
        <p:nvPicPr>
          <p:cNvPr id="14338" name="Picture 2" descr="http://www.lookandtravel.ru/wp-content/uploads/2010/08/%D0%9A%D0%B0%D1%81%D0%B0%D1%82%D0%BA%D0%B0-5.jpg"/>
          <p:cNvPicPr>
            <a:picLocks noChangeAspect="1" noChangeArrowheads="1"/>
          </p:cNvPicPr>
          <p:nvPr/>
        </p:nvPicPr>
        <p:blipFill>
          <a:blip r:embed="rId3" cstate="print"/>
          <a:srcRect/>
          <a:stretch>
            <a:fillRect/>
          </a:stretch>
        </p:blipFill>
        <p:spPr bwMode="auto">
          <a:xfrm>
            <a:off x="3779912" y="116632"/>
            <a:ext cx="5235135" cy="3672408"/>
          </a:xfrm>
          <a:prstGeom prst="rect">
            <a:avLst/>
          </a:prstGeom>
          <a:ln>
            <a:noFill/>
          </a:ln>
          <a:effectLst>
            <a:softEdge rad="112500"/>
          </a:effectLst>
        </p:spPr>
      </p:pic>
      <p:sp>
        <p:nvSpPr>
          <p:cNvPr id="7" name="Прямоугольник 6"/>
          <p:cNvSpPr/>
          <p:nvPr/>
        </p:nvSpPr>
        <p:spPr>
          <a:xfrm>
            <a:off x="179512" y="3573016"/>
            <a:ext cx="8784976" cy="3477875"/>
          </a:xfrm>
          <a:prstGeom prst="rect">
            <a:avLst/>
          </a:prstGeom>
        </p:spPr>
        <p:txBody>
          <a:bodyPr wrap="square">
            <a:spAutoFit/>
          </a:bodyPr>
          <a:lstStyle/>
          <a:p>
            <a:pPr algn="ctr"/>
            <a:r>
              <a:rPr lang="ru-RU" sz="2000" b="1" dirty="0" err="1" smtClean="0">
                <a:solidFill>
                  <a:schemeClr val="bg1"/>
                </a:solidFill>
                <a:latin typeface="Times New Roman" pitchFamily="18" charset="0"/>
                <a:cs typeface="Times New Roman" pitchFamily="18" charset="0"/>
              </a:rPr>
              <a:t>Косатки</a:t>
            </a:r>
            <a:r>
              <a:rPr lang="ru-RU" sz="2000" b="1" dirty="0" smtClean="0">
                <a:solidFill>
                  <a:schemeClr val="bg1"/>
                </a:solidFill>
                <a:latin typeface="Times New Roman" pitchFamily="18" charset="0"/>
                <a:cs typeface="Times New Roman" pitchFamily="18" charset="0"/>
              </a:rPr>
              <a:t> – это млекопитающие из семейства дельфиновых, они тоже, как дельфины, дышат воздухом. Их основное отличие от дельфинов – это окраска, белые четкие пятна на теле.</a:t>
            </a:r>
          </a:p>
          <a:p>
            <a:pPr algn="ctr"/>
            <a:r>
              <a:rPr lang="ru-RU" sz="2000" b="1" dirty="0" smtClean="0">
                <a:solidFill>
                  <a:schemeClr val="bg1"/>
                </a:solidFill>
                <a:latin typeface="Times New Roman" pitchFamily="18" charset="0"/>
                <a:cs typeface="Times New Roman" pitchFamily="18" charset="0"/>
              </a:rPr>
              <a:t>Размеры и расположение белых пятен на теле </a:t>
            </a:r>
            <a:r>
              <a:rPr lang="ru-RU" sz="2000" b="1" dirty="0" err="1" smtClean="0">
                <a:solidFill>
                  <a:schemeClr val="bg1"/>
                </a:solidFill>
                <a:latin typeface="Times New Roman" pitchFamily="18" charset="0"/>
                <a:cs typeface="Times New Roman" pitchFamily="18" charset="0"/>
              </a:rPr>
              <a:t>косатки</a:t>
            </a:r>
            <a:r>
              <a:rPr lang="ru-RU" sz="2000" b="1" dirty="0" smtClean="0">
                <a:solidFill>
                  <a:schemeClr val="bg1"/>
                </a:solidFill>
                <a:latin typeface="Times New Roman" pitchFamily="18" charset="0"/>
                <a:cs typeface="Times New Roman" pitchFamily="18" charset="0"/>
              </a:rPr>
              <a:t> могут служить знаком отличия, как у человека отпечаток пальца. </a:t>
            </a:r>
            <a:r>
              <a:rPr lang="ru-RU" sz="2000" b="1" dirty="0" err="1" smtClean="0">
                <a:solidFill>
                  <a:schemeClr val="bg1"/>
                </a:solidFill>
                <a:latin typeface="Times New Roman" pitchFamily="18" charset="0"/>
                <a:cs typeface="Times New Roman" pitchFamily="18" charset="0"/>
              </a:rPr>
              <a:t>Косатки</a:t>
            </a:r>
            <a:r>
              <a:rPr lang="ru-RU" sz="2000" b="1" dirty="0" smtClean="0">
                <a:solidFill>
                  <a:schemeClr val="bg1"/>
                </a:solidFill>
                <a:latin typeface="Times New Roman" pitchFamily="18" charset="0"/>
                <a:cs typeface="Times New Roman" pitchFamily="18" charset="0"/>
              </a:rPr>
              <a:t> – хищники, причем различные их группы питаются рыбами: сельдью, треской, тунцом, макрелью, палтусом и лососевыми, головоногими моллюсками. И лишь, в редких случаях, морскими млекопитающими.  Для охоты они собираются в группы и окружают стаю рыб, по очереди оглушая тех хвостом и потом съедая.</a:t>
            </a:r>
          </a:p>
          <a:p>
            <a:pPr algn="ctr"/>
            <a:r>
              <a:rPr lang="ru-RU" sz="2000" b="1" dirty="0" smtClean="0">
                <a:solidFill>
                  <a:schemeClr val="bg1"/>
                </a:solidFill>
                <a:latin typeface="Times New Roman" pitchFamily="18" charset="0"/>
                <a:cs typeface="Times New Roman" pitchFamily="18" charset="0"/>
              </a:rPr>
              <a:t> </a:t>
            </a:r>
            <a:endParaRPr lang="ru-RU" sz="2000" b="1" dirty="0">
              <a:solidFill>
                <a:schemeClr val="bg1"/>
              </a:solidFill>
              <a:latin typeface="Times New Roman" pitchFamily="18" charset="0"/>
              <a:cs typeface="Times New Roman" pitchFamily="18" charset="0"/>
            </a:endParaRPr>
          </a:p>
        </p:txBody>
      </p:sp>
      <p:sp>
        <p:nvSpPr>
          <p:cNvPr id="8" name="Прямоугольник 7"/>
          <p:cNvSpPr/>
          <p:nvPr/>
        </p:nvSpPr>
        <p:spPr>
          <a:xfrm>
            <a:off x="251520" y="980728"/>
            <a:ext cx="3888432" cy="1938992"/>
          </a:xfrm>
          <a:prstGeom prst="rect">
            <a:avLst/>
          </a:prstGeom>
        </p:spPr>
        <p:txBody>
          <a:bodyPr wrap="square">
            <a:spAutoFit/>
          </a:bodyPr>
          <a:lstStyle/>
          <a:p>
            <a:r>
              <a:rPr lang="ru-RU" sz="2400" b="1" i="1" dirty="0" smtClean="0">
                <a:solidFill>
                  <a:schemeClr val="bg1"/>
                </a:solidFill>
              </a:rPr>
              <a:t>Мы – животные морские,</a:t>
            </a:r>
            <a:br>
              <a:rPr lang="ru-RU" sz="2400" b="1" i="1" dirty="0" smtClean="0">
                <a:solidFill>
                  <a:schemeClr val="bg1"/>
                </a:solidFill>
              </a:rPr>
            </a:br>
            <a:r>
              <a:rPr lang="ru-RU" sz="2400" b="1" i="1" dirty="0" smtClean="0">
                <a:solidFill>
                  <a:schemeClr val="bg1"/>
                </a:solidFill>
              </a:rPr>
              <a:t>Для китов – опасней гроз:</a:t>
            </a:r>
            <a:br>
              <a:rPr lang="ru-RU" sz="2400" b="1" i="1" dirty="0" smtClean="0">
                <a:solidFill>
                  <a:schemeClr val="bg1"/>
                </a:solidFill>
              </a:rPr>
            </a:br>
            <a:r>
              <a:rPr lang="ru-RU" sz="2400" b="1" i="1" dirty="0" smtClean="0">
                <a:solidFill>
                  <a:schemeClr val="bg1"/>
                </a:solidFill>
              </a:rPr>
              <a:t>Плавники у нас такие,</a:t>
            </a:r>
            <a:br>
              <a:rPr lang="ru-RU" sz="2400" b="1" i="1" dirty="0" smtClean="0">
                <a:solidFill>
                  <a:schemeClr val="bg1"/>
                </a:solidFill>
              </a:rPr>
            </a:br>
            <a:r>
              <a:rPr lang="ru-RU" sz="2400" b="1" i="1" dirty="0" smtClean="0">
                <a:solidFill>
                  <a:schemeClr val="bg1"/>
                </a:solidFill>
              </a:rPr>
              <a:t>Что острее острых кос.</a:t>
            </a:r>
          </a:p>
          <a:p>
            <a:r>
              <a:rPr lang="ru-RU" sz="2400" b="1" i="1" dirty="0" smtClean="0">
                <a:solidFill>
                  <a:srgbClr val="FF0000"/>
                </a:solidFill>
              </a:rPr>
              <a:t>(</a:t>
            </a:r>
            <a:r>
              <a:rPr lang="ru-RU" sz="2400" b="1" i="1" dirty="0" err="1" smtClean="0">
                <a:solidFill>
                  <a:srgbClr val="FF0000"/>
                </a:solidFill>
              </a:rPr>
              <a:t>Косатка</a:t>
            </a:r>
            <a:r>
              <a:rPr lang="ru-RU" sz="2400" b="1" i="1" dirty="0" smtClean="0">
                <a:solidFill>
                  <a:srgbClr val="FF0000"/>
                </a:solidFill>
              </a:rPr>
              <a:t>)</a:t>
            </a:r>
            <a:endParaRPr lang="ru-RU" sz="2400" b="1" i="1" dirty="0">
              <a:solidFill>
                <a:srgbClr val="FF0000"/>
              </a:solidFill>
            </a:endParaRPr>
          </a:p>
        </p:txBody>
      </p:sp>
    </p:spTree>
  </p:cSld>
  <p:clrMapOvr>
    <a:masterClrMapping/>
  </p:clrMapOvr>
  <p:transition>
    <p:cover dir="l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bfoto.ru/foto/3d_poly/bfoto_ru_4233.jpg"/>
          <p:cNvPicPr>
            <a:picLocks noChangeAspect="1" noChangeArrowheads="1"/>
          </p:cNvPicPr>
          <p:nvPr/>
        </p:nvPicPr>
        <p:blipFill>
          <a:blip r:embed="rId2" cstate="print"/>
          <a:stretch>
            <a:fillRect/>
          </a:stretch>
        </p:blipFill>
        <p:spPr bwMode="auto">
          <a:xfrm>
            <a:off x="0" y="-40054"/>
            <a:ext cx="9144000" cy="6898054"/>
          </a:xfrm>
          <a:prstGeom prst="rect">
            <a:avLst/>
          </a:prstGeom>
          <a:noFill/>
        </p:spPr>
      </p:pic>
      <p:sp>
        <p:nvSpPr>
          <p:cNvPr id="3" name="TextBox 2"/>
          <p:cNvSpPr txBox="1"/>
          <p:nvPr/>
        </p:nvSpPr>
        <p:spPr>
          <a:xfrm>
            <a:off x="683568" y="620688"/>
            <a:ext cx="7848872" cy="5539978"/>
          </a:xfrm>
          <a:prstGeom prst="rect">
            <a:avLst/>
          </a:prstGeom>
          <a:noFill/>
        </p:spPr>
        <p:txBody>
          <a:bodyPr wrap="square" rtlCol="0">
            <a:spAutoFit/>
          </a:bodyPr>
          <a:lstStyle/>
          <a:p>
            <a:r>
              <a:rPr lang="ru-RU" sz="2400" b="1" dirty="0" smtClean="0">
                <a:solidFill>
                  <a:srgbClr val="FFFF00"/>
                </a:solidFill>
                <a:latin typeface="Times New Roman" pitchFamily="18" charset="0"/>
                <a:cs typeface="Times New Roman" pitchFamily="18" charset="0"/>
              </a:rPr>
              <a:t>Воспитатель:</a:t>
            </a:r>
          </a:p>
          <a:p>
            <a:r>
              <a:rPr lang="ru-RU" sz="2400" b="1" dirty="0" smtClean="0">
                <a:solidFill>
                  <a:schemeClr val="bg1"/>
                </a:solidFill>
                <a:latin typeface="Times New Roman" pitchFamily="18" charset="0"/>
                <a:cs typeface="Times New Roman" pitchFamily="18" charset="0"/>
              </a:rPr>
              <a:t>Таким образом, все эти животные: и касатка, и кит, и дельфин – морские звери.</a:t>
            </a:r>
          </a:p>
          <a:p>
            <a:pPr>
              <a:buFontTx/>
              <a:buChar char="-"/>
            </a:pPr>
            <a:r>
              <a:rPr lang="ru-RU" sz="2400" b="1" dirty="0" smtClean="0">
                <a:solidFill>
                  <a:srgbClr val="FFFF00"/>
                </a:solidFill>
                <a:latin typeface="Times New Roman" pitchFamily="18" charset="0"/>
                <a:cs typeface="Times New Roman" pitchFamily="18" charset="0"/>
              </a:rPr>
              <a:t>Как вы думаете, дети, могут ли они уплыть на дно в ураган и спокойно его переждать?</a:t>
            </a:r>
            <a:r>
              <a:rPr lang="ru-RU" sz="2400" b="1" dirty="0" smtClean="0">
                <a:solidFill>
                  <a:schemeClr val="bg1"/>
                </a:solidFill>
                <a:latin typeface="Times New Roman" pitchFamily="18" charset="0"/>
                <a:cs typeface="Times New Roman" pitchFamily="18" charset="0"/>
              </a:rPr>
              <a:t> </a:t>
            </a:r>
            <a:r>
              <a:rPr lang="ru-RU" sz="2400" b="1" i="1" dirty="0" smtClean="0">
                <a:solidFill>
                  <a:schemeClr val="bg1"/>
                </a:solidFill>
                <a:latin typeface="Times New Roman" pitchFamily="18" charset="0"/>
                <a:cs typeface="Times New Roman" pitchFamily="18" charset="0"/>
              </a:rPr>
              <a:t>(Ответы детей: Нет, им нужен воздух, чтобы дышать.)</a:t>
            </a:r>
          </a:p>
          <a:p>
            <a:r>
              <a:rPr lang="ru-RU" sz="2400" b="1" dirty="0" smtClean="0">
                <a:solidFill>
                  <a:srgbClr val="FFFF00"/>
                </a:solidFill>
                <a:latin typeface="Times New Roman" pitchFamily="18" charset="0"/>
                <a:cs typeface="Times New Roman" pitchFamily="18" charset="0"/>
              </a:rPr>
              <a:t>Воспитатель: </a:t>
            </a:r>
          </a:p>
          <a:p>
            <a:r>
              <a:rPr lang="ru-RU" sz="2400" b="1" dirty="0" smtClean="0">
                <a:solidFill>
                  <a:schemeClr val="bg1"/>
                </a:solidFill>
                <a:latin typeface="Times New Roman" pitchFamily="18" charset="0"/>
                <a:cs typeface="Times New Roman" pitchFamily="18" charset="0"/>
              </a:rPr>
              <a:t>А вот рыбы прекрасно дышат под водой, поэтому прячутся на дне.</a:t>
            </a:r>
          </a:p>
          <a:p>
            <a:r>
              <a:rPr lang="ru-RU" sz="2400" b="1" dirty="0" smtClean="0">
                <a:solidFill>
                  <a:schemeClr val="bg1"/>
                </a:solidFill>
                <a:latin typeface="Times New Roman" pitchFamily="18" charset="0"/>
                <a:cs typeface="Times New Roman" pitchFamily="18" charset="0"/>
              </a:rPr>
              <a:t>Рыбы очень разнообразны и по цвету, и по размеру, и по форме. Самыми опасными рыбами являются, конечно же акулы.</a:t>
            </a:r>
          </a:p>
          <a:p>
            <a:pPr>
              <a:buFontTx/>
              <a:buChar char="-"/>
            </a:pPr>
            <a:r>
              <a:rPr lang="ru-RU" sz="2400" b="1" dirty="0" smtClean="0">
                <a:solidFill>
                  <a:srgbClr val="FFFF00"/>
                </a:solidFill>
                <a:latin typeface="Times New Roman" pitchFamily="18" charset="0"/>
                <a:cs typeface="Times New Roman" pitchFamily="18" charset="0"/>
              </a:rPr>
              <a:t>Что вы о них знаете? </a:t>
            </a:r>
            <a:r>
              <a:rPr lang="ru-RU" sz="2400" b="1" dirty="0" smtClean="0">
                <a:solidFill>
                  <a:schemeClr val="bg1"/>
                </a:solidFill>
                <a:latin typeface="Times New Roman" pitchFamily="18" charset="0"/>
                <a:cs typeface="Times New Roman" pitchFamily="18" charset="0"/>
              </a:rPr>
              <a:t>(Ответы детей.)</a:t>
            </a:r>
          </a:p>
          <a:p>
            <a:r>
              <a:rPr lang="ru-RU" sz="2400" b="1" dirty="0" smtClean="0">
                <a:solidFill>
                  <a:schemeClr val="bg1"/>
                </a:solidFill>
                <a:latin typeface="Times New Roman" pitchFamily="18" charset="0"/>
                <a:cs typeface="Times New Roman" pitchFamily="18" charset="0"/>
              </a:rPr>
              <a:t>Сейчас вы узнаете о них подробнее.</a:t>
            </a:r>
          </a:p>
          <a:p>
            <a:endParaRPr lang="ru-RU" dirty="0"/>
          </a:p>
        </p:txBody>
      </p:sp>
    </p:spTree>
  </p:cSld>
  <p:clrMapOvr>
    <a:masterClrMapping/>
  </p:clrMapOvr>
  <p:transition>
    <p:cover dir="lu"/>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1039</TotalTime>
  <Words>1330</Words>
  <Application>Microsoft Office PowerPoint</Application>
  <PresentationFormat>Экран (4:3)</PresentationFormat>
  <Paragraphs>120</Paragraphs>
  <Slides>25</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25</vt:i4>
      </vt:variant>
    </vt:vector>
  </HeadingPairs>
  <TitlesOfParts>
    <vt:vector size="32" baseType="lpstr">
      <vt:lpstr>Aharoni</vt:lpstr>
      <vt:lpstr>Arial</vt:lpstr>
      <vt:lpstr>Calibri</vt:lpstr>
      <vt:lpstr>Helvetica Neue</vt:lpstr>
      <vt:lpstr>Segoe Script</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ACER</cp:lastModifiedBy>
  <cp:revision>228</cp:revision>
  <dcterms:created xsi:type="dcterms:W3CDTF">2015-02-24T18:38:39Z</dcterms:created>
  <dcterms:modified xsi:type="dcterms:W3CDTF">2023-10-10T05:30:40Z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841557</vt:lpwstr>
  </property>
  <property fmtid="{D5CDD505-2E9C-101B-9397-08002B2CF9AE}" pid="3" name="NXPowerLiteSettings">
    <vt:lpwstr>F6000400038000</vt:lpwstr>
  </property>
  <property fmtid="{D5CDD505-2E9C-101B-9397-08002B2CF9AE}" pid="4" name="NXPowerLiteVersion">
    <vt:lpwstr>D4.3.1</vt:lpwstr>
  </property>
</Properties>
</file>