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6" r:id="rId3"/>
    <p:sldId id="290" r:id="rId4"/>
    <p:sldId id="292" r:id="rId5"/>
    <p:sldId id="288" r:id="rId6"/>
    <p:sldId id="277" r:id="rId7"/>
    <p:sldId id="264" r:id="rId8"/>
    <p:sldId id="294" r:id="rId9"/>
    <p:sldId id="293" r:id="rId10"/>
    <p:sldId id="295" r:id="rId11"/>
    <p:sldId id="296" r:id="rId12"/>
    <p:sldId id="297" r:id="rId13"/>
    <p:sldId id="298" r:id="rId14"/>
    <p:sldId id="299" r:id="rId15"/>
    <p:sldId id="279" r:id="rId16"/>
    <p:sldId id="30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7E1D88-7AF6-5437-FFD4-2321018F0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CF0C48-1443-C872-D1D7-B10ED25AF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A60D43-38BA-5ACE-0F14-5F9B2431D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BD3D33-1947-DA1C-C00B-06E7E40A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A759A9-BFF5-8D37-8AD4-B6A2AE73A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80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CB5E1-18EE-6A4C-8FE0-091E02A4F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CB8F0F-5F2C-78A3-E8E9-AF383F12F4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BC7E80-CC96-CF0C-EA7D-E2ABAB687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F42276-3356-5EF3-9681-54B07EF1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97DE04-BF23-5B83-39C3-D7313AB14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8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92AC46-C2CF-4ABE-E952-A355E48651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74DFD8-7DC9-D5E6-276B-AC8703572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ED4DF9-6639-8C53-15BA-AC4720B43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E96377-B8F5-A8FD-452F-67FB20C4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47B499-8C1A-8025-44D3-60F56FA65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91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93BE72-7CB6-9E3B-CAF7-09217366E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702826-0D61-F73E-307C-8AECE7212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F12180-DA7C-EDF6-94DF-816C7DB5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015050-8E0A-98EA-1A2D-108F19738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B9182C-AEBE-7044-B086-9584BF745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75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884FE-C139-9283-5B1F-22E47739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9C271D-268E-217C-A47F-F2CEA681F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A8E4D3-DBA7-88D0-EA4E-9338B4B25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9F35D8-4B19-236D-1809-2BFE7878D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464F74-F77E-5B16-BF43-9A0EEFE9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8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D99211-19A2-7504-A816-FF33EB8B7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6BEFA0-AA78-1BC5-2824-B503E9F91E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3C7A5B-FC26-9F3E-76FE-A8F8778D7E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970FCC-A794-27EF-2458-5B7824D4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DA1572-833C-2053-E0A0-D92D048A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A8D657-EA3A-FD86-841A-3146BB625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7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78ACB-BD95-8AA3-1AD0-A3125DE22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B9FE09-E4B1-5245-33E9-BF610D826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681E71-1C53-8092-78C7-AE3E45665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7A7F3A7-CA3E-0601-6CDC-F2A26ADC0A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6BA01D-1AAA-697E-BB13-53301FD577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1AF7EAA-A9DB-A60B-C9A2-5EAEEE2E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16398C3-5E71-DDE1-6910-68F14BD80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5019E67-0C4D-E453-DD4C-82E3E7260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12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0D5A41-2C88-020C-A00B-7DA8519CA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AFA10C6-5C0E-35BE-C691-5B06D7CFB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B4D4C3A-D6FB-FD95-9F53-6293FECEE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A05C18-CB21-C1B0-3FF7-8F1176782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72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B239F6-623B-32E2-115E-A810DF611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AE2A5FC-5D2A-77C7-D476-921A890DA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FAF5881-AF9C-C77C-F766-AB3D9C961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12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50C58-5040-4C34-A244-66A4F899E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1264B9-CBE9-BEB3-1933-E5EC18E28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FEA440-F8CF-96B9-DF7E-C6D33BEDB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4D3DAE-1F2C-EF01-6359-1AB8FF7D0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EDB808-7716-1BBA-8B10-95B9D0F53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BDA0BB-A1DA-71C3-6FDF-3481FD14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79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DF267-AE93-C279-A179-D97078BA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8915E4-A42C-6C6A-6A40-371D07AE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2BCF23-F726-A2AA-263C-E5CD6F75B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079679-7D75-759B-2483-51920669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93BE4E-3172-86EB-0486-8E716C646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FFE950-4912-B145-9EE9-EF56CDC5D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3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F4E8C-FF37-5221-80C4-C5348C03D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1D28EB-DDD6-C4B3-DC87-8EB3F204E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B32E11-FD20-B151-76C4-F17287E3C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E40F1-92EC-4409-8EFA-40EBB6ACB24C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596D9A-F16D-A504-C893-77299E5EC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E24BD6-B044-580F-86AC-7200FE3A8D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32C95-1797-41A6-858B-F34BECF15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06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901013F-BC91-9CD6-1133-32550006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 класс Валентность. 2 урок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602B163-876D-5ED3-6C4C-1539ED594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230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C9354D-6C77-259A-4851-E5BC4811C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Бинарные соединения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6E99E7-7960-DF14-AF3A-5AC7338C3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сложные вещества, состоящие из двух химических элементов</a:t>
            </a:r>
            <a:endParaRPr lang="ru-RU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396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EDDF275C-5D9C-7F93-B384-FE55B80F0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913" y="510430"/>
            <a:ext cx="10515600" cy="1325563"/>
          </a:xfrm>
        </p:spPr>
        <p:txBody>
          <a:bodyPr/>
          <a:lstStyle/>
          <a:p>
            <a:pPr algn="ctr">
              <a:defRPr/>
            </a:pP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отличаются? </a:t>
            </a:r>
            <a:br>
              <a:rPr lang="en-US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TextBox 3">
            <a:extLst>
              <a:ext uri="{FF2B5EF4-FFF2-40B4-BE49-F238E27FC236}">
                <a16:creationId xmlns:a16="http://schemas.microsoft.com/office/drawing/2014/main" id="{6D2FF0E5-9A2C-5D5B-224A-C39162363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2003205"/>
            <a:ext cx="80645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CO, SO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FeO,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NaCl, Cl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CuCL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4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42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6511D-BF8C-6337-7899-AEEC395F6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Названия бинарных соединений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95F7009-4B5C-68F7-8A18-02928B4917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8921" y="2066895"/>
            <a:ext cx="3505200" cy="37719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1631A2-5092-F71D-2289-B464582F4AE3}"/>
              </a:ext>
            </a:extLst>
          </p:cNvPr>
          <p:cNvSpPr txBox="1"/>
          <p:nvPr/>
        </p:nvSpPr>
        <p:spPr>
          <a:xfrm>
            <a:off x="1192235" y="1690688"/>
            <a:ext cx="273265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eaLnBrk="1" hangingPunct="1"/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SiH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</a:p>
          <a:p>
            <a:pPr eaLnBrk="1" hangingPunct="1"/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CuCL</a:t>
            </a:r>
            <a:r>
              <a:rPr lang="pt-BR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12E3FD-694D-2DC9-87E5-C8383BB279D8}"/>
              </a:ext>
            </a:extLst>
          </p:cNvPr>
          <p:cNvSpPr txBox="1"/>
          <p:nvPr/>
        </p:nvSpPr>
        <p:spPr>
          <a:xfrm>
            <a:off x="8764172" y="2166425"/>
            <a:ext cx="247591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? </a:t>
            </a:r>
            <a:r>
              <a:rPr lang="ru-RU" sz="3600" dirty="0">
                <a:solidFill>
                  <a:srgbClr val="C00000"/>
                </a:solidFill>
              </a:rPr>
              <a:t>Сколько классов записано формулами</a:t>
            </a:r>
          </a:p>
        </p:txBody>
      </p:sp>
    </p:spTree>
    <p:extLst>
      <p:ext uri="{BB962C8B-B14F-4D97-AF65-F5344CB8AC3E}">
        <p14:creationId xmlns:p14="http://schemas.microsoft.com/office/powerpoint/2010/main" val="83175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C8068-33FB-ADC2-096C-EB027A015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91203" cy="54927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Составьте формулы названных в тексте оксидов:</a:t>
            </a:r>
            <a:br>
              <a:rPr lang="ru-RU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A5DF56-FAEE-E5DA-0899-A9F7994DD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76349"/>
            <a:ext cx="10739512" cy="521652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6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«В земной коре – литосфере – находятся оксид алюминия (входит в состав глины), оксид кремния (IV) (песок), оксид железа (III)(содержится в красном железняке). Водная оболочка Земли – гидросфера – это оксид водорода. В воздухе есть оксид углерода (IV) (углекислый газ). В результате хозяйственной деятельности человека образуются вещества, загрязняющую атмосферу: оксид углерода (II) (угарный газ), оксид серы (IV) (сернистый газ), оксид азота (II) и оксид азота (IV)» </a:t>
            </a:r>
            <a:endParaRPr lang="ru-RU" sz="4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654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CA519C-02CC-BE5F-8653-2141A742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Вычислите, сколько процентов алюминия находится в глине?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FE16C71-1D04-52AA-98A2-57CA043905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966" y="1881894"/>
            <a:ext cx="7132320" cy="491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40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Подзаголовок 2">
            <a:extLst>
              <a:ext uri="{FF2B5EF4-FFF2-40B4-BE49-F238E27FC236}">
                <a16:creationId xmlns:a16="http://schemas.microsoft.com/office/drawing/2014/main" id="{8C76E012-3A74-7B7C-C121-E1C68E95C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3389" y="428626"/>
            <a:ext cx="8715375" cy="6429375"/>
          </a:xfrm>
        </p:spPr>
        <p:txBody>
          <a:bodyPr/>
          <a:lstStyle/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«Крестики-нолики»</a:t>
            </a: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Выигрышный путь: 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одновалентные металлы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uk-UA" altLang="ru-RU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uk-UA" altLang="ru-RU" sz="3600" dirty="0">
              <a:solidFill>
                <a:srgbClr val="6F040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uk-UA" altLang="ru-RU" sz="3600" dirty="0">
              <a:solidFill>
                <a:srgbClr val="6F040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uk-UA" altLang="ru-RU" sz="3600" dirty="0">
              <a:solidFill>
                <a:srgbClr val="6F040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b="1" dirty="0">
              <a:solidFill>
                <a:srgbClr val="6F040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Выигрышный путь: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трёхвалентные металлы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sz="36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sz="3600" dirty="0">
              <a:solidFill>
                <a:srgbClr val="6F040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457207">
              <a:spcBef>
                <a:spcPct val="0"/>
              </a:spcBef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sz="3600" dirty="0">
              <a:solidFill>
                <a:srgbClr val="6F040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sz="3600" dirty="0">
              <a:solidFill>
                <a:srgbClr val="6F040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5603" name="Picture 2">
            <a:extLst>
              <a:ext uri="{FF2B5EF4-FFF2-40B4-BE49-F238E27FC236}">
                <a16:creationId xmlns:a16="http://schemas.microsoft.com/office/drawing/2014/main" id="{506007E7-470E-E3F7-5072-226DA0AB8253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6" y="1428751"/>
            <a:ext cx="4786313" cy="2143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1">
            <a:extLst>
              <a:ext uri="{FF2B5EF4-FFF2-40B4-BE49-F238E27FC236}">
                <a16:creationId xmlns:a16="http://schemas.microsoft.com/office/drawing/2014/main" id="{DA1AD830-D992-0B36-D909-8D2D09D39521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4214813"/>
            <a:ext cx="4826000" cy="2286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3F09C5-D9DE-AE64-361C-111EBC947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6DA386-C4F1-8B61-15DA-CA6EF78F2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Параграф 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§8, выполнить № 3  с. 45. </a:t>
            </a:r>
          </a:p>
          <a:p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Упр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7*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стр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46 (по желанию)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4837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7D89B7-477F-11B3-ABA2-DCC532A37B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8 класс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124F93-570E-640F-D0E1-3ACB226593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5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59545FB-EB61-67FE-732B-49C1C432C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0013" y="836614"/>
            <a:ext cx="8640762" cy="1798637"/>
          </a:xfrm>
        </p:spPr>
        <p:txBody>
          <a:bodyPr/>
          <a:lstStyle/>
          <a:p>
            <a:pPr marL="68580" indent="0">
              <a:buNone/>
              <a:defRPr/>
            </a:pPr>
            <a:r>
              <a:rPr lang="ru-RU" dirty="0"/>
              <a:t> </a:t>
            </a:r>
            <a:r>
              <a:rPr lang="ru-RU" sz="6000" dirty="0"/>
              <a:t>Мозговой штурм</a:t>
            </a:r>
          </a:p>
        </p:txBody>
      </p:sp>
      <p:pic>
        <p:nvPicPr>
          <p:cNvPr id="10243" name="Picture 2">
            <a:extLst>
              <a:ext uri="{FF2B5EF4-FFF2-40B4-BE49-F238E27FC236}">
                <a16:creationId xmlns:a16="http://schemas.microsoft.com/office/drawing/2014/main" id="{2D3265B6-E588-22CF-49B1-2D1113D0F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1" y="2133600"/>
            <a:ext cx="5237163" cy="3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EBF475-29FF-A376-7782-1008A8D0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02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РЕШИТЬ КРОССВОРД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Записать слова-ответы в тетрадь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CC9AF5-C59D-786A-EFF9-85301DE60F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957" y="1237957"/>
            <a:ext cx="5351211" cy="437170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8CB208-D171-1711-35C4-E633CBC6E462}"/>
              </a:ext>
            </a:extLst>
          </p:cNvPr>
          <p:cNvSpPr txBox="1"/>
          <p:nvPr/>
        </p:nvSpPr>
        <p:spPr>
          <a:xfrm>
            <a:off x="5750168" y="365126"/>
            <a:ext cx="6235505" cy="64140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То из чего состоят предметы.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Мельчайшая неделимая частица вещества.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Частица вещества, имеющая такие же свойства, что и это вещество.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Относительная атомная масса какого химического элемента равна 64.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Число, показывающее количество атомов в формуле химического вещества.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 произносится химический элемент, символ которого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Ag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Какой химический элемент имеет химический знак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Zn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Какое название носит число, стоящее перед химической формулой.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Относительная атомная масса какого химического элемента равна 32.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 это относительная … масса.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11) Название какого химического элемента произносится как гидраргирум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E27C05-F42A-F792-70B5-ABE431A9C637}"/>
              </a:ext>
            </a:extLst>
          </p:cNvPr>
          <p:cNvSpPr txBox="1"/>
          <p:nvPr/>
        </p:nvSpPr>
        <p:spPr>
          <a:xfrm>
            <a:off x="4023360" y="4093698"/>
            <a:ext cx="1519311" cy="8018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01D484-A6F4-E10E-1719-F6D8CDED34EC}"/>
              </a:ext>
            </a:extLst>
          </p:cNvPr>
          <p:cNvSpPr txBox="1"/>
          <p:nvPr/>
        </p:nvSpPr>
        <p:spPr>
          <a:xfrm>
            <a:off x="4192172" y="3953022"/>
            <a:ext cx="13504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31798-1184-ACC5-B665-B31278904E12}"/>
              </a:ext>
            </a:extLst>
          </p:cNvPr>
          <p:cNvSpPr txBox="1"/>
          <p:nvPr/>
        </p:nvSpPr>
        <p:spPr>
          <a:xfrm>
            <a:off x="5401994" y="3953022"/>
            <a:ext cx="309489" cy="10832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00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hopedu.ru/uploaded_files/shop_images/984.jpg">
            <a:extLst>
              <a:ext uri="{FF2B5EF4-FFF2-40B4-BE49-F238E27FC236}">
                <a16:creationId xmlns:a16="http://schemas.microsoft.com/office/drawing/2014/main" id="{6E069B69-D337-A947-FA1D-B9FBF021D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8" t="53511" r="12932" b="12114"/>
          <a:stretch>
            <a:fillRect/>
          </a:stretch>
        </p:blipFill>
        <p:spPr bwMode="auto">
          <a:xfrm>
            <a:off x="6960394" y="2266195"/>
            <a:ext cx="3600450" cy="376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" descr="http://shopedu.ru/uploaded_files/shop_images/984.jpg">
            <a:extLst>
              <a:ext uri="{FF2B5EF4-FFF2-40B4-BE49-F238E27FC236}">
                <a16:creationId xmlns:a16="http://schemas.microsoft.com/office/drawing/2014/main" id="{0B027DB3-4798-530F-773E-842138776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2930" r="57562" b="70685"/>
          <a:stretch>
            <a:fillRect/>
          </a:stretch>
        </p:blipFill>
        <p:spPr bwMode="auto">
          <a:xfrm>
            <a:off x="2495551" y="404813"/>
            <a:ext cx="3095625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" descr="http://shopedu.ru/uploaded_files/shop_images/984.jpg">
            <a:extLst>
              <a:ext uri="{FF2B5EF4-FFF2-40B4-BE49-F238E27FC236}">
                <a16:creationId xmlns:a16="http://schemas.microsoft.com/office/drawing/2014/main" id="{E58E6180-4025-82F6-EE93-548823AC9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8" t="35178" r="12276" b="45343"/>
          <a:stretch>
            <a:fillRect/>
          </a:stretch>
        </p:blipFill>
        <p:spPr bwMode="auto">
          <a:xfrm>
            <a:off x="1181956" y="2420939"/>
            <a:ext cx="45672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" descr="http://shopedu.ru/uploaded_files/shop_images/984.jpg">
            <a:extLst>
              <a:ext uri="{FF2B5EF4-FFF2-40B4-BE49-F238E27FC236}">
                <a16:creationId xmlns:a16="http://schemas.microsoft.com/office/drawing/2014/main" id="{22AD2D27-918C-F308-719D-FE9771AF5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58" t="12930" r="12872" b="70685"/>
          <a:stretch>
            <a:fillRect/>
          </a:stretch>
        </p:blipFill>
        <p:spPr bwMode="auto">
          <a:xfrm>
            <a:off x="7824788" y="333375"/>
            <a:ext cx="1871662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8532F6-1CA6-6F5F-424A-0C51A417D69D}"/>
              </a:ext>
            </a:extLst>
          </p:cNvPr>
          <p:cNvSpPr txBox="1"/>
          <p:nvPr/>
        </p:nvSpPr>
        <p:spPr>
          <a:xfrm>
            <a:off x="3144740" y="5339973"/>
            <a:ext cx="309562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Структурная формула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738F-FF3A-378E-ED36-4F3CD830D196}"/>
              </a:ext>
            </a:extLst>
          </p:cNvPr>
          <p:cNvSpPr txBox="1"/>
          <p:nvPr/>
        </p:nvSpPr>
        <p:spPr>
          <a:xfrm>
            <a:off x="5053013" y="2163763"/>
            <a:ext cx="309562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МОЛЕКУЛЯРНАЯ ФОРМУЛА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EDDF275C-5D9C-7F93-B384-FE55B80F0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валентность элементов в веществах </a:t>
            </a:r>
          </a:p>
        </p:txBody>
      </p:sp>
      <p:sp>
        <p:nvSpPr>
          <p:cNvPr id="24579" name="TextBox 3">
            <a:extLst>
              <a:ext uri="{FF2B5EF4-FFF2-40B4-BE49-F238E27FC236}">
                <a16:creationId xmlns:a16="http://schemas.microsoft.com/office/drawing/2014/main" id="{6D2FF0E5-9A2C-5D5B-224A-C39162363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1989138"/>
            <a:ext cx="80645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SiH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CrO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S, CO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CO, SO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FeO, HCl, HBr, Cl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Cl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РН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O, 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Cr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SiO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SiH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Mn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MnO, CuO, N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>
            <a:extLst>
              <a:ext uri="{FF2B5EF4-FFF2-40B4-BE49-F238E27FC236}">
                <a16:creationId xmlns:a16="http://schemas.microsoft.com/office/drawing/2014/main" id="{A6886B32-3C44-3D9A-39C5-F96E879208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08188" y="452439"/>
            <a:ext cx="7327900" cy="14001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3600" b="1" i="1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</a:t>
            </a:r>
            <a:r>
              <a:rPr lang="ru-RU" altLang="ru-RU" sz="36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составить формулы веществ по известным валентностям элементов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F8045B4-BDFD-F8EF-01EB-BD75BF07D1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16163" y="2349501"/>
            <a:ext cx="8101012" cy="4194175"/>
          </a:xfrm>
        </p:spPr>
        <p:txBody>
          <a:bodyPr/>
          <a:lstStyle/>
          <a:p>
            <a:pPr marL="182880" indent="-182880">
              <a:buNone/>
              <a:defRPr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  I      </a:t>
            </a:r>
            <a:r>
              <a:rPr lang="ru-RU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III I               III II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  <a:p>
            <a:pPr marL="182880" indent="-182880">
              <a:defRPr/>
            </a:pP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1-вариант: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CaCl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   PCl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N O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marL="182880" indent="-182880">
              <a:buNone/>
              <a:defRPr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  <a:p>
            <a:pPr marL="182880" indent="-182880">
              <a:defRPr/>
            </a:pP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182880">
              <a:buNone/>
              <a:defRPr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en-US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 II        </a:t>
            </a:r>
            <a:r>
              <a:rPr lang="ru-RU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   I              III  I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182880">
              <a:defRPr/>
            </a:pPr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вариант:</a:t>
            </a:r>
            <a:r>
              <a:rPr lang="en-US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rO           BaCl            AlH </a:t>
            </a:r>
            <a:endParaRPr lang="ru-RU" alt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EDDF275C-5D9C-7F93-B384-FE55B80F0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913" y="510430"/>
            <a:ext cx="10515600" cy="1325563"/>
          </a:xfrm>
        </p:spPr>
        <p:txBody>
          <a:bodyPr/>
          <a:lstStyle/>
          <a:p>
            <a:pPr algn="ctr">
              <a:defRPr/>
            </a:pPr>
            <a:r>
              <a:rPr lang="en-US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 у всех этих формул? </a:t>
            </a:r>
            <a:br>
              <a:rPr lang="en-US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TextBox 3">
            <a:extLst>
              <a:ext uri="{FF2B5EF4-FFF2-40B4-BE49-F238E27FC236}">
                <a16:creationId xmlns:a16="http://schemas.microsoft.com/office/drawing/2014/main" id="{6D2FF0E5-9A2C-5D5B-224A-C39162363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1989138"/>
            <a:ext cx="80645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CO, SO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FeO, 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NaCl, Cl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CuCL</a:t>
            </a:r>
            <a:r>
              <a:rPr lang="pt-BR" altLang="ru-RU" sz="4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4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6A3A44-F9C1-354B-1A1A-A8178FAF5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Бинарные соединения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36436E-8C0C-B72B-4A01-DC07B28C4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794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33825SlideId26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33825SlideId26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458</Words>
  <Application>Microsoft Office PowerPoint</Application>
  <PresentationFormat>Широкоэкранный</PresentationFormat>
  <Paragraphs>65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8 класс Валентность. 2 урок</vt:lpstr>
      <vt:lpstr>8 класс </vt:lpstr>
      <vt:lpstr>Презентация PowerPoint</vt:lpstr>
      <vt:lpstr>РЕШИТЬ КРОССВОРД Записать слова-ответы в тетрадь</vt:lpstr>
      <vt:lpstr>Презентация PowerPoint</vt:lpstr>
      <vt:lpstr>Определите валентность элементов в веществах </vt:lpstr>
      <vt:lpstr>Задание 2: составить формулы веществ по известным валентностям элементов</vt:lpstr>
      <vt:lpstr>- Что общего у всех этих формул?  </vt:lpstr>
      <vt:lpstr>Бинарные соединения </vt:lpstr>
      <vt:lpstr>Бинарные соединения </vt:lpstr>
      <vt:lpstr>Чем отличаются?  </vt:lpstr>
      <vt:lpstr>Названия бинарных соединений</vt:lpstr>
      <vt:lpstr>Составьте формулы названных в тексте оксидов: </vt:lpstr>
      <vt:lpstr>Вычислите, сколько процентов алюминия находится в глине?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Валентность. 2 урок</dc:title>
  <dc:creator>user</dc:creator>
  <cp:lastModifiedBy>user</cp:lastModifiedBy>
  <cp:revision>1</cp:revision>
  <dcterms:created xsi:type="dcterms:W3CDTF">2023-10-11T11:23:38Z</dcterms:created>
  <dcterms:modified xsi:type="dcterms:W3CDTF">2023-10-11T12:06:34Z</dcterms:modified>
</cp:coreProperties>
</file>