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9" r:id="rId1"/>
  </p:sldMasterIdLst>
  <p:sldIdLst>
    <p:sldId id="257" r:id="rId2"/>
    <p:sldId id="258" r:id="rId3"/>
    <p:sldId id="266" r:id="rId4"/>
    <p:sldId id="265" r:id="rId5"/>
    <p:sldId id="268" r:id="rId6"/>
    <p:sldId id="264" r:id="rId7"/>
    <p:sldId id="263" r:id="rId8"/>
    <p:sldId id="262" r:id="rId9"/>
    <p:sldId id="261" r:id="rId10"/>
    <p:sldId id="260" r:id="rId11"/>
    <p:sldId id="267" r:id="rId12"/>
    <p:sldId id="269" r:id="rId13"/>
    <p:sldId id="259" r:id="rId1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0" d="100"/>
          <a:sy n="80" d="100"/>
        </p:scale>
        <p:origin x="-677" y="-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EE13DEBB-FD77-E4E6-D325-BA281512FF4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="" xmlns:a16="http://schemas.microsoft.com/office/drawing/2014/main" id="{B867FDD9-F909-5408-27FD-B8878C333FB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1C50504C-8B9B-4A4D-4CDF-7B3B5CAB99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9E03A2-0652-4AFB-9BE0-61FD1F9EE1A8}" type="datetimeFigureOut">
              <a:rPr lang="ru-RU" smtClean="0"/>
              <a:pPr/>
              <a:t>11.10.2023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11473503-F91B-1AA4-6A6B-75801BC9B9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518FE7F6-35BF-9483-4399-F61F6C5B89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F86EB-0775-46C8-AF2F-17F58482CED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93505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9F92CA91-2F64-E8B3-1514-F61A320BF3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="" xmlns:a16="http://schemas.microsoft.com/office/drawing/2014/main" id="{A9286B57-57B6-472A-8322-33C25AB37CC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E5D5FA7D-C6EC-DD62-7162-23F843B849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9E03A2-0652-4AFB-9BE0-61FD1F9EE1A8}" type="datetimeFigureOut">
              <a:rPr lang="ru-RU" smtClean="0"/>
              <a:pPr/>
              <a:t>11.10.2023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368485BE-FE62-6E60-741B-15533DD952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47430E51-5ECF-8BF2-A4D7-372FB28FD3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F86EB-0775-46C8-AF2F-17F58482CED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82694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="" xmlns:a16="http://schemas.microsoft.com/office/drawing/2014/main" id="{60C12134-2C37-BC02-54AD-5C946E3A76D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="" xmlns:a16="http://schemas.microsoft.com/office/drawing/2014/main" id="{45E0EEE0-97C7-6A63-BA0F-83058AF6B1D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A0A86854-F92D-FCCF-D0BF-92696301F9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9E03A2-0652-4AFB-9BE0-61FD1F9EE1A8}" type="datetimeFigureOut">
              <a:rPr lang="ru-RU" smtClean="0"/>
              <a:pPr/>
              <a:t>11.10.2023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FF293423-BFF9-18D1-3538-7B2F5E5887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9A04CFB3-9D5C-1333-A7B5-09E1C66069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F86EB-0775-46C8-AF2F-17F58482CED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21455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973F707E-D99C-EE75-EA9E-68D7C197B3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5CC9904F-ADF7-E78C-F919-E85017441D6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192B2F6D-3C2A-EFBA-E5DF-542A472D7B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9E03A2-0652-4AFB-9BE0-61FD1F9EE1A8}" type="datetimeFigureOut">
              <a:rPr lang="ru-RU" smtClean="0"/>
              <a:pPr/>
              <a:t>11.10.2023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72EEBCD8-79D8-7146-AB6C-00E668C1CD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BD7F3F9D-8119-81A7-07A9-6D79EE58D7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F86EB-0775-46C8-AF2F-17F58482CED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80083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44FD733A-D578-9013-5650-044C6168A1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6C8C07C1-88DF-4B20-09D4-1C5FD7B2DA4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E8B716EC-C1D4-F38F-881D-908B234768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9E03A2-0652-4AFB-9BE0-61FD1F9EE1A8}" type="datetimeFigureOut">
              <a:rPr lang="ru-RU" smtClean="0"/>
              <a:pPr/>
              <a:t>11.10.2023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9ECAF11C-8C02-0A8E-EF53-5A8AE97450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94E123A1-E3DD-FF4F-A491-D2CD67B544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F86EB-0775-46C8-AF2F-17F58482CED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79789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88630B5B-C858-E72B-676A-EFD7600F42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63277531-57D6-9115-E80C-A83A2D9FAED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="" xmlns:a16="http://schemas.microsoft.com/office/drawing/2014/main" id="{E9C0C65A-43AC-4476-5713-66E3434D55F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B04EC986-F4A4-FA9E-1979-BE003E5A27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9E03A2-0652-4AFB-9BE0-61FD1F9EE1A8}" type="datetimeFigureOut">
              <a:rPr lang="ru-RU" smtClean="0"/>
              <a:pPr/>
              <a:t>11.10.2023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B2CA3888-B562-41DE-5CA6-0F1DB40891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F9708EB9-2A17-21BE-D53D-D415627D1D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F86EB-0775-46C8-AF2F-17F58482CED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51608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CC79B832-21E4-3CDD-2639-9B7CAD96A6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8E3F0C08-2D04-7E72-38A3-E1691A31AFE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="" xmlns:a16="http://schemas.microsoft.com/office/drawing/2014/main" id="{B6652462-A82F-2D20-174E-C5146C916C4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="" xmlns:a16="http://schemas.microsoft.com/office/drawing/2014/main" id="{83F15AE5-CF10-1641-1439-B1F54C350A6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="" xmlns:a16="http://schemas.microsoft.com/office/drawing/2014/main" id="{DCFFAF71-2220-F048-2DFA-4930A808820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="" xmlns:a16="http://schemas.microsoft.com/office/drawing/2014/main" id="{6533FF28-6883-A659-B8F6-34C78B21CD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9E03A2-0652-4AFB-9BE0-61FD1F9EE1A8}" type="datetimeFigureOut">
              <a:rPr lang="ru-RU" smtClean="0"/>
              <a:pPr/>
              <a:t>11.10.2023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="" xmlns:a16="http://schemas.microsoft.com/office/drawing/2014/main" id="{27CCA3DE-72EE-B346-10FF-60D4CCD4E9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="" xmlns:a16="http://schemas.microsoft.com/office/drawing/2014/main" id="{0178CED8-4480-79D5-672A-6EB6B8CBAD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F86EB-0775-46C8-AF2F-17F58482CED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83038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335E8321-E264-7DA2-1DFB-82BAED3753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="" xmlns:a16="http://schemas.microsoft.com/office/drawing/2014/main" id="{5AE543B7-C2EE-33BA-5EF0-439D210BD5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9E03A2-0652-4AFB-9BE0-61FD1F9EE1A8}" type="datetimeFigureOut">
              <a:rPr lang="ru-RU" smtClean="0"/>
              <a:pPr/>
              <a:t>11.10.2023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="" xmlns:a16="http://schemas.microsoft.com/office/drawing/2014/main" id="{115F5BCE-E99D-1FFE-4A1E-12F44E6356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="" xmlns:a16="http://schemas.microsoft.com/office/drawing/2014/main" id="{490250F8-203D-0560-A4EF-C51A17C741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F86EB-0775-46C8-AF2F-17F58482CED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78954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="" xmlns:a16="http://schemas.microsoft.com/office/drawing/2014/main" id="{9BA8A2A1-8F3C-7402-1915-19C140613D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9E03A2-0652-4AFB-9BE0-61FD1F9EE1A8}" type="datetimeFigureOut">
              <a:rPr lang="ru-RU" smtClean="0"/>
              <a:pPr/>
              <a:t>11.10.2023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="" xmlns:a16="http://schemas.microsoft.com/office/drawing/2014/main" id="{4CD099EA-B31D-35A3-F65D-51B6E8CD2D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="" xmlns:a16="http://schemas.microsoft.com/office/drawing/2014/main" id="{F98D3522-722A-7A4D-D39D-549582567F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F86EB-0775-46C8-AF2F-17F58482CED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61362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B41D2DA7-B0AE-F207-4189-48185EDE93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AFC7074E-ADD5-C063-E2DE-402D0D743FB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="" xmlns:a16="http://schemas.microsoft.com/office/drawing/2014/main" id="{1C029C43-3398-A2CB-72C7-1B95A2AE08C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1BF02AE0-7DC4-A194-25E1-9011E85372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9E03A2-0652-4AFB-9BE0-61FD1F9EE1A8}" type="datetimeFigureOut">
              <a:rPr lang="ru-RU" smtClean="0"/>
              <a:pPr/>
              <a:t>11.10.2023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DEFD53DA-D97F-B7F4-BDA9-463DE40ABF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7D0F510F-F3B6-9176-1176-7A9BA80D00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F86EB-0775-46C8-AF2F-17F58482CED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26494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B3D6AE5F-4985-3692-B1C8-C9586393B7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="" xmlns:a16="http://schemas.microsoft.com/office/drawing/2014/main" id="{2505D43C-1571-78CA-2B47-04709C38694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="" xmlns:a16="http://schemas.microsoft.com/office/drawing/2014/main" id="{C9DEF3BC-D1FE-8777-198B-40DEA0B32B8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8334DAFF-E1E9-5003-F2DC-49FB569146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9E03A2-0652-4AFB-9BE0-61FD1F9EE1A8}" type="datetimeFigureOut">
              <a:rPr lang="ru-RU" smtClean="0"/>
              <a:pPr/>
              <a:t>11.10.2023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45ECFF2C-1075-3FEE-4B68-890600CB8C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CB371BD9-B1A3-A72C-98E8-35B1EBF3A6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F86EB-0775-46C8-AF2F-17F58482CED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16904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C85DC603-B167-1778-1216-8599CD5287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F2E8F62C-EBA9-AD3D-E2E9-14F530D76FC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6E0099F3-C0A2-0895-6E61-B7017AD798D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9E03A2-0652-4AFB-9BE0-61FD1F9EE1A8}" type="datetimeFigureOut">
              <a:rPr lang="ru-RU" smtClean="0"/>
              <a:pPr/>
              <a:t>11.10.2023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75ED88AB-D1D2-CBF7-4AB4-86AC8CEBD15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BC56CBF3-2C5D-6375-1304-4DDDD852A74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8F86EB-0775-46C8-AF2F-17F58482CED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81373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3" r:id="rId4"/>
    <p:sldLayoutId id="2147483694" r:id="rId5"/>
    <p:sldLayoutId id="2147483695" r:id="rId6"/>
    <p:sldLayoutId id="2147483696" r:id="rId7"/>
    <p:sldLayoutId id="2147483697" r:id="rId8"/>
    <p:sldLayoutId id="2147483698" r:id="rId9"/>
    <p:sldLayoutId id="2147483699" r:id="rId10"/>
    <p:sldLayoutId id="2147483700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>
            <a:extLst>
              <a:ext uri="{FF2B5EF4-FFF2-40B4-BE49-F238E27FC236}">
                <a16:creationId xmlns="" xmlns:a16="http://schemas.microsoft.com/office/drawing/2014/main" id="{1AA996E4-3836-4376-C789-4A46FE922F0F}"/>
              </a:ext>
            </a:extLst>
          </p:cNvPr>
          <p:cNvSpPr/>
          <p:nvPr/>
        </p:nvSpPr>
        <p:spPr>
          <a:xfrm>
            <a:off x="2113808" y="1132271"/>
            <a:ext cx="9299874" cy="249299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+mj-lt"/>
              </a:rPr>
              <a:t>Дидактическое пособие </a:t>
            </a:r>
            <a:br>
              <a:rPr lang="ru-RU" sz="5400" b="1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+mj-lt"/>
              </a:rPr>
            </a:br>
            <a:r>
              <a:rPr lang="en-US" sz="5400" b="1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+mj-lt"/>
              </a:rPr>
              <a:t>“</a:t>
            </a:r>
            <a:r>
              <a:rPr lang="ru-RU" sz="5400" b="1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+mj-lt"/>
              </a:rPr>
              <a:t>Чудо-дерево</a:t>
            </a:r>
            <a:r>
              <a:rPr lang="en-US" sz="54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+mj-lt"/>
              </a:rPr>
              <a:t>”</a:t>
            </a:r>
            <a:endParaRPr lang="ru-RU" sz="5400" b="1" dirty="0" smtClean="0">
              <a:ln w="9525">
                <a:solidFill>
                  <a:schemeClr val="bg1"/>
                </a:solidFill>
                <a:prstDash val="solid"/>
              </a:ln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  <a:latin typeface="+mj-lt"/>
            </a:endParaRPr>
          </a:p>
          <a:p>
            <a:pPr algn="ctr"/>
            <a:r>
              <a:rPr lang="ru-RU" sz="2400" b="1" dirty="0" smtClean="0"/>
              <a:t>Группа № 37 </a:t>
            </a:r>
            <a:r>
              <a:rPr lang="en-US" sz="2400" b="1" dirty="0" smtClean="0"/>
              <a:t>“</a:t>
            </a:r>
            <a:r>
              <a:rPr lang="ru-RU" sz="2400" b="1" dirty="0" smtClean="0"/>
              <a:t>Пчёлки</a:t>
            </a:r>
            <a:r>
              <a:rPr lang="en-US" sz="2400" b="1" dirty="0" smtClean="0"/>
              <a:t>”</a:t>
            </a:r>
            <a:r>
              <a:rPr lang="ru-RU" sz="2400" b="1" dirty="0" smtClean="0"/>
              <a:t/>
            </a:r>
            <a:br>
              <a:rPr lang="ru-RU" sz="2400" b="1" dirty="0" smtClean="0"/>
            </a:br>
            <a:endParaRPr lang="ru-RU" sz="2400" b="1" dirty="0">
              <a:ln w="9525">
                <a:solidFill>
                  <a:schemeClr val="bg1"/>
                </a:solidFill>
                <a:prstDash val="solid"/>
              </a:ln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  <a:latin typeface="+mj-lt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="" xmlns:a16="http://schemas.microsoft.com/office/drawing/2014/main" id="{A3F3726A-0CB0-0C10-18C3-7033909908FF}"/>
              </a:ext>
            </a:extLst>
          </p:cNvPr>
          <p:cNvSpPr txBox="1"/>
          <p:nvPr/>
        </p:nvSpPr>
        <p:spPr>
          <a:xfrm>
            <a:off x="7671461" y="3740726"/>
            <a:ext cx="353884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/>
              <a:t/>
            </a:r>
            <a:br>
              <a:rPr lang="ru-RU" sz="1600" dirty="0"/>
            </a:br>
            <a:r>
              <a:rPr lang="ru-RU" sz="1600" b="1" dirty="0" smtClean="0"/>
              <a:t>Воспитатели</a:t>
            </a:r>
            <a:r>
              <a:rPr lang="en-US" sz="1600" b="1" dirty="0"/>
              <a:t>: </a:t>
            </a:r>
            <a:r>
              <a:rPr lang="ru-RU" sz="1600" b="1" dirty="0"/>
              <a:t/>
            </a:r>
            <a:br>
              <a:rPr lang="ru-RU" sz="1600" b="1" dirty="0"/>
            </a:br>
            <a:r>
              <a:rPr lang="ru-RU" sz="1600" b="1" dirty="0"/>
              <a:t>Е.Г. </a:t>
            </a:r>
            <a:r>
              <a:rPr lang="ru-RU" sz="1600" b="1" dirty="0" err="1"/>
              <a:t>Кутергина</a:t>
            </a:r>
            <a:r>
              <a:rPr lang="ru-RU" sz="1600" b="1" dirty="0"/>
              <a:t/>
            </a:r>
            <a:br>
              <a:rPr lang="ru-RU" sz="1600" b="1" dirty="0"/>
            </a:br>
            <a:r>
              <a:rPr lang="ru-RU" sz="1600" b="1" dirty="0"/>
              <a:t>И.А. </a:t>
            </a:r>
            <a:r>
              <a:rPr lang="ru-RU" sz="1600" b="1" dirty="0" err="1"/>
              <a:t>Нурдавлетова</a:t>
            </a:r>
            <a:endParaRPr lang="ru-RU" sz="1600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258784" y="439388"/>
            <a:ext cx="984464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Муниципальное  бюджетное дошкольное образовательное  учреждение «Детский сад № 40 «Медвежонок»» </a:t>
            </a:r>
          </a:p>
        </p:txBody>
      </p:sp>
    </p:spTree>
    <p:extLst>
      <p:ext uri="{BB962C8B-B14F-4D97-AF65-F5344CB8AC3E}">
        <p14:creationId xmlns:p14="http://schemas.microsoft.com/office/powerpoint/2010/main" val="399063215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>
            <a:extLst>
              <a:ext uri="{FF2B5EF4-FFF2-40B4-BE49-F238E27FC236}">
                <a16:creationId xmlns="" xmlns:a16="http://schemas.microsoft.com/office/drawing/2014/main" id="{50201EF8-042E-B937-4FF9-13D222AC335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020299" y="569935"/>
            <a:ext cx="3890963" cy="60939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>
            <a:extLst>
              <a:ext uri="{FF2B5EF4-FFF2-40B4-BE49-F238E27FC236}">
                <a16:creationId xmlns="" xmlns:a16="http://schemas.microsoft.com/office/drawing/2014/main" id="{07C30927-7935-521C-0972-A425250897F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394798" y="569933"/>
            <a:ext cx="3922713" cy="60939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="" xmlns:a16="http://schemas.microsoft.com/office/drawing/2014/main" id="{30102823-064A-F579-46A7-7C86E755A663}"/>
              </a:ext>
            </a:extLst>
          </p:cNvPr>
          <p:cNvSpPr txBox="1"/>
          <p:nvPr/>
        </p:nvSpPr>
        <p:spPr>
          <a:xfrm>
            <a:off x="4304321" y="12526"/>
            <a:ext cx="396775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>
                <a:latin typeface="+mj-lt"/>
              </a:rPr>
              <a:t>Презентация своей книги</a:t>
            </a:r>
          </a:p>
        </p:txBody>
      </p:sp>
    </p:spTree>
    <p:extLst>
      <p:ext uri="{BB962C8B-B14F-4D97-AF65-F5344CB8AC3E}">
        <p14:creationId xmlns:p14="http://schemas.microsoft.com/office/powerpoint/2010/main" val="287054329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>
            <a:extLst>
              <a:ext uri="{FF2B5EF4-FFF2-40B4-BE49-F238E27FC236}">
                <a16:creationId xmlns="" xmlns:a16="http://schemas.microsoft.com/office/drawing/2014/main" id="{9ECC62D2-28B1-5304-2A8D-C1685DF7131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47450" y="870559"/>
            <a:ext cx="4076392" cy="55377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>
            <a:extLst>
              <a:ext uri="{FF2B5EF4-FFF2-40B4-BE49-F238E27FC236}">
                <a16:creationId xmlns="" xmlns:a16="http://schemas.microsoft.com/office/drawing/2014/main" id="{6A38B58B-405E-5CE0-CF42-30CC3D73EB6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37636" y="831984"/>
            <a:ext cx="4076391" cy="55763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="" xmlns:a16="http://schemas.microsoft.com/office/drawing/2014/main" id="{19334337-41EE-F585-01AD-30C15364F2FA}"/>
              </a:ext>
            </a:extLst>
          </p:cNvPr>
          <p:cNvSpPr txBox="1"/>
          <p:nvPr/>
        </p:nvSpPr>
        <p:spPr>
          <a:xfrm>
            <a:off x="3928580" y="-83548"/>
            <a:ext cx="4334840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b="1" dirty="0">
                <a:latin typeface="+mj-lt"/>
              </a:rPr>
              <a:t>Дидактическое пособие</a:t>
            </a:r>
            <a:br>
              <a:rPr lang="ru-RU" sz="2800" b="1" dirty="0">
                <a:latin typeface="+mj-lt"/>
              </a:rPr>
            </a:br>
            <a:r>
              <a:rPr lang="en-US" sz="2800" b="1" dirty="0">
                <a:latin typeface="+mj-lt"/>
              </a:rPr>
              <a:t>“</a:t>
            </a:r>
            <a:r>
              <a:rPr lang="ru-RU" sz="2800" b="1" dirty="0">
                <a:latin typeface="+mj-lt"/>
              </a:rPr>
              <a:t>Карта Красноярского края</a:t>
            </a:r>
            <a:r>
              <a:rPr lang="en-US" sz="2800" b="1" dirty="0">
                <a:latin typeface="+mj-lt"/>
              </a:rPr>
              <a:t>”</a:t>
            </a:r>
            <a:endParaRPr lang="ru-RU" sz="2800" b="1" dirty="0">
              <a:latin typeface="+mj-lt"/>
            </a:endParaRPr>
          </a:p>
          <a:p>
            <a:pPr algn="ctr"/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60106534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>
            <a:extLst>
              <a:ext uri="{FF2B5EF4-FFF2-40B4-BE49-F238E27FC236}">
                <a16:creationId xmlns="" xmlns:a16="http://schemas.microsoft.com/office/drawing/2014/main" id="{F53AA863-642F-E15E-B65B-607E5F41FD2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06300" y="378215"/>
            <a:ext cx="4975997" cy="36739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>
            <a:extLst>
              <a:ext uri="{FF2B5EF4-FFF2-40B4-BE49-F238E27FC236}">
                <a16:creationId xmlns="" xmlns:a16="http://schemas.microsoft.com/office/drawing/2014/main" id="{26E14823-EE00-0720-89F6-5AB492ED310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09705" y="2977366"/>
            <a:ext cx="4975997" cy="36521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8403030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="" xmlns:a16="http://schemas.microsoft.com/office/drawing/2014/main" id="{56031F08-C6C6-9C5D-8C65-D9E63237374F}"/>
              </a:ext>
            </a:extLst>
          </p:cNvPr>
          <p:cNvSpPr txBox="1"/>
          <p:nvPr/>
        </p:nvSpPr>
        <p:spPr>
          <a:xfrm>
            <a:off x="2699360" y="2505670"/>
            <a:ext cx="864295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>
                <a:latin typeface="+mj-lt"/>
              </a:rPr>
              <a:t>Спасибо за внимание!</a:t>
            </a:r>
          </a:p>
        </p:txBody>
      </p:sp>
    </p:spTree>
    <p:extLst>
      <p:ext uri="{BB962C8B-B14F-4D97-AF65-F5344CB8AC3E}">
        <p14:creationId xmlns:p14="http://schemas.microsoft.com/office/powerpoint/2010/main" val="7654083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="" xmlns:a16="http://schemas.microsoft.com/office/drawing/2014/main" id="{B45BF26D-9122-14ED-0EE6-E39A71C8D88B}"/>
              </a:ext>
            </a:extLst>
          </p:cNvPr>
          <p:cNvSpPr txBox="1"/>
          <p:nvPr/>
        </p:nvSpPr>
        <p:spPr>
          <a:xfrm>
            <a:off x="2937353" y="797676"/>
            <a:ext cx="7853820" cy="47705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u="sng" dirty="0">
                <a:latin typeface="+mj-lt"/>
              </a:rPr>
              <a:t>Цель</a:t>
            </a:r>
            <a:r>
              <a:rPr lang="en-US" sz="3200" b="1" u="sng" dirty="0">
                <a:latin typeface="+mj-lt"/>
              </a:rPr>
              <a:t>: </a:t>
            </a:r>
            <a:r>
              <a:rPr lang="ru-RU" sz="2000" b="1" dirty="0">
                <a:latin typeface="+mj-lt"/>
              </a:rPr>
              <a:t>Формирование экологических и краеведческих компетенций у детей дошкольного возраста</a:t>
            </a:r>
            <a:br>
              <a:rPr lang="ru-RU" sz="2000" b="1" dirty="0">
                <a:latin typeface="+mj-lt"/>
              </a:rPr>
            </a:br>
            <a:r>
              <a:rPr lang="ru-RU" sz="2000" b="1" dirty="0">
                <a:latin typeface="+mj-lt"/>
              </a:rPr>
              <a:t/>
            </a:r>
            <a:br>
              <a:rPr lang="ru-RU" sz="2000" b="1" dirty="0">
                <a:latin typeface="+mj-lt"/>
              </a:rPr>
            </a:br>
            <a:r>
              <a:rPr lang="ru-RU" sz="3200" b="1" u="sng" dirty="0">
                <a:latin typeface="+mj-lt"/>
              </a:rPr>
              <a:t>Задачи</a:t>
            </a:r>
            <a:r>
              <a:rPr lang="en-US" sz="3200" b="1" u="sng" dirty="0">
                <a:latin typeface="+mj-lt"/>
              </a:rPr>
              <a:t>:</a:t>
            </a:r>
            <a:r>
              <a:rPr lang="ru-RU" sz="2000" b="1" dirty="0">
                <a:latin typeface="+mj-lt"/>
              </a:rPr>
              <a:t/>
            </a:r>
            <a:br>
              <a:rPr lang="ru-RU" sz="2000" b="1" dirty="0">
                <a:latin typeface="+mj-lt"/>
              </a:rPr>
            </a:br>
            <a:r>
              <a:rPr lang="ru-RU" sz="2000" b="1" dirty="0">
                <a:latin typeface="+mj-lt"/>
              </a:rPr>
              <a:t/>
            </a:r>
            <a:br>
              <a:rPr lang="ru-RU" sz="2000" b="1" dirty="0">
                <a:latin typeface="+mj-lt"/>
              </a:rPr>
            </a:br>
            <a:r>
              <a:rPr lang="ru-RU" sz="2000" b="1" dirty="0">
                <a:latin typeface="+mj-lt"/>
              </a:rPr>
              <a:t>1) формировать знания и углублять представления о окружающей действительности</a:t>
            </a:r>
            <a:br>
              <a:rPr lang="ru-RU" sz="2000" b="1" dirty="0">
                <a:latin typeface="+mj-lt"/>
              </a:rPr>
            </a:br>
            <a:r>
              <a:rPr lang="ru-RU" sz="2000" b="1" dirty="0">
                <a:latin typeface="+mj-lt"/>
              </a:rPr>
              <a:t/>
            </a:r>
            <a:br>
              <a:rPr lang="ru-RU" sz="2000" b="1" dirty="0">
                <a:latin typeface="+mj-lt"/>
              </a:rPr>
            </a:br>
            <a:r>
              <a:rPr lang="ru-RU" sz="2000" b="1" dirty="0">
                <a:latin typeface="+mj-lt"/>
              </a:rPr>
              <a:t>2) развивать интерес к познанию, формировать умение анализировать и обобщать информацию</a:t>
            </a:r>
            <a:br>
              <a:rPr lang="ru-RU" sz="2000" b="1" dirty="0">
                <a:latin typeface="+mj-lt"/>
              </a:rPr>
            </a:br>
            <a:r>
              <a:rPr lang="ru-RU" sz="2000" b="1" dirty="0">
                <a:latin typeface="+mj-lt"/>
              </a:rPr>
              <a:t/>
            </a:r>
            <a:br>
              <a:rPr lang="ru-RU" sz="2000" b="1" dirty="0">
                <a:latin typeface="+mj-lt"/>
              </a:rPr>
            </a:br>
            <a:r>
              <a:rPr lang="ru-RU" sz="2000" b="1" dirty="0">
                <a:latin typeface="+mj-lt"/>
              </a:rPr>
              <a:t>3) способствовать воспитанию у детей элементов экологического сознания и следованию экологическим правилам в доступных для ребенка формам</a:t>
            </a:r>
          </a:p>
        </p:txBody>
      </p:sp>
    </p:spTree>
    <p:extLst>
      <p:ext uri="{BB962C8B-B14F-4D97-AF65-F5344CB8AC3E}">
        <p14:creationId xmlns:p14="http://schemas.microsoft.com/office/powerpoint/2010/main" val="35641444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="" xmlns:a16="http://schemas.microsoft.com/office/drawing/2014/main" id="{7C389E14-711E-DFC3-A09A-5EAAA8CF3BC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80163" y="547718"/>
            <a:ext cx="5006237" cy="61599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="" xmlns:a16="http://schemas.microsoft.com/office/drawing/2014/main" id="{8B775423-E486-73D9-F12E-6E0275B4176E}"/>
              </a:ext>
            </a:extLst>
          </p:cNvPr>
          <p:cNvSpPr txBox="1"/>
          <p:nvPr/>
        </p:nvSpPr>
        <p:spPr>
          <a:xfrm>
            <a:off x="4511093" y="0"/>
            <a:ext cx="364555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>
                <a:latin typeface="+mj-lt"/>
              </a:rPr>
              <a:t>Модель </a:t>
            </a:r>
            <a:r>
              <a:rPr lang="en-US" sz="2800" b="1" dirty="0">
                <a:latin typeface="+mj-lt"/>
              </a:rPr>
              <a:t>“</a:t>
            </a:r>
            <a:r>
              <a:rPr lang="ru-RU" sz="2800" b="1" dirty="0">
                <a:latin typeface="+mj-lt"/>
              </a:rPr>
              <a:t>Чудо-дерево</a:t>
            </a:r>
            <a:r>
              <a:rPr lang="en-US" sz="2800" b="1" dirty="0">
                <a:latin typeface="+mj-lt"/>
              </a:rPr>
              <a:t>”</a:t>
            </a:r>
            <a:endParaRPr lang="ru-RU" sz="2800" b="1" dirty="0">
              <a:latin typeface="+mj-lt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="" xmlns:a16="http://schemas.microsoft.com/office/drawing/2014/main" id="{FF1D21B3-AC2F-6348-2CFA-F48EE3B1531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06739" y="547718"/>
            <a:ext cx="4645644" cy="61599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004549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>
            <a:extLst>
              <a:ext uri="{FF2B5EF4-FFF2-40B4-BE49-F238E27FC236}">
                <a16:creationId xmlns="" xmlns:a16="http://schemas.microsoft.com/office/drawing/2014/main" id="{64D98998-7396-9EC5-393F-42F1125304A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00320" y="3846142"/>
            <a:ext cx="3680352" cy="27488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>
            <a:extLst>
              <a:ext uri="{FF2B5EF4-FFF2-40B4-BE49-F238E27FC236}">
                <a16:creationId xmlns="" xmlns:a16="http://schemas.microsoft.com/office/drawing/2014/main" id="{29345E1A-2AB8-72EA-8FAB-4976A0378BB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80672" y="617558"/>
            <a:ext cx="4174633" cy="31628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>
            <a:extLst>
              <a:ext uri="{FF2B5EF4-FFF2-40B4-BE49-F238E27FC236}">
                <a16:creationId xmlns="" xmlns:a16="http://schemas.microsoft.com/office/drawing/2014/main" id="{C6B88454-FF21-D8A1-9819-7A5C17F865A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7898" y="263047"/>
            <a:ext cx="3432422" cy="36325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="" xmlns:a16="http://schemas.microsoft.com/office/drawing/2014/main" id="{793F87F1-CC62-98ED-9352-2BDCF18FC07C}"/>
              </a:ext>
            </a:extLst>
          </p:cNvPr>
          <p:cNvSpPr txBox="1"/>
          <p:nvPr/>
        </p:nvSpPr>
        <p:spPr>
          <a:xfrm>
            <a:off x="4823669" y="1476193"/>
            <a:ext cx="254466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latin typeface="+mj-lt"/>
              </a:rPr>
              <a:t>Пособия прилагаемые к </a:t>
            </a:r>
            <a:r>
              <a:rPr lang="en-US" sz="2400" b="1" dirty="0">
                <a:latin typeface="+mj-lt"/>
              </a:rPr>
              <a:t>“</a:t>
            </a:r>
            <a:r>
              <a:rPr lang="ru-RU" sz="2400" b="1" dirty="0">
                <a:latin typeface="+mj-lt"/>
              </a:rPr>
              <a:t>Чудо-дереву</a:t>
            </a:r>
            <a:r>
              <a:rPr lang="en-US" sz="2400" b="1" dirty="0">
                <a:latin typeface="+mj-lt"/>
              </a:rPr>
              <a:t>”</a:t>
            </a:r>
            <a:endParaRPr lang="ru-RU" sz="2400" b="1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9677017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>
            <a:extLst>
              <a:ext uri="{FF2B5EF4-FFF2-40B4-BE49-F238E27FC236}">
                <a16:creationId xmlns="" xmlns:a16="http://schemas.microsoft.com/office/drawing/2014/main" id="{AC329A9F-54FE-715A-290D-C3E6B68941E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>
            <a:off x="2816774" y="2863769"/>
            <a:ext cx="2961918" cy="3910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6">
            <a:extLst>
              <a:ext uri="{FF2B5EF4-FFF2-40B4-BE49-F238E27FC236}">
                <a16:creationId xmlns="" xmlns:a16="http://schemas.microsoft.com/office/drawing/2014/main" id="{237121DF-340B-B7C9-1040-56F1723D3CD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22094" y="204129"/>
            <a:ext cx="3982046" cy="29117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8">
            <a:extLst>
              <a:ext uri="{FF2B5EF4-FFF2-40B4-BE49-F238E27FC236}">
                <a16:creationId xmlns="" xmlns:a16="http://schemas.microsoft.com/office/drawing/2014/main" id="{3A3B887C-4626-FA71-70AC-B91434A0AB2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22095" y="3338108"/>
            <a:ext cx="3982045" cy="29619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>
            <a:extLst>
              <a:ext uri="{FF2B5EF4-FFF2-40B4-BE49-F238E27FC236}">
                <a16:creationId xmlns="" xmlns:a16="http://schemas.microsoft.com/office/drawing/2014/main" id="{B9373A5F-83CB-2505-AA5B-B618239C542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42433" y="204129"/>
            <a:ext cx="3910600" cy="29117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5322311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="" xmlns:a16="http://schemas.microsoft.com/office/drawing/2014/main" id="{18FECD56-64A1-9A8A-2552-9BBD45FDA48D}"/>
              </a:ext>
            </a:extLst>
          </p:cNvPr>
          <p:cNvSpPr txBox="1"/>
          <p:nvPr/>
        </p:nvSpPr>
        <p:spPr>
          <a:xfrm>
            <a:off x="2238754" y="196660"/>
            <a:ext cx="771449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latin typeface="+mj-lt"/>
              </a:rPr>
              <a:t>Изменение </a:t>
            </a:r>
            <a:r>
              <a:rPr lang="en-US" sz="2800" b="1" dirty="0">
                <a:latin typeface="+mj-lt"/>
              </a:rPr>
              <a:t> “</a:t>
            </a:r>
            <a:r>
              <a:rPr lang="ru-RU" sz="2800" b="1" dirty="0">
                <a:latin typeface="+mj-lt"/>
              </a:rPr>
              <a:t>Чудо</a:t>
            </a:r>
            <a:r>
              <a:rPr lang="en-US" sz="2800" b="1" dirty="0">
                <a:latin typeface="+mj-lt"/>
              </a:rPr>
              <a:t>-</a:t>
            </a:r>
            <a:r>
              <a:rPr lang="ru-RU" sz="2800" b="1" dirty="0">
                <a:latin typeface="+mj-lt"/>
              </a:rPr>
              <a:t>дерева</a:t>
            </a:r>
            <a:r>
              <a:rPr lang="en-US" sz="2800" b="1" dirty="0">
                <a:latin typeface="+mj-lt"/>
              </a:rPr>
              <a:t>”</a:t>
            </a:r>
            <a:r>
              <a:rPr lang="ru-RU" sz="2800" b="1" dirty="0">
                <a:latin typeface="+mj-lt"/>
              </a:rPr>
              <a:t> по временам года</a:t>
            </a:r>
            <a:r>
              <a:rPr lang="en-US" sz="2800" b="1" dirty="0">
                <a:latin typeface="+mj-lt"/>
              </a:rPr>
              <a:t> </a:t>
            </a:r>
            <a:endParaRPr lang="ru-RU" sz="2800" b="1" dirty="0">
              <a:latin typeface="+mj-lt"/>
            </a:endParaRPr>
          </a:p>
        </p:txBody>
      </p:sp>
      <p:pic>
        <p:nvPicPr>
          <p:cNvPr id="3080" name="Picture 8">
            <a:extLst>
              <a:ext uri="{FF2B5EF4-FFF2-40B4-BE49-F238E27FC236}">
                <a16:creationId xmlns="" xmlns:a16="http://schemas.microsoft.com/office/drawing/2014/main" id="{CDC7FA17-F63F-E27D-8069-CB6D57A0F94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30681" y="1286197"/>
            <a:ext cx="3735377" cy="4962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2" name="Picture 10">
            <a:extLst>
              <a:ext uri="{FF2B5EF4-FFF2-40B4-BE49-F238E27FC236}">
                <a16:creationId xmlns="" xmlns:a16="http://schemas.microsoft.com/office/drawing/2014/main" id="{3808D22C-02F2-24AD-5439-27030DB7723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95999" y="854331"/>
            <a:ext cx="4027285" cy="53980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6675613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>
            <a:extLst>
              <a:ext uri="{FF2B5EF4-FFF2-40B4-BE49-F238E27FC236}">
                <a16:creationId xmlns="" xmlns:a16="http://schemas.microsoft.com/office/drawing/2014/main" id="{7E037DD4-E696-23DC-0B73-0AD6FA7A7FE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14445" y="244258"/>
            <a:ext cx="8487035" cy="65007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7147261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="" xmlns:a16="http://schemas.microsoft.com/office/drawing/2014/main" id="{08946BFF-878D-D7EA-B78B-4876950367DE}"/>
              </a:ext>
            </a:extLst>
          </p:cNvPr>
          <p:cNvSpPr txBox="1"/>
          <p:nvPr/>
        </p:nvSpPr>
        <p:spPr>
          <a:xfrm>
            <a:off x="3296432" y="62630"/>
            <a:ext cx="559913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latin typeface="+mj-lt"/>
              </a:rPr>
              <a:t>Красная книга Красноярского края</a:t>
            </a:r>
          </a:p>
        </p:txBody>
      </p:sp>
      <p:pic>
        <p:nvPicPr>
          <p:cNvPr id="5122" name="Picture 2">
            <a:extLst>
              <a:ext uri="{FF2B5EF4-FFF2-40B4-BE49-F238E27FC236}">
                <a16:creationId xmlns="" xmlns:a16="http://schemas.microsoft.com/office/drawing/2014/main" id="{90EA465B-5E6E-9C4A-6951-28D24F5C76B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5815" y="927439"/>
            <a:ext cx="8476565" cy="4700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8898927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8" name="Picture 4">
            <a:extLst>
              <a:ext uri="{FF2B5EF4-FFF2-40B4-BE49-F238E27FC236}">
                <a16:creationId xmlns="" xmlns:a16="http://schemas.microsoft.com/office/drawing/2014/main" id="{8BE9B053-D2BF-97DD-B221-E80BC15026F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60948" y="729281"/>
            <a:ext cx="8505173" cy="46977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6005443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132</TotalTime>
  <Words>58</Words>
  <Application>Microsoft Office PowerPoint</Application>
  <PresentationFormat>Произвольный</PresentationFormat>
  <Paragraphs>12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Store Hayrul</dc:creator>
  <cp:lastModifiedBy>леон куз</cp:lastModifiedBy>
  <cp:revision>5</cp:revision>
  <dcterms:created xsi:type="dcterms:W3CDTF">2022-12-13T11:43:33Z</dcterms:created>
  <dcterms:modified xsi:type="dcterms:W3CDTF">2023-10-11T17:01:02Z</dcterms:modified>
</cp:coreProperties>
</file>