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9" r:id="rId6"/>
    <p:sldId id="268" r:id="rId7"/>
    <p:sldId id="263" r:id="rId8"/>
    <p:sldId id="267" r:id="rId9"/>
    <p:sldId id="270" r:id="rId10"/>
    <p:sldId id="271" r:id="rId11"/>
    <p:sldId id="285" r:id="rId12"/>
    <p:sldId id="264" r:id="rId13"/>
    <p:sldId id="272" r:id="rId14"/>
    <p:sldId id="265" r:id="rId15"/>
    <p:sldId id="273" r:id="rId16"/>
    <p:sldId id="286" r:id="rId17"/>
    <p:sldId id="274" r:id="rId18"/>
    <p:sldId id="275" r:id="rId19"/>
    <p:sldId id="276" r:id="rId20"/>
    <p:sldId id="277" r:id="rId21"/>
    <p:sldId id="266" r:id="rId22"/>
    <p:sldId id="278" r:id="rId23"/>
    <p:sldId id="280" r:id="rId24"/>
    <p:sldId id="279" r:id="rId25"/>
    <p:sldId id="282" r:id="rId26"/>
    <p:sldId id="281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68FB2-FC89-402A-9CF2-A0154B6BA3FB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11ECE0B-F762-40A5-8086-511B9BBD45FF}">
      <dgm:prSet phldrT="[Текст]"/>
      <dgm:spPr/>
      <dgm:t>
        <a:bodyPr/>
        <a:lstStyle/>
        <a:p>
          <a:r>
            <a:rPr lang="ru-RU" b="1" dirty="0" smtClean="0"/>
            <a:t>Наглядные</a:t>
          </a:r>
          <a:endParaRPr lang="ru-RU" b="1" dirty="0"/>
        </a:p>
      </dgm:t>
    </dgm:pt>
    <dgm:pt modelId="{4ADFA511-8E71-4289-B6B6-AEFF80ED1355}" type="parTrans" cxnId="{3198831D-1671-404E-87CC-836F0CD4E08A}">
      <dgm:prSet/>
      <dgm:spPr/>
      <dgm:t>
        <a:bodyPr/>
        <a:lstStyle/>
        <a:p>
          <a:endParaRPr lang="ru-RU"/>
        </a:p>
      </dgm:t>
    </dgm:pt>
    <dgm:pt modelId="{1711E1B5-9541-468D-99FA-CD0B5F232044}" type="sibTrans" cxnId="{3198831D-1671-404E-87CC-836F0CD4E08A}">
      <dgm:prSet/>
      <dgm:spPr/>
      <dgm:t>
        <a:bodyPr/>
        <a:lstStyle/>
        <a:p>
          <a:endParaRPr lang="ru-RU"/>
        </a:p>
      </dgm:t>
    </dgm:pt>
    <dgm:pt modelId="{7512BC68-2E3A-44E9-81D8-19D06FC4DE11}">
      <dgm:prSet phldrT="[Текст]"/>
      <dgm:spPr/>
      <dgm:t>
        <a:bodyPr/>
        <a:lstStyle/>
        <a:p>
          <a:r>
            <a:rPr lang="ru-RU" b="1" dirty="0" smtClean="0"/>
            <a:t>Практические</a:t>
          </a:r>
          <a:endParaRPr lang="ru-RU" b="1" dirty="0"/>
        </a:p>
      </dgm:t>
    </dgm:pt>
    <dgm:pt modelId="{17CFFBDE-02EF-4408-A595-06A294A86B34}" type="parTrans" cxnId="{34843376-30BF-429E-9A3B-2F69405FB58B}">
      <dgm:prSet/>
      <dgm:spPr/>
      <dgm:t>
        <a:bodyPr/>
        <a:lstStyle/>
        <a:p>
          <a:endParaRPr lang="ru-RU"/>
        </a:p>
      </dgm:t>
    </dgm:pt>
    <dgm:pt modelId="{B490698C-6384-415F-B9DF-590BB09313C7}" type="sibTrans" cxnId="{34843376-30BF-429E-9A3B-2F69405FB58B}">
      <dgm:prSet/>
      <dgm:spPr/>
      <dgm:t>
        <a:bodyPr/>
        <a:lstStyle/>
        <a:p>
          <a:endParaRPr lang="ru-RU"/>
        </a:p>
      </dgm:t>
    </dgm:pt>
    <dgm:pt modelId="{EC2A3479-648A-4B5A-A827-CFB2F2DD643B}">
      <dgm:prSet phldrT="[Текст]"/>
      <dgm:spPr/>
      <dgm:t>
        <a:bodyPr/>
        <a:lstStyle/>
        <a:p>
          <a:r>
            <a:rPr lang="ru-RU" b="1" dirty="0" smtClean="0"/>
            <a:t>Словесные</a:t>
          </a:r>
          <a:endParaRPr lang="ru-RU" b="1" dirty="0"/>
        </a:p>
      </dgm:t>
    </dgm:pt>
    <dgm:pt modelId="{45EAFCBD-FE83-4E91-9837-E40C7042F541}" type="parTrans" cxnId="{6D499AF6-A8B2-473F-95AC-1E56CF36C170}">
      <dgm:prSet/>
      <dgm:spPr/>
      <dgm:t>
        <a:bodyPr/>
        <a:lstStyle/>
        <a:p>
          <a:endParaRPr lang="ru-RU"/>
        </a:p>
      </dgm:t>
    </dgm:pt>
    <dgm:pt modelId="{643F892D-30C1-4405-B3CD-582F7DD62AF8}" type="sibTrans" cxnId="{6D499AF6-A8B2-473F-95AC-1E56CF36C170}">
      <dgm:prSet/>
      <dgm:spPr/>
      <dgm:t>
        <a:bodyPr/>
        <a:lstStyle/>
        <a:p>
          <a:endParaRPr lang="ru-RU"/>
        </a:p>
      </dgm:t>
    </dgm:pt>
    <dgm:pt modelId="{2895717A-17BD-417E-8AE8-1C4389A50386}" type="pres">
      <dgm:prSet presAssocID="{55168FB2-FC89-402A-9CF2-A0154B6BA3F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B67080-A626-4907-8C37-61B94BC3B8B5}" type="pres">
      <dgm:prSet presAssocID="{A11ECE0B-F762-40A5-8086-511B9BBD45FF}" presName="parentLin" presStyleCnt="0"/>
      <dgm:spPr/>
    </dgm:pt>
    <dgm:pt modelId="{682FD4D5-E581-4DF4-8420-96F953A19D26}" type="pres">
      <dgm:prSet presAssocID="{A11ECE0B-F762-40A5-8086-511B9BBD45F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11B8D73-A6FE-441B-B875-6852D0DAF38B}" type="pres">
      <dgm:prSet presAssocID="{A11ECE0B-F762-40A5-8086-511B9BBD45FF}" presName="parentText" presStyleLbl="node1" presStyleIdx="0" presStyleCnt="3" custLinFactNeighborX="18123" custLinFactNeighborY="-7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F1563-C2E5-40C8-9864-28D977293ABF}" type="pres">
      <dgm:prSet presAssocID="{A11ECE0B-F762-40A5-8086-511B9BBD45FF}" presName="negativeSpace" presStyleCnt="0"/>
      <dgm:spPr/>
    </dgm:pt>
    <dgm:pt modelId="{E09A4964-A428-49BA-BC0D-888959876027}" type="pres">
      <dgm:prSet presAssocID="{A11ECE0B-F762-40A5-8086-511B9BBD45FF}" presName="childText" presStyleLbl="conFgAcc1" presStyleIdx="0" presStyleCnt="3">
        <dgm:presLayoutVars>
          <dgm:bulletEnabled val="1"/>
        </dgm:presLayoutVars>
      </dgm:prSet>
      <dgm:spPr/>
    </dgm:pt>
    <dgm:pt modelId="{CFFBD5B6-80E7-423A-9374-65B21D3BB8EE}" type="pres">
      <dgm:prSet presAssocID="{1711E1B5-9541-468D-99FA-CD0B5F232044}" presName="spaceBetweenRectangles" presStyleCnt="0"/>
      <dgm:spPr/>
    </dgm:pt>
    <dgm:pt modelId="{24ADB5BE-47B0-475B-A261-64B119BBB706}" type="pres">
      <dgm:prSet presAssocID="{7512BC68-2E3A-44E9-81D8-19D06FC4DE11}" presName="parentLin" presStyleCnt="0"/>
      <dgm:spPr/>
    </dgm:pt>
    <dgm:pt modelId="{699CC53B-7F17-4DF1-99BE-E98F124528A3}" type="pres">
      <dgm:prSet presAssocID="{7512BC68-2E3A-44E9-81D8-19D06FC4DE1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2D9CFDA-1E82-4AF2-9EF2-AC298E7B816C}" type="pres">
      <dgm:prSet presAssocID="{7512BC68-2E3A-44E9-81D8-19D06FC4DE1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16B17-C654-4CCD-92A7-ED7801025E6D}" type="pres">
      <dgm:prSet presAssocID="{7512BC68-2E3A-44E9-81D8-19D06FC4DE11}" presName="negativeSpace" presStyleCnt="0"/>
      <dgm:spPr/>
    </dgm:pt>
    <dgm:pt modelId="{2710F87A-B148-4D60-9A44-A466883ACA69}" type="pres">
      <dgm:prSet presAssocID="{7512BC68-2E3A-44E9-81D8-19D06FC4DE11}" presName="childText" presStyleLbl="conFgAcc1" presStyleIdx="1" presStyleCnt="3">
        <dgm:presLayoutVars>
          <dgm:bulletEnabled val="1"/>
        </dgm:presLayoutVars>
      </dgm:prSet>
      <dgm:spPr/>
    </dgm:pt>
    <dgm:pt modelId="{75EA01A2-1DFA-458F-B20A-3CA4D31EE0D3}" type="pres">
      <dgm:prSet presAssocID="{B490698C-6384-415F-B9DF-590BB09313C7}" presName="spaceBetweenRectangles" presStyleCnt="0"/>
      <dgm:spPr/>
    </dgm:pt>
    <dgm:pt modelId="{17189FD9-25E9-4C5B-8628-770A4514AE66}" type="pres">
      <dgm:prSet presAssocID="{EC2A3479-648A-4B5A-A827-CFB2F2DD643B}" presName="parentLin" presStyleCnt="0"/>
      <dgm:spPr/>
    </dgm:pt>
    <dgm:pt modelId="{73F88CEA-6483-4245-8A6E-7051F8E1F0BA}" type="pres">
      <dgm:prSet presAssocID="{EC2A3479-648A-4B5A-A827-CFB2F2DD643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20C5D577-1358-4461-9119-F4E5581ECBFC}" type="pres">
      <dgm:prSet presAssocID="{EC2A3479-648A-4B5A-A827-CFB2F2DD643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B2BB50-9052-4213-9D51-4322E5DC6DF3}" type="pres">
      <dgm:prSet presAssocID="{EC2A3479-648A-4B5A-A827-CFB2F2DD643B}" presName="negativeSpace" presStyleCnt="0"/>
      <dgm:spPr/>
    </dgm:pt>
    <dgm:pt modelId="{D7A39B76-176A-46BC-9B64-88F92162F216}" type="pres">
      <dgm:prSet presAssocID="{EC2A3479-648A-4B5A-A827-CFB2F2DD643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0D47194-5A09-4592-A4D9-FE4CF333622D}" type="presOf" srcId="{A11ECE0B-F762-40A5-8086-511B9BBD45FF}" destId="{811B8D73-A6FE-441B-B875-6852D0DAF38B}" srcOrd="1" destOrd="0" presId="urn:microsoft.com/office/officeart/2005/8/layout/list1"/>
    <dgm:cxn modelId="{6D499AF6-A8B2-473F-95AC-1E56CF36C170}" srcId="{55168FB2-FC89-402A-9CF2-A0154B6BA3FB}" destId="{EC2A3479-648A-4B5A-A827-CFB2F2DD643B}" srcOrd="2" destOrd="0" parTransId="{45EAFCBD-FE83-4E91-9837-E40C7042F541}" sibTransId="{643F892D-30C1-4405-B3CD-582F7DD62AF8}"/>
    <dgm:cxn modelId="{1F0AB86F-0A07-4BAA-835D-D3AF08144F45}" type="presOf" srcId="{EC2A3479-648A-4B5A-A827-CFB2F2DD643B}" destId="{20C5D577-1358-4461-9119-F4E5581ECBFC}" srcOrd="1" destOrd="0" presId="urn:microsoft.com/office/officeart/2005/8/layout/list1"/>
    <dgm:cxn modelId="{BF75AFD7-DD52-40B4-876F-71CE8241B63F}" type="presOf" srcId="{55168FB2-FC89-402A-9CF2-A0154B6BA3FB}" destId="{2895717A-17BD-417E-8AE8-1C4389A50386}" srcOrd="0" destOrd="0" presId="urn:microsoft.com/office/officeart/2005/8/layout/list1"/>
    <dgm:cxn modelId="{1FAFB509-FC24-4A8B-9C95-4FE1D6C5F5CA}" type="presOf" srcId="{7512BC68-2E3A-44E9-81D8-19D06FC4DE11}" destId="{72D9CFDA-1E82-4AF2-9EF2-AC298E7B816C}" srcOrd="1" destOrd="0" presId="urn:microsoft.com/office/officeart/2005/8/layout/list1"/>
    <dgm:cxn modelId="{4897D61F-F77D-42CA-BA59-F60F4B8D1606}" type="presOf" srcId="{7512BC68-2E3A-44E9-81D8-19D06FC4DE11}" destId="{699CC53B-7F17-4DF1-99BE-E98F124528A3}" srcOrd="0" destOrd="0" presId="urn:microsoft.com/office/officeart/2005/8/layout/list1"/>
    <dgm:cxn modelId="{3198831D-1671-404E-87CC-836F0CD4E08A}" srcId="{55168FB2-FC89-402A-9CF2-A0154B6BA3FB}" destId="{A11ECE0B-F762-40A5-8086-511B9BBD45FF}" srcOrd="0" destOrd="0" parTransId="{4ADFA511-8E71-4289-B6B6-AEFF80ED1355}" sibTransId="{1711E1B5-9541-468D-99FA-CD0B5F232044}"/>
    <dgm:cxn modelId="{352219A3-AC61-4E80-9F82-4329B486091E}" type="presOf" srcId="{EC2A3479-648A-4B5A-A827-CFB2F2DD643B}" destId="{73F88CEA-6483-4245-8A6E-7051F8E1F0BA}" srcOrd="0" destOrd="0" presId="urn:microsoft.com/office/officeart/2005/8/layout/list1"/>
    <dgm:cxn modelId="{84589435-2F4B-4058-8B16-25C792D8BA09}" type="presOf" srcId="{A11ECE0B-F762-40A5-8086-511B9BBD45FF}" destId="{682FD4D5-E581-4DF4-8420-96F953A19D26}" srcOrd="0" destOrd="0" presId="urn:microsoft.com/office/officeart/2005/8/layout/list1"/>
    <dgm:cxn modelId="{34843376-30BF-429E-9A3B-2F69405FB58B}" srcId="{55168FB2-FC89-402A-9CF2-A0154B6BA3FB}" destId="{7512BC68-2E3A-44E9-81D8-19D06FC4DE11}" srcOrd="1" destOrd="0" parTransId="{17CFFBDE-02EF-4408-A595-06A294A86B34}" sibTransId="{B490698C-6384-415F-B9DF-590BB09313C7}"/>
    <dgm:cxn modelId="{239721B0-94C3-4FD9-B79C-85D5962E4C0D}" type="presParOf" srcId="{2895717A-17BD-417E-8AE8-1C4389A50386}" destId="{5CB67080-A626-4907-8C37-61B94BC3B8B5}" srcOrd="0" destOrd="0" presId="urn:microsoft.com/office/officeart/2005/8/layout/list1"/>
    <dgm:cxn modelId="{76451C3F-58FD-4DC0-BBA5-66F70BE17400}" type="presParOf" srcId="{5CB67080-A626-4907-8C37-61B94BC3B8B5}" destId="{682FD4D5-E581-4DF4-8420-96F953A19D26}" srcOrd="0" destOrd="0" presId="urn:microsoft.com/office/officeart/2005/8/layout/list1"/>
    <dgm:cxn modelId="{66185979-2851-4944-BF37-62B359E6AA31}" type="presParOf" srcId="{5CB67080-A626-4907-8C37-61B94BC3B8B5}" destId="{811B8D73-A6FE-441B-B875-6852D0DAF38B}" srcOrd="1" destOrd="0" presId="urn:microsoft.com/office/officeart/2005/8/layout/list1"/>
    <dgm:cxn modelId="{F41E0E06-BC5A-4B03-BA65-1ACC5261210C}" type="presParOf" srcId="{2895717A-17BD-417E-8AE8-1C4389A50386}" destId="{E39F1563-C2E5-40C8-9864-28D977293ABF}" srcOrd="1" destOrd="0" presId="urn:microsoft.com/office/officeart/2005/8/layout/list1"/>
    <dgm:cxn modelId="{3A22C644-B024-47EF-A235-D194DC04EAFE}" type="presParOf" srcId="{2895717A-17BD-417E-8AE8-1C4389A50386}" destId="{E09A4964-A428-49BA-BC0D-888959876027}" srcOrd="2" destOrd="0" presId="urn:microsoft.com/office/officeart/2005/8/layout/list1"/>
    <dgm:cxn modelId="{865948FB-0F45-4E70-9C63-FD4EB601DEB6}" type="presParOf" srcId="{2895717A-17BD-417E-8AE8-1C4389A50386}" destId="{CFFBD5B6-80E7-423A-9374-65B21D3BB8EE}" srcOrd="3" destOrd="0" presId="urn:microsoft.com/office/officeart/2005/8/layout/list1"/>
    <dgm:cxn modelId="{64C72F8B-BE0D-4D09-A2D2-FF1123BF51A5}" type="presParOf" srcId="{2895717A-17BD-417E-8AE8-1C4389A50386}" destId="{24ADB5BE-47B0-475B-A261-64B119BBB706}" srcOrd="4" destOrd="0" presId="urn:microsoft.com/office/officeart/2005/8/layout/list1"/>
    <dgm:cxn modelId="{70812496-BBB2-46C5-A722-A6F2A4D2BD22}" type="presParOf" srcId="{24ADB5BE-47B0-475B-A261-64B119BBB706}" destId="{699CC53B-7F17-4DF1-99BE-E98F124528A3}" srcOrd="0" destOrd="0" presId="urn:microsoft.com/office/officeart/2005/8/layout/list1"/>
    <dgm:cxn modelId="{66786F84-5ACC-4749-A9B8-FAC45EF1C344}" type="presParOf" srcId="{24ADB5BE-47B0-475B-A261-64B119BBB706}" destId="{72D9CFDA-1E82-4AF2-9EF2-AC298E7B816C}" srcOrd="1" destOrd="0" presId="urn:microsoft.com/office/officeart/2005/8/layout/list1"/>
    <dgm:cxn modelId="{7392D1D7-7D8D-4DB6-8C3F-C03D098DB625}" type="presParOf" srcId="{2895717A-17BD-417E-8AE8-1C4389A50386}" destId="{A9B16B17-C654-4CCD-92A7-ED7801025E6D}" srcOrd="5" destOrd="0" presId="urn:microsoft.com/office/officeart/2005/8/layout/list1"/>
    <dgm:cxn modelId="{1784DEB0-C91A-405A-9D07-6459A4239428}" type="presParOf" srcId="{2895717A-17BD-417E-8AE8-1C4389A50386}" destId="{2710F87A-B148-4D60-9A44-A466883ACA69}" srcOrd="6" destOrd="0" presId="urn:microsoft.com/office/officeart/2005/8/layout/list1"/>
    <dgm:cxn modelId="{8ADA2F42-DD1D-4341-817C-5D1AB4CF9AB7}" type="presParOf" srcId="{2895717A-17BD-417E-8AE8-1C4389A50386}" destId="{75EA01A2-1DFA-458F-B20A-3CA4D31EE0D3}" srcOrd="7" destOrd="0" presId="urn:microsoft.com/office/officeart/2005/8/layout/list1"/>
    <dgm:cxn modelId="{676DDC22-F291-40A8-B541-E2463B1120CE}" type="presParOf" srcId="{2895717A-17BD-417E-8AE8-1C4389A50386}" destId="{17189FD9-25E9-4C5B-8628-770A4514AE66}" srcOrd="8" destOrd="0" presId="urn:microsoft.com/office/officeart/2005/8/layout/list1"/>
    <dgm:cxn modelId="{9A231304-BD86-41B8-BB96-2F0D87BEAAC8}" type="presParOf" srcId="{17189FD9-25E9-4C5B-8628-770A4514AE66}" destId="{73F88CEA-6483-4245-8A6E-7051F8E1F0BA}" srcOrd="0" destOrd="0" presId="urn:microsoft.com/office/officeart/2005/8/layout/list1"/>
    <dgm:cxn modelId="{AE190EE6-1B28-4969-AB81-E95EBA28AA46}" type="presParOf" srcId="{17189FD9-25E9-4C5B-8628-770A4514AE66}" destId="{20C5D577-1358-4461-9119-F4E5581ECBFC}" srcOrd="1" destOrd="0" presId="urn:microsoft.com/office/officeart/2005/8/layout/list1"/>
    <dgm:cxn modelId="{CC76E5A3-6223-48E4-8CAF-1F944060E410}" type="presParOf" srcId="{2895717A-17BD-417E-8AE8-1C4389A50386}" destId="{DDB2BB50-9052-4213-9D51-4322E5DC6DF3}" srcOrd="9" destOrd="0" presId="urn:microsoft.com/office/officeart/2005/8/layout/list1"/>
    <dgm:cxn modelId="{6F22F8E2-F294-42F3-B1DB-E06D85BD0CDA}" type="presParOf" srcId="{2895717A-17BD-417E-8AE8-1C4389A50386}" destId="{D7A39B76-176A-46BC-9B64-88F92162F21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294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3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7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72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3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2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7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58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25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88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29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B666-C0A7-4DB2-8CBE-AAE81B2F557B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6D741-2BBF-4718-84CB-9E075DDA42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19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6714" y="476672"/>
            <a:ext cx="847058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Консультация</a:t>
            </a:r>
          </a:p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тему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«Формы и методы 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кологического воспитания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дошкольников»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5085184"/>
            <a:ext cx="4281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Подготовила воспитатель:</a:t>
            </a:r>
          </a:p>
          <a:p>
            <a:r>
              <a:rPr lang="ru-RU" sz="2800" b="1" dirty="0" err="1" smtClean="0"/>
              <a:t>Галиханова</a:t>
            </a:r>
            <a:r>
              <a:rPr lang="ru-RU" sz="2800" b="1" dirty="0" smtClean="0"/>
              <a:t> Р.Х.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05945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07431" y="548680"/>
            <a:ext cx="68845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I.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ЗАНЯТИЯ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 тип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www.maam.ru/upload/blogs/5789efe6497d43cda14909039ad054dc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8102" y="1852298"/>
            <a:ext cx="5614177" cy="4205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96160" y="6031613"/>
            <a:ext cx="2978059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white"/>
                </a:solidFill>
              </a:rPr>
              <a:t>СТАРШАЯ ГРУППА</a:t>
            </a:r>
            <a:endParaRPr lang="ru-RU" sz="28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659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07431" y="548680"/>
            <a:ext cx="68845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I.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ЗАНЯТИЯ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 тип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96160" y="6031613"/>
            <a:ext cx="2978059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prstClr val="white"/>
                </a:solidFill>
              </a:rPr>
              <a:t>СТАРШАЯ ГРУППА</a:t>
            </a:r>
            <a:endParaRPr lang="ru-RU" sz="2800" b="1" dirty="0">
              <a:solidFill>
                <a:prstClr val="white"/>
              </a:solidFill>
            </a:endParaRPr>
          </a:p>
        </p:txBody>
      </p:sp>
      <p:pic>
        <p:nvPicPr>
          <p:cNvPr id="3074" name="Picture 2" descr="J:\фото\P10145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048" y="1819609"/>
            <a:ext cx="5551342" cy="4163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7718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26573" y="476672"/>
            <a:ext cx="53255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II.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ПОХОДЫ И ЭКСКУРСИИ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J:\фото\aSWcy0Ox5f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154" y="1740229"/>
            <a:ext cx="2798713" cy="37316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фото\CIMG29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916832"/>
            <a:ext cx="4740019" cy="3555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071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26573" y="476672"/>
            <a:ext cx="53255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II.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ПОХОДЫ И ЭКСКУРСИИ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J:\фото\P10147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142221"/>
            <a:ext cx="4463281" cy="3347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J:\фото\CIMG3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296" y="3284984"/>
            <a:ext cx="4382968" cy="3287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121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07022" y="476672"/>
            <a:ext cx="68652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ЭКОЛОГИЧЕСКИЕ ПРАЗДНИКИ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ДОСУГИ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C:\Users\Qwerty\Desktop\фото экология\ce08e1ac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634" y="1677001"/>
            <a:ext cx="6850732" cy="4548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071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07022" y="476672"/>
            <a:ext cx="68652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ЭКОЛОГИЧЕСКИЕ ПРАЗДНИКИ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ДОСУГИ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6" name="Picture 2" descr="C:\Users\Qwerty\Desktop\фото экология\ed67d8e2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782" y="1767336"/>
            <a:ext cx="6272436" cy="4704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440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07022" y="476672"/>
            <a:ext cx="68652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ЭКОЛОГИЧЕСКИЕ ПРАЗДНИКИ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ДОСУГИ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4" name="Picture 4" descr="J:\фото\P10148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426" y="1686129"/>
            <a:ext cx="6560468" cy="4920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81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07022" y="476672"/>
            <a:ext cx="68652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ЭКОЛОГИЧЕСКИЕ ПРАЗДНИКИ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ДОСУГИ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C:\Users\Qwerty\Desktop\фото экология\40fe3f56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2620" y="1765197"/>
            <a:ext cx="6098760" cy="45740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440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314" name="Picture 2" descr="C:\Users\Qwerty\Desktop\фото экология\DSCN30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924" y="1790813"/>
            <a:ext cx="5940152" cy="4455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3818" y="476672"/>
            <a:ext cx="83236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IV.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ОЗНАКОМЛЕНИЕ ДЕТЕЙ 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ПРИРОДОЙ В ПОВСЕДНЕВНОЙ ЖИЗНИ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1440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7816" y="476672"/>
            <a:ext cx="83236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IV.</a:t>
            </a: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ОЗНАКОМЛЕНИЕ ДЕТЕЙ </a:t>
            </a:r>
          </a:p>
          <a:p>
            <a:pPr lvl="0" algn="ctr"/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ПРИРОДОЙ В ПОВСЕДНЕВНОЙ ЖИЗНИ</a:t>
            </a:r>
            <a:r>
              <a:rPr lang="en-US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J:\фото\CIMG29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796" y="1916832"/>
            <a:ext cx="5958408" cy="4468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810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415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8141" y="744011"/>
            <a:ext cx="5708166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Цель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экологического воспитания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3216" y="2395922"/>
            <a:ext cx="756258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   Формирование у воспитанников </a:t>
            </a:r>
          </a:p>
          <a:p>
            <a:r>
              <a:rPr lang="ru-RU" sz="3600" dirty="0" smtClean="0"/>
              <a:t>экологических начал через привитие </a:t>
            </a:r>
          </a:p>
          <a:p>
            <a:r>
              <a:rPr lang="ru-RU" sz="3600" dirty="0" smtClean="0"/>
              <a:t>любви и уважения к природе.</a:t>
            </a:r>
          </a:p>
          <a:p>
            <a:endParaRPr lang="ru-RU" dirty="0" smtClean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2247" y="312738"/>
            <a:ext cx="2205574" cy="16561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260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27305" y="476672"/>
            <a:ext cx="60247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</a:t>
            </a:r>
            <a:r>
              <a:rPr lang="en-US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Элементарная поисковая </a:t>
            </a:r>
          </a:p>
          <a:p>
            <a:pPr lvl="0"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деятельность воспитанников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40" name="Picture 4" descr="https://i01.fotocdn.net/s8/160/public_pin_l/101/22654742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27525"/>
            <a:ext cx="3164388" cy="450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Qwerty\Desktop\фото экология\logicheskaja-zadacha-na-poisk-nedostajuwih-figur-295x3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0917" y="2429556"/>
            <a:ext cx="3499475" cy="330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810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42911" y="548680"/>
            <a:ext cx="74581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экологического воспитания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855501926"/>
              </p:ext>
            </p:extLst>
          </p:nvPr>
        </p:nvGraphicFramePr>
        <p:xfrm>
          <a:off x="1403648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17799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33374" y="635903"/>
            <a:ext cx="407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Наглядные методы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9458" name="Picture 2" descr="http://images.myshared.ru/16/1021687/slide_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7284" y="1526186"/>
            <a:ext cx="6059052" cy="45442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1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476672"/>
            <a:ext cx="407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Наглядные методы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1506" name="Picture 2" descr="http://900igr.net/up/datas/55344/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57" y="1385755"/>
            <a:ext cx="6336703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10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2910" y="476672"/>
            <a:ext cx="4658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7030A0"/>
                </a:solidFill>
              </a:rPr>
              <a:t>Практические методы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7411" name="Picture 3" descr="C:\Users\Qwerty\Desktop\фото экология\DSCN2935 - копи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897" y="1484784"/>
            <a:ext cx="6588224" cy="4941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2775" y="5910571"/>
            <a:ext cx="3453189" cy="52322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Дидактические игры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2910" y="476672"/>
            <a:ext cx="4658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Практические методы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2530" name="Picture 2" descr="C:\Users\Qwerty\Desktop\фото экология\DSCN31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5929" y="1700808"/>
            <a:ext cx="6012160" cy="4509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65929" y="5734380"/>
            <a:ext cx="293291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Подвижные </a:t>
            </a:r>
            <a:r>
              <a:rPr lang="ru-RU" sz="2800" b="1" dirty="0">
                <a:solidFill>
                  <a:srgbClr val="7030A0"/>
                </a:solidFill>
              </a:rPr>
              <a:t>игры</a:t>
            </a:r>
          </a:p>
        </p:txBody>
      </p:sp>
    </p:spTree>
    <p:extLst>
      <p:ext uri="{BB962C8B-B14F-4D97-AF65-F5344CB8AC3E}">
        <p14:creationId xmlns:p14="http://schemas.microsoft.com/office/powerpoint/2010/main" val="14391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2910" y="476672"/>
            <a:ext cx="46581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Практические методы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22646" y="5796809"/>
            <a:ext cx="3629135" cy="52322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</a:rPr>
              <a:t>Элементарные опыты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D:\Мои документы\Набиуллина Шаймухаметова\Фото для презентации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9705" y="1263405"/>
            <a:ext cx="5799306" cy="4331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1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2910" y="476672"/>
            <a:ext cx="40602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Словесные методы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26626" name="Picture 2" descr="http://fb.ru/media/i/2/8/9/1/6/i/28916_700x5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9" y="1457763"/>
            <a:ext cx="6667500" cy="4943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13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9046" y="2044005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213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err="1" smtClean="0"/>
              <a:t>Гического</a:t>
            </a:r>
            <a:r>
              <a:rPr lang="ru-RU" dirty="0" smtClean="0"/>
              <a:t> воспитания</a:t>
            </a:r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39652" y="302747"/>
            <a:ext cx="6264696" cy="1200329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</a:rPr>
              <a:t>Задачи </a:t>
            </a:r>
          </a:p>
          <a:p>
            <a:pPr lvl="0" algn="ctr"/>
            <a:r>
              <a:rPr lang="ru-RU" sz="3600" b="1" dirty="0" smtClean="0">
                <a:solidFill>
                  <a:srgbClr val="C00000"/>
                </a:solidFill>
              </a:rPr>
              <a:t>экологического </a:t>
            </a:r>
            <a:r>
              <a:rPr lang="ru-RU" sz="3600" b="1" dirty="0">
                <a:solidFill>
                  <a:srgbClr val="C00000"/>
                </a:solidFill>
              </a:rPr>
              <a:t>воспитания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0375" y="1545421"/>
            <a:ext cx="807206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chemeClr val="accent1"/>
                </a:solidFill>
              </a:rPr>
              <a:t>- </a:t>
            </a:r>
            <a:r>
              <a:rPr lang="ru-RU" sz="2400" b="1" dirty="0">
                <a:solidFill>
                  <a:schemeClr val="accent1"/>
                </a:solidFill>
              </a:rPr>
              <a:t>формирование системы элементарных научных экологических знаний, доступных пониманию ребенка-дошкольника;</a:t>
            </a:r>
          </a:p>
          <a:p>
            <a:pPr lvl="0"/>
            <a:r>
              <a:rPr lang="ru-RU" sz="2400" b="1" dirty="0">
                <a:solidFill>
                  <a:srgbClr val="00B050"/>
                </a:solidFill>
              </a:rPr>
              <a:t>- формирование умений и навыков наблюдений за природными объектами и </a:t>
            </a:r>
            <a:r>
              <a:rPr lang="ru-RU" sz="2400" b="1" dirty="0" smtClean="0">
                <a:solidFill>
                  <a:srgbClr val="00B050"/>
                </a:solidFill>
              </a:rPr>
              <a:t>явлениями;</a:t>
            </a:r>
          </a:p>
          <a:p>
            <a:pPr lvl="0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- воспитание гуманного, эмоционально-положительного, бережного, заботливого отношения к миру природы и окружающему миру в целом;</a:t>
            </a:r>
          </a:p>
          <a:p>
            <a:pPr lvl="0"/>
            <a:r>
              <a:rPr lang="ru-RU" sz="2400" b="1" dirty="0" smtClean="0">
                <a:solidFill>
                  <a:schemeClr val="accent2"/>
                </a:solidFill>
              </a:rPr>
              <a:t>- </a:t>
            </a:r>
            <a:r>
              <a:rPr lang="ru-RU" sz="2400" b="1" dirty="0">
                <a:solidFill>
                  <a:schemeClr val="accent2"/>
                </a:solidFill>
              </a:rPr>
              <a:t>формирование первоначальной системы ценностных ориентаций (восприятие себя как части природы, взаимосвязи человека и природы).</a:t>
            </a:r>
          </a:p>
        </p:txBody>
      </p:sp>
    </p:spTree>
    <p:extLst>
      <p:ext uri="{BB962C8B-B14F-4D97-AF65-F5344CB8AC3E}">
        <p14:creationId xmlns:p14="http://schemas.microsoft.com/office/powerpoint/2010/main" val="2740260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17917" y="312738"/>
            <a:ext cx="5708165" cy="12003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экологического воспитания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72816"/>
            <a:ext cx="7704856" cy="4011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-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   занятия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;</a:t>
            </a:r>
          </a:p>
          <a:p>
            <a:pPr>
              <a:spcAft>
                <a:spcPts val="750"/>
              </a:spcAft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-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   походы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и экскурсии;</a:t>
            </a:r>
          </a:p>
          <a:p>
            <a:pPr>
              <a:spcAft>
                <a:spcPts val="750"/>
              </a:spcAft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-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   экологические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праздники и досуги;</a:t>
            </a:r>
          </a:p>
          <a:p>
            <a:pPr>
              <a:spcAft>
                <a:spcPts val="750"/>
              </a:spcAft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-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   ознакомление детей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с природой в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  повседневной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жизни;</a:t>
            </a:r>
          </a:p>
          <a:p>
            <a:pPr>
              <a:spcAft>
                <a:spcPts val="750"/>
              </a:spcAft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- 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   элементарная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поисковая деятельность детей. </a:t>
            </a: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 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ea typeface="Times New Roman"/>
              </a:rPr>
              <a:t>  </a:t>
            </a:r>
            <a:endParaRPr lang="ru-RU" sz="2400" b="1" dirty="0">
              <a:solidFill>
                <a:schemeClr val="bg2">
                  <a:lumMod val="10000"/>
                </a:schemeClr>
              </a:solidFill>
              <a:effectLst/>
              <a:ea typeface="Times New Roman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182723" y="184961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55575" y="248664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17781" y="30295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17781" y="37244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55575" y="47251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60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40718" y="548680"/>
            <a:ext cx="72180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I. 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ЗАНЯТИЯ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 тип 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Рисунки\Мои рисунки\дс2015-16\Новая папка\DSCN33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3932" y="1988840"/>
            <a:ext cx="5796136" cy="4347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11477" y="6074332"/>
            <a:ext cx="452104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ПЕРВАЯ МЛАДШАЯ ГРУППА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24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55332" y="548680"/>
            <a:ext cx="69887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ЗАНЯТИЯ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 тип 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Qwerty\Desktop\фото экология\WP_20151125_09_22_59_Pr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876" y="2083680"/>
            <a:ext cx="6804248" cy="3822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5866404"/>
            <a:ext cx="4521046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white"/>
                </a:solidFill>
              </a:rPr>
              <a:t>ПЕРВАЯ МЛАДШАЯ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1250924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40718" y="548680"/>
            <a:ext cx="72180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I.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ЗАНЯТИЯ</a:t>
            </a:r>
            <a:endParaRPr lang="en-US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Qwerty\Desktop\фото экология\DSCN33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6428" y="1749009"/>
            <a:ext cx="6306581" cy="4729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33204" y="6217335"/>
            <a:ext cx="4521046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white"/>
                </a:solidFill>
              </a:rPr>
              <a:t>ПЕРВАЯ МЛАДШАЯ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858071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37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07431" y="548680"/>
            <a:ext cx="68845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I.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ЗАНЯТИЯ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 тип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Qwerty\Desktop\фото экология\Изображение 0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791" y="1926525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6005629"/>
            <a:ext cx="4521046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white"/>
                </a:solidFill>
              </a:rPr>
              <a:t>ПЕРВАЯ МЛАДШАЯ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1250924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AutoShape 2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4" descr="http://mercado-cms.ru/gallery/detski-shablony-dlya-powerpoint-46019-large.jpg"/>
          <p:cNvSpPr>
            <a:spLocks noGrp="1" noChangeAspect="1" noChangeArrowheads="1"/>
          </p:cNvSpPr>
          <p:nvPr>
            <p:ph type="ctr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6" descr="http://mercado-cms.ru/gallery/detski-shablony-dlya-powerpoint-46019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55333" y="548680"/>
            <a:ext cx="69887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</a:t>
            </a: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ЗАНЯТИЯ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Первично-ознакомительный  тип 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http://ds46.centerstart.ru/sites/ds46.centerstart.ru/files/dscf35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248" y="1916832"/>
            <a:ext cx="6097503" cy="4573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14934" y="6224598"/>
            <a:ext cx="2914131" cy="523220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white"/>
                </a:solidFill>
              </a:rPr>
              <a:t>СРЕДНЯЯ </a:t>
            </a:r>
            <a:r>
              <a:rPr lang="ru-RU" sz="2800" b="1" dirty="0">
                <a:solidFill>
                  <a:prstClr val="white"/>
                </a:solidFill>
              </a:rPr>
              <a:t>ГРУППА</a:t>
            </a:r>
          </a:p>
        </p:txBody>
      </p:sp>
    </p:spTree>
    <p:extLst>
      <p:ext uri="{BB962C8B-B14F-4D97-AF65-F5344CB8AC3E}">
        <p14:creationId xmlns:p14="http://schemas.microsoft.com/office/powerpoint/2010/main" val="15134474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271</Words>
  <Application>Microsoft Office PowerPoint</Application>
  <PresentationFormat>Экран (4:3)</PresentationFormat>
  <Paragraphs>77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Гического воспитания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hp</cp:lastModifiedBy>
  <cp:revision>31</cp:revision>
  <dcterms:created xsi:type="dcterms:W3CDTF">2017-12-09T16:17:47Z</dcterms:created>
  <dcterms:modified xsi:type="dcterms:W3CDTF">2023-10-11T07:37:28Z</dcterms:modified>
</cp:coreProperties>
</file>