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18"/>
  </p:notesMasterIdLst>
  <p:sldIdLst>
    <p:sldId id="256" r:id="rId2"/>
    <p:sldId id="286" r:id="rId3"/>
    <p:sldId id="294" r:id="rId4"/>
    <p:sldId id="296" r:id="rId5"/>
    <p:sldId id="302" r:id="rId6"/>
    <p:sldId id="299" r:id="rId7"/>
    <p:sldId id="295" r:id="rId8"/>
    <p:sldId id="303" r:id="rId9"/>
    <p:sldId id="307" r:id="rId10"/>
    <p:sldId id="298" r:id="rId11"/>
    <p:sldId id="300" r:id="rId12"/>
    <p:sldId id="308" r:id="rId13"/>
    <p:sldId id="288" r:id="rId14"/>
    <p:sldId id="309" r:id="rId15"/>
    <p:sldId id="263" r:id="rId16"/>
    <p:sldId id="28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>
        <p:scale>
          <a:sx n="66" d="100"/>
          <a:sy n="66" d="100"/>
        </p:scale>
        <p:origin x="-1278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6B151EA-606C-41BA-9645-6BDAE5550A03}" type="datetimeFigureOut">
              <a:rPr lang="ru-RU"/>
              <a:pPr>
                <a:defRPr/>
              </a:pPr>
              <a:t>10.10.2023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39D9D9-ECF5-4F67-8876-124B78839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20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09A7E-EE89-42E1-9A7B-B3333B1BA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E9096-14CE-4598-A702-BCDA058F9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D942-1F39-421B-B40F-4BD3F5DA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5CD7C-92DE-4602-B37C-BD114ACE2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B2D80-DA25-4C96-A9A3-6DFEF890F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EDDD2-D389-45A0-A77F-49F520C38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604A0-B868-4954-BC79-69078C18B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3C795-2D8F-43E9-863E-6A469C2D0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72353-B364-4EDC-8601-BEE3FF80F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B785D-7B68-43CB-8469-04E4F668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F7F81-6A43-4D1A-A68F-F2C2D65A0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79656-4B94-44F4-84FF-B5D8D450C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987ADE0-A9BB-4F29-BC6D-D3F9CBF97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07" r:id="rId2"/>
    <p:sldLayoutId id="2147483817" r:id="rId3"/>
    <p:sldLayoutId id="2147483808" r:id="rId4"/>
    <p:sldLayoutId id="214748381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3886200"/>
            <a:ext cx="6409407" cy="2351088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atin typeface="Arial" charset="0"/>
            </a:endParaRPr>
          </a:p>
          <a:p>
            <a:r>
              <a:rPr lang="ru-RU" sz="2400" b="1" dirty="0"/>
              <a:t>МБДОУ №40 “Медвежонок”</a:t>
            </a:r>
            <a:br>
              <a:rPr lang="ru-RU" sz="2400" b="1" dirty="0"/>
            </a:br>
            <a:r>
              <a:rPr lang="ru-RU" sz="2400" b="1" dirty="0"/>
              <a:t>Группа №37 “Пчёлки”</a:t>
            </a:r>
            <a:br>
              <a:rPr lang="ru-RU" sz="2400" b="1" dirty="0"/>
            </a:br>
            <a:r>
              <a:rPr lang="ru-RU" sz="2400" b="1" dirty="0"/>
              <a:t>Воспитатели: </a:t>
            </a:r>
            <a:br>
              <a:rPr lang="ru-RU" sz="2400" b="1" dirty="0"/>
            </a:br>
            <a:r>
              <a:rPr lang="ru-RU" sz="2400" b="1" dirty="0"/>
              <a:t>И.А. Нурдавлетова</a:t>
            </a:r>
            <a:endParaRPr lang="ru-RU" sz="2400" dirty="0"/>
          </a:p>
          <a:p>
            <a:r>
              <a:rPr lang="ru-RU" sz="2400" b="1" dirty="0"/>
              <a:t>Е.Г. Кутергина</a:t>
            </a:r>
            <a:endParaRPr lang="ru-RU" sz="2400" dirty="0" smtClean="0">
              <a:latin typeface="Arial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60350"/>
            <a:ext cx="7772400" cy="3384550"/>
          </a:xfrm>
        </p:spPr>
        <p:txBody>
          <a:bodyPr/>
          <a:lstStyle/>
          <a:p>
            <a:r>
              <a:rPr lang="ru-RU" b="1" dirty="0">
                <a:effectLst/>
              </a:rPr>
              <a:t>Формирование  финансовой грамотности старших дошкольников</a:t>
            </a:r>
            <a:endParaRPr lang="ru-RU" dirty="0">
              <a:effectLst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86766" cy="59430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/>
              <a:t>Сюжетно –ролевая игра «Супермаркет»</a:t>
            </a:r>
            <a:endParaRPr lang="ru-RU" sz="2800" b="1" dirty="0"/>
          </a:p>
        </p:txBody>
      </p:sp>
      <p:pic>
        <p:nvPicPr>
          <p:cNvPr id="2050" name="Picture 2" descr="D:\ДЛя презентации 2023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75" y="1052736"/>
            <a:ext cx="3707904" cy="494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Ля презентации 2023\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138" y="1052736"/>
            <a:ext cx="3707904" cy="494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29576" cy="56195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/>
              <a:t>Сюжетно –ролевая игра «Супермаркет»</a:t>
            </a:r>
            <a:endParaRPr lang="ru-RU" sz="2800" b="1" dirty="0"/>
          </a:p>
        </p:txBody>
      </p:sp>
      <p:pic>
        <p:nvPicPr>
          <p:cNvPr id="3074" name="Picture 2" descr="D:\ДЛя презентации 2023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8470"/>
            <a:ext cx="3816424" cy="50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ДЛя презентации 2023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239" y="932723"/>
            <a:ext cx="3816424" cy="508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132856"/>
            <a:ext cx="8435975" cy="2232248"/>
          </a:xfrm>
        </p:spPr>
        <p:txBody>
          <a:bodyPr/>
          <a:lstStyle/>
          <a:p>
            <a:pPr algn="just"/>
            <a:r>
              <a:rPr lang="ru-RU" sz="2400" dirty="0" smtClean="0"/>
              <a:t>   В </a:t>
            </a:r>
            <a:r>
              <a:rPr lang="ru-RU" sz="2400" dirty="0"/>
              <a:t>ходе работы по формированию финансовой грамотности в группе прошла выставка копилок. Воспитанники совместно с родителями изготовили копилки из разного материала и разных предметов. Замечательная получилась выставка!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576" y="476672"/>
            <a:ext cx="7869560" cy="86409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/>
              </a:rPr>
              <a:t>Групповая выставка «Копи - копи </a:t>
            </a:r>
            <a:r>
              <a:rPr lang="ru-RU" sz="2800" b="1" dirty="0" smtClean="0">
                <a:effectLst/>
              </a:rPr>
              <a:t>-копилочка</a:t>
            </a:r>
            <a:r>
              <a:rPr lang="ru-RU" sz="2800" b="1" dirty="0">
                <a:effectLst/>
              </a:rPr>
              <a:t>»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11901848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357188"/>
            <a:ext cx="8353425" cy="6143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dirty="0" smtClean="0"/>
              <a:t>Выставка копилок</a:t>
            </a:r>
            <a:endParaRPr lang="ru-RU" sz="2800" dirty="0" smtClean="0"/>
          </a:p>
        </p:txBody>
      </p:sp>
      <p:pic>
        <p:nvPicPr>
          <p:cNvPr id="4098" name="Picture 2" descr="D:\ДЛя презентации 2023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03265"/>
            <a:ext cx="7488832" cy="561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188640"/>
            <a:ext cx="8352928" cy="12961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effectLst/>
              </a:rPr>
              <a:t>В рамках семейного  фестиваля по финансовой грамотности  2023 наши дети приняли участие в краевом конкурсе  копилок «Копейка рубль бережёт».</a:t>
            </a:r>
            <a:endParaRPr lang="ru-RU" sz="2400" dirty="0" smtClean="0"/>
          </a:p>
        </p:txBody>
      </p:sp>
      <p:pic>
        <p:nvPicPr>
          <p:cNvPr id="5122" name="Picture 2" descr="D:\ДЛя презентации 2023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01799"/>
            <a:ext cx="2232248" cy="396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ДЛя презентации 2023\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" r="18168"/>
          <a:stretch/>
        </p:blipFill>
        <p:spPr bwMode="auto">
          <a:xfrm>
            <a:off x="2880590" y="2060848"/>
            <a:ext cx="592755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94161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Ля презентации 2023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228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ДЛя презентации 2023\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7" t="3071" r="10015" b="3071"/>
          <a:stretch/>
        </p:blipFill>
        <p:spPr bwMode="auto">
          <a:xfrm>
            <a:off x="2731397" y="1628800"/>
            <a:ext cx="615802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611188" y="2420938"/>
            <a:ext cx="79200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/>
              <a:t>СПАСИБО ЗА ВНИМАНИЕ!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700808"/>
            <a:ext cx="8569647" cy="4824834"/>
          </a:xfrm>
        </p:spPr>
        <p:txBody>
          <a:bodyPr/>
          <a:lstStyle/>
          <a:p>
            <a:pPr algn="just"/>
            <a:r>
              <a:rPr lang="ru-RU" sz="2400" dirty="0" smtClean="0"/>
              <a:t>    Экономические </a:t>
            </a:r>
            <a:r>
              <a:rPr lang="ru-RU" sz="2400" dirty="0"/>
              <a:t>условия у нынешнего поколения совсем иные. Наших детей повсюду окружает реклама, а в лексиконе все больше слов финансовой среды. Наши дети должны быть в курсе, как правильно пользоваться средствами, которые они будут зарабатывать во взрослой жизни! Дети ходят с родителями в магазины, сталкиваются с деньгами, участвуют в покупках и других финансовых отношениях, овладевая экономической информацией на житейском уровне.  До 7 лет основы финансовой грамотности могут прививаться через нравственные представления: о добре и зле, о хорошем и плохом, о красивом и не красивом.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48680"/>
            <a:ext cx="7787208" cy="82292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/>
              </a:rPr>
              <a:t>  Актуальность </a:t>
            </a:r>
            <a:r>
              <a:rPr lang="ru-RU" b="1" dirty="0">
                <a:effectLst/>
              </a:rPr>
              <a:t>:</a:t>
            </a:r>
            <a:endParaRPr lang="ru-RU" dirty="0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38" y="714375"/>
            <a:ext cx="8215312" cy="41919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4000" b="1" dirty="0">
              <a:latin typeface="+mj-lt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4000" b="1" dirty="0"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сформировать основы экономических компетенций и финансовую грамотность у детей старшего дошкольного возраста.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i="1" dirty="0"/>
              <a:t>                  </a:t>
            </a:r>
            <a:endParaRPr lang="ru-RU" sz="1200" dirty="0"/>
          </a:p>
        </p:txBody>
      </p:sp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2286000" y="2422525"/>
            <a:ext cx="4572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              </a:t>
            </a:r>
            <a:endParaRPr lang="ru-RU" sz="12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75632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effectLst/>
              </a:rPr>
              <a:t>Задачи:</a:t>
            </a:r>
            <a:endParaRPr lang="ru-RU" sz="2800" dirty="0"/>
          </a:p>
        </p:txBody>
      </p:sp>
      <p:sp>
        <p:nvSpPr>
          <p:cNvPr id="8196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148064"/>
          </a:xfrm>
        </p:spPr>
        <p:txBody>
          <a:bodyPr/>
          <a:lstStyle/>
          <a:p>
            <a:pPr lvl="0"/>
            <a:r>
              <a:rPr lang="ru-RU" sz="2200" dirty="0" smtClean="0"/>
              <a:t>сформировать у детей представление о потребностях человека на основе экономических понятий: экономика, потребности, нормы жизни, товар, </a:t>
            </a:r>
          </a:p>
          <a:p>
            <a:pPr lvl="0"/>
            <a:r>
              <a:rPr lang="ru-RU" sz="2200" dirty="0" smtClean="0"/>
              <a:t>расширить </a:t>
            </a:r>
            <a:r>
              <a:rPr lang="ru-RU" sz="2200" dirty="0"/>
              <a:t>представление об обмене товарами и услугами, о понятии «рынок», «спрос», «предложение», «цена», «заработная плата»;</a:t>
            </a:r>
          </a:p>
          <a:p>
            <a:pPr lvl="0"/>
            <a:r>
              <a:rPr lang="ru-RU" sz="2200" dirty="0"/>
              <a:t>познакомить        детей        с        экономическими        терминами через экономический        словарь, кроссворд, игру, значимость жизненно важных потребностей человека;</a:t>
            </a:r>
          </a:p>
          <a:p>
            <a:pPr lvl="0"/>
            <a:r>
              <a:rPr lang="ru-RU" sz="2200" dirty="0"/>
              <a:t>заложить основы экономического образа мышления у ребёнка – дошкольника.</a:t>
            </a:r>
          </a:p>
          <a:p>
            <a:pPr lvl="0"/>
            <a:r>
              <a:rPr lang="ru-RU" sz="2200" dirty="0" smtClean="0"/>
              <a:t>развивать ответственность, предприимчивость, расчетливость, самостоятельность.</a:t>
            </a:r>
          </a:p>
          <a:p>
            <a:pPr lvl="0"/>
            <a:r>
              <a:rPr lang="ru-RU" sz="2200" dirty="0" smtClean="0"/>
              <a:t>воспитывать </a:t>
            </a:r>
            <a:r>
              <a:rPr lang="ru-RU" sz="2200" dirty="0"/>
              <a:t>у детей навыки и привычки речевого этикета, культурного поведения в быту</a:t>
            </a:r>
            <a:r>
              <a:rPr lang="ru-RU" sz="2000" dirty="0"/>
              <a:t>.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872"/>
            <a:ext cx="8435975" cy="4320778"/>
          </a:xfrm>
        </p:spPr>
        <p:txBody>
          <a:bodyPr/>
          <a:lstStyle/>
          <a:p>
            <a:pPr lvl="0"/>
            <a:r>
              <a:rPr lang="ru-RU" sz="2400" dirty="0"/>
              <a:t>планирование семейного бюджета;</a:t>
            </a:r>
          </a:p>
          <a:p>
            <a:pPr lvl="0"/>
            <a:r>
              <a:rPr lang="ru-RU" sz="2400" dirty="0"/>
              <a:t>управление рисками (потеря работы, рост цен, финансовая нестабильность и др.);</a:t>
            </a:r>
          </a:p>
          <a:p>
            <a:pPr lvl="0"/>
            <a:r>
              <a:rPr lang="ru-RU" sz="2400" dirty="0"/>
              <a:t>правила потребительского поведения;</a:t>
            </a:r>
          </a:p>
          <a:p>
            <a:pPr lvl="0"/>
            <a:r>
              <a:rPr lang="ru-RU" sz="2400" dirty="0"/>
              <a:t>формирование финансовой подушки безопасности;</a:t>
            </a:r>
          </a:p>
          <a:p>
            <a:pPr lvl="0"/>
            <a:r>
              <a:rPr lang="ru-RU" sz="2400" dirty="0"/>
              <a:t>защита от финансового мошенничества;</a:t>
            </a:r>
          </a:p>
          <a:p>
            <a:pPr lvl="0"/>
            <a:r>
              <a:rPr lang="ru-RU" sz="2400" dirty="0"/>
              <a:t>использование финансовых продуктов (банковские карты, кредиты, вклады);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836712"/>
            <a:ext cx="8229600" cy="10081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effectLst/>
              </a:rPr>
              <a:t>    В </a:t>
            </a:r>
            <a:r>
              <a:rPr lang="ru-RU" sz="2800" b="1" dirty="0">
                <a:effectLst/>
              </a:rPr>
              <a:t>рамках семейного  фестиваля по финансовой грамотности  2022 наши дети приняли участие в краевом конкурсе   «Финплакат».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34751541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Финплакаты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sz="3100" dirty="0" smtClean="0"/>
              <a:t>Работы выполнены детьми совместно  с родителями</a:t>
            </a:r>
            <a:endParaRPr lang="ru-RU" sz="3100" dirty="0"/>
          </a:p>
        </p:txBody>
      </p:sp>
      <p:pic>
        <p:nvPicPr>
          <p:cNvPr id="1027" name="Picture 3" descr="D:\ДЛя презентации 2023\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" t="15556" r="6185" b="11515"/>
          <a:stretch/>
        </p:blipFill>
        <p:spPr bwMode="auto">
          <a:xfrm>
            <a:off x="827584" y="1484784"/>
            <a:ext cx="3385410" cy="484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ДЛя презентации 2023\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0" t="16114" r="4217" b="10692"/>
          <a:stretch/>
        </p:blipFill>
        <p:spPr bwMode="auto">
          <a:xfrm>
            <a:off x="4932041" y="1484784"/>
            <a:ext cx="340497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2286000" y="2422525"/>
            <a:ext cx="4572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i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              </a:t>
            </a:r>
            <a:endParaRPr lang="ru-RU" sz="1200"/>
          </a:p>
        </p:txBody>
      </p:sp>
      <p:pic>
        <p:nvPicPr>
          <p:cNvPr id="4" name="Picture 6" descr="D:\ДЛя презентации 2023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13705" r="3682" b="12651"/>
          <a:stretch/>
        </p:blipFill>
        <p:spPr bwMode="auto">
          <a:xfrm rot="5400000">
            <a:off x="1750331" y="-736187"/>
            <a:ext cx="5643338" cy="821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251520" y="274638"/>
            <a:ext cx="8435280" cy="625070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435975" cy="4320778"/>
          </a:xfrm>
        </p:spPr>
        <p:txBody>
          <a:bodyPr/>
          <a:lstStyle/>
          <a:p>
            <a:r>
              <a:rPr lang="ru-RU" sz="2200" b="1" dirty="0"/>
              <a:t>Краткое описание сюжетно – ролевой игры «Супермаркет»</a:t>
            </a:r>
            <a:endParaRPr lang="ru-RU" sz="2200" dirty="0"/>
          </a:p>
          <a:p>
            <a:r>
              <a:rPr lang="ru-RU" sz="2200" b="1" dirty="0"/>
              <a:t>Тема:</a:t>
            </a:r>
            <a:r>
              <a:rPr lang="ru-RU" sz="2200" dirty="0"/>
              <a:t> Сюжетно – ролевая игра «Супермаркет»</a:t>
            </a:r>
          </a:p>
          <a:p>
            <a:r>
              <a:rPr lang="ru-RU" sz="2200" b="1" dirty="0"/>
              <a:t>Цель:</a:t>
            </a:r>
            <a:r>
              <a:rPr lang="ru-RU" sz="2200" dirty="0"/>
              <a:t> закрепление знаний детей о разновидностях торговых объектов, посредством сюжетно – ролевой игры «Супермаркет».</a:t>
            </a:r>
          </a:p>
          <a:p>
            <a:r>
              <a:rPr lang="ru-RU" sz="2200" b="1" dirty="0"/>
              <a:t>Задачи:</a:t>
            </a:r>
            <a:endParaRPr lang="ru-RU" sz="2200" dirty="0"/>
          </a:p>
          <a:p>
            <a:pPr lvl="0"/>
            <a:r>
              <a:rPr lang="ru-RU" sz="2200" dirty="0"/>
              <a:t>учить сопоставлять цену товара с имеющимися наличными деньгами;</a:t>
            </a:r>
          </a:p>
          <a:p>
            <a:pPr lvl="0"/>
            <a:r>
              <a:rPr lang="ru-RU" sz="2200" dirty="0"/>
              <a:t>расширять представления детей о том, что такое магазин;</a:t>
            </a:r>
          </a:p>
          <a:p>
            <a:pPr lvl="0"/>
            <a:r>
              <a:rPr lang="ru-RU" sz="2200" dirty="0"/>
              <a:t>познакомить с экономическими терминами: товар, цена, стоимость, покупка и т.д., разновидностями отделов в супермаркете;</a:t>
            </a:r>
          </a:p>
          <a:p>
            <a:pPr lvl="0"/>
            <a:r>
              <a:rPr lang="ru-RU" sz="2200" dirty="0"/>
              <a:t>закрепить знания детей о том, для чего нужны деньги.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576" y="188640"/>
            <a:ext cx="7869560" cy="60344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/>
              </a:rPr>
              <a:t>Групповая игра «Супермаркет»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50153331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021288"/>
          </a:xfrm>
        </p:spPr>
        <p:txBody>
          <a:bodyPr>
            <a:noAutofit/>
          </a:bodyPr>
          <a:lstStyle/>
          <a:p>
            <a:r>
              <a:rPr lang="ru-RU" sz="2200" dirty="0" smtClean="0">
                <a:effectLst/>
              </a:rPr>
              <a:t>   Знакомство  детей </a:t>
            </a:r>
            <a:r>
              <a:rPr lang="ru-RU" sz="2200" dirty="0">
                <a:effectLst/>
              </a:rPr>
              <a:t>с финансовой грамотностью в нашей группе происходит через вовлечение детей в игру, которая  развивает интерес к миру денег.</a:t>
            </a:r>
            <a:br>
              <a:rPr lang="ru-RU" sz="2200" dirty="0">
                <a:effectLst/>
              </a:rPr>
            </a:br>
            <a:r>
              <a:rPr lang="ru-RU" sz="2200" dirty="0" smtClean="0">
                <a:effectLst/>
              </a:rPr>
              <a:t>   Моделирование </a:t>
            </a:r>
            <a:r>
              <a:rPr lang="ru-RU" sz="2200" dirty="0">
                <a:effectLst/>
              </a:rPr>
              <a:t>реальных ситуаций посредством данных форм обучения способствует формированию необходимых навыков поведения в жизни детей. </a:t>
            </a:r>
            <a:r>
              <a:rPr lang="ru-RU" sz="2200" dirty="0">
                <a:effectLst/>
              </a:rPr>
              <a:t>Знакомство с профессиями сотрудников банков и магазинов позволяет развивать коммуникативные навыки взаимодействия с представителями учреждений и организаций. </a:t>
            </a:r>
            <a:r>
              <a:rPr lang="ru-RU" sz="2200" dirty="0">
                <a:effectLst/>
              </a:rPr>
              <a:t>А так – же с такими понятиями, как товар, цена, стоимость.</a:t>
            </a:r>
            <a:br>
              <a:rPr lang="ru-RU" sz="2200" dirty="0">
                <a:effectLst/>
              </a:rPr>
            </a:br>
            <a:r>
              <a:rPr lang="ru-RU" sz="2200" dirty="0" smtClean="0">
                <a:effectLst/>
              </a:rPr>
              <a:t>   В </a:t>
            </a:r>
            <a:r>
              <a:rPr lang="ru-RU" sz="2200" dirty="0">
                <a:effectLst/>
              </a:rPr>
              <a:t>результате игры дети понимают значение экономических понятий: деньги, рубль, банк, заработная плата, сдача, наличные деньги, тратить, магазин, товар, цена, супермаркет, кредит.</a:t>
            </a:r>
            <a:br>
              <a:rPr lang="ru-RU" sz="2200" dirty="0">
                <a:effectLst/>
              </a:rPr>
            </a:br>
            <a:r>
              <a:rPr lang="ru-RU" sz="2200" dirty="0">
                <a:effectLst/>
              </a:rPr>
              <a:t>Первичное понимание экономических терминов: товар, стоимость, цена, покупка. </a:t>
            </a:r>
            <a:r>
              <a:rPr lang="ru-RU" sz="2200" dirty="0">
                <a:effectLst/>
              </a:rPr>
              <a:t>Осознают взаимосвязь «Труд – товар – потребности».</a:t>
            </a:r>
            <a:br>
              <a:rPr lang="ru-RU" sz="2200" dirty="0">
                <a:effectLst/>
              </a:rPr>
            </a:br>
            <a:r>
              <a:rPr lang="ru-RU" sz="2200" dirty="0" smtClean="0">
                <a:effectLst/>
              </a:rPr>
              <a:t>   Приобретают </a:t>
            </a:r>
            <a:r>
              <a:rPr lang="ru-RU" sz="2200" dirty="0">
                <a:effectLst/>
              </a:rPr>
              <a:t>умения:</a:t>
            </a:r>
            <a:br>
              <a:rPr lang="ru-RU" sz="2200" dirty="0">
                <a:effectLst/>
              </a:rPr>
            </a:br>
            <a:r>
              <a:rPr lang="ru-RU" sz="2200" dirty="0">
                <a:effectLst/>
              </a:rPr>
              <a:t>использовать в речи понятия «Рубль» , «Банковская карта»;</a:t>
            </a:r>
            <a:br>
              <a:rPr lang="ru-RU" sz="2200" dirty="0">
                <a:effectLst/>
              </a:rPr>
            </a:br>
            <a:r>
              <a:rPr lang="ru-RU" sz="2200" dirty="0">
                <a:effectLst/>
              </a:rPr>
              <a:t>различать ситуации, требующие обращения в магазин, банк;</a:t>
            </a:r>
            <a:br>
              <a:rPr lang="ru-RU" sz="2200" dirty="0">
                <a:effectLst/>
              </a:rPr>
            </a:br>
            <a:r>
              <a:rPr lang="ru-RU" sz="2200" dirty="0">
                <a:effectLst/>
              </a:rPr>
              <a:t>сравнивать цены на товар, объяснять разницу между ними.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27395988"/>
      </p:ext>
    </p:extLst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2E353D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1308</TotalTime>
  <Words>338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Формирование  финансовой грамотности старших дошкольников</vt:lpstr>
      <vt:lpstr>  Актуальность :</vt:lpstr>
      <vt:lpstr>Презентация PowerPoint</vt:lpstr>
      <vt:lpstr>Задачи:</vt:lpstr>
      <vt:lpstr>    В рамках семейного  фестиваля по финансовой грамотности  2022 наши дети приняли участие в краевом конкурсе   «Финплакат».</vt:lpstr>
      <vt:lpstr>«Финплакаты» Работы выполнены детьми совместно  с родителями</vt:lpstr>
      <vt:lpstr>Презентация PowerPoint</vt:lpstr>
      <vt:lpstr>Групповая игра «Супермаркет»</vt:lpstr>
      <vt:lpstr>   Знакомство  детей с финансовой грамотностью в нашей группе происходит через вовлечение детей в игру, которая  развивает интерес к миру денег.    Моделирование реальных ситуаций посредством данных форм обучения способствует формированию необходимых навыков поведения в жизни детей. Знакомство с профессиями сотрудников банков и магазинов позволяет развивать коммуникативные навыки взаимодействия с представителями учреждений и организаций. А так – же с такими понятиями, как товар, цена, стоимость.    В результате игры дети понимают значение экономических понятий: деньги, рубль, банк, заработная плата, сдача, наличные деньги, тратить, магазин, товар, цена, супермаркет, кредит. Первичное понимание экономических терминов: товар, стоимость, цена, покупка. Осознают взаимосвязь «Труд – товар – потребности».    Приобретают умения: использовать в речи понятия «Рубль» , «Банковская карта»; различать ситуации, требующие обращения в магазин, банк; сравнивать цены на товар, объяснять разницу между ними.</vt:lpstr>
      <vt:lpstr>Сюжетно –ролевая игра «Супермаркет»</vt:lpstr>
      <vt:lpstr>Сюжетно –ролевая игра «Супермаркет»</vt:lpstr>
      <vt:lpstr>Групповая выставка «Копи - копи -копилочка» </vt:lpstr>
      <vt:lpstr>Презентация PowerPoint</vt:lpstr>
      <vt:lpstr>В рамках семейного  фестиваля по финансовой грамотности  2023 наши дети приняли участие в краевом конкурсе  копилок «Копейка рубль бережёт».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Детско-родительский проект «Север нашего края»</dc:title>
  <dc:creator>Хома</dc:creator>
  <cp:lastModifiedBy>Пользователь Windows</cp:lastModifiedBy>
  <cp:revision>143</cp:revision>
  <dcterms:created xsi:type="dcterms:W3CDTF">2014-12-12T13:27:58Z</dcterms:created>
  <dcterms:modified xsi:type="dcterms:W3CDTF">2023-10-10T15:18:08Z</dcterms:modified>
</cp:coreProperties>
</file>