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8" r:id="rId3"/>
    <p:sldId id="264" r:id="rId4"/>
    <p:sldId id="280" r:id="rId5"/>
    <p:sldId id="265" r:id="rId6"/>
    <p:sldId id="257" r:id="rId7"/>
    <p:sldId id="258" r:id="rId8"/>
    <p:sldId id="267" r:id="rId9"/>
    <p:sldId id="259" r:id="rId10"/>
    <p:sldId id="260" r:id="rId11"/>
    <p:sldId id="261" r:id="rId12"/>
    <p:sldId id="262" r:id="rId13"/>
    <p:sldId id="263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9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0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14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52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6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09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61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2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09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8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01CB5203-3DD4-4229-902A-81468B1DE38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90A6362-1A58-41AC-B3E8-22DED82FB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0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66429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o" panose="04010000000000000000" pitchFamily="82" charset="-52"/>
              </a:rPr>
              <a:t>Экологическое воспитание дошкольников </a:t>
            </a:r>
            <a:b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o" panose="04010000000000000000" pitchFamily="82" charset="-52"/>
              </a:rPr>
            </a:br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oo" panose="04010000000000000000" pitchFamily="82" charset="-52"/>
              </a:rPr>
              <a:t>в ДОУ и в семье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  <a:latin typeface="Foo" panose="04010000000000000000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5445224"/>
            <a:ext cx="7056784" cy="9361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ила: Мартышкина А.И.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Изучая литературу познавательного содержания, дети узнают о природных богатствах. Мы рассказываем им о важности бережного и рационального использования природных богатств.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700808"/>
            <a:ext cx="6452004" cy="4839004"/>
          </a:xfrm>
        </p:spPr>
      </p:pic>
    </p:spTree>
    <p:extLst>
      <p:ext uri="{BB962C8B-B14F-4D97-AF65-F5344CB8AC3E}">
        <p14:creationId xmlns:p14="http://schemas.microsoft.com/office/powerpoint/2010/main" val="31982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Важное значение в экологическом воспитании ребенка имеет развитие эмоциональной сферы ребенка, развитие его эстетических чувств. Знакомство с художественной литературой, с картинами великих художников, формирование знаний о культурном наследии - все это имеет большое значение в экологическом воспитании подрастающего поколения.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16832"/>
            <a:ext cx="4266043" cy="3199532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356992"/>
            <a:ext cx="4730728" cy="3096344"/>
          </a:xfrm>
        </p:spPr>
      </p:pic>
    </p:spTree>
    <p:extLst>
      <p:ext uri="{BB962C8B-B14F-4D97-AF65-F5344CB8AC3E}">
        <p14:creationId xmlns:p14="http://schemas.microsoft.com/office/powerpoint/2010/main" val="490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Нельзя не отметить большое значение дидактических игр в формировании экологической культуры. В каждой возрастной группе имеются игры, которые знакомят детей с миром природы. В играх мы можем уточнять, расширять, обогащать знания детей. Дети учатся узнавать и называть объекты природы.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44824"/>
            <a:ext cx="4458064" cy="33435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1691"/>
            <a:ext cx="3565525" cy="2674143"/>
          </a:xfrm>
        </p:spPr>
      </p:pic>
    </p:spTree>
    <p:extLst>
      <p:ext uri="{BB962C8B-B14F-4D97-AF65-F5344CB8AC3E}">
        <p14:creationId xmlns:p14="http://schemas.microsoft.com/office/powerpoint/2010/main" val="2678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Во время прогулок в разное время года во всех возрастных группах проводятся наблюдения за миром живой и неживой природы, за сезонными изменениями, за трудом взрослых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4680015" cy="34328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654083"/>
            <a:ext cx="3565525" cy="2829359"/>
          </a:xfrm>
        </p:spPr>
      </p:pic>
    </p:spTree>
    <p:extLst>
      <p:ext uri="{BB962C8B-B14F-4D97-AF65-F5344CB8AC3E}">
        <p14:creationId xmlns:p14="http://schemas.microsoft.com/office/powerpoint/2010/main" val="289643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На прогулках дети учатся выполнять трудовые поручения: кормить птиц на кормушке, поливать цветы на клумбе, полоть грядки, подметать дорожки, поддерживать порядок на участке детского сада.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4266043" cy="31995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4517"/>
            <a:ext cx="3565525" cy="2668490"/>
          </a:xfrm>
        </p:spPr>
      </p:pic>
    </p:spTree>
    <p:extLst>
      <p:ext uri="{BB962C8B-B14F-4D97-AF65-F5344CB8AC3E}">
        <p14:creationId xmlns:p14="http://schemas.microsoft.com/office/powerpoint/2010/main" val="348246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Экологическое воспитание </a:t>
            </a:r>
            <a:r>
              <a:rPr lang="ru-RU" sz="2400" b="1" dirty="0">
                <a:solidFill>
                  <a:srgbClr val="00B050"/>
                </a:solidFill>
              </a:rPr>
              <a:t>в </a:t>
            </a:r>
            <a:r>
              <a:rPr lang="ru-RU" sz="2400" b="1" dirty="0" smtClean="0">
                <a:solidFill>
                  <a:srgbClr val="00B050"/>
                </a:solidFill>
              </a:rPr>
              <a:t>семье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Вся </a:t>
            </a:r>
            <a:r>
              <a:rPr lang="ru-RU" sz="1800" b="1" dirty="0">
                <a:solidFill>
                  <a:schemeClr val="tx1"/>
                </a:solidFill>
              </a:rPr>
              <a:t>эта, безусловно, важная работа должна найти отражение и в семьях наших воспитанников. Ведь главным авторитетом для ребенка являются родители. Именно они, на своем личном примере формируют в ребенке эталоны проявления гуманного, бережного отношения к окружающему миру. На примере родителей, дети усваивают правила и нормы поведения.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204864"/>
            <a:ext cx="4668391" cy="31122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881605"/>
            <a:ext cx="3565525" cy="2374315"/>
          </a:xfrm>
        </p:spPr>
      </p:pic>
    </p:spTree>
    <p:extLst>
      <p:ext uri="{BB962C8B-B14F-4D97-AF65-F5344CB8AC3E}">
        <p14:creationId xmlns:p14="http://schemas.microsoft.com/office/powerpoint/2010/main" val="69018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ЗИМНЯЯ СКОРАЯ  ПОМОЩЬ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◈ В сильный мороз птицы, нахохлившись, прижавшись друг к другу, сидят на ветках деревьев. Стоп! Опасная зона. Покормите птиц, утеплите кормушки.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◈ Наблюдайте за деревьями — зимой они спят. Стоп! Укройте снегом корни деревьев на тропе.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726066"/>
            <a:ext cx="4824536" cy="4722388"/>
          </a:xfrm>
        </p:spPr>
      </p:pic>
    </p:spTree>
    <p:extLst>
      <p:ext uri="{BB962C8B-B14F-4D97-AF65-F5344CB8AC3E}">
        <p14:creationId xmlns:p14="http://schemas.microsoft.com/office/powerpoint/2010/main" val="42468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ВЕСЕННЯЯ СКОРАЯ ПОМОЩЬ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Полюбуйтесь красотой весны — цветением яблонь, сирени, черемухи, одуванчиков; первыми бабочками, майскими жуками и т. д. Если по дороге вам попались надломленные ветки — подвяжите их бинтом, веревочкой. А сломанные ветки лучше убрать с дороги, их теперь не оживишь. Поставьте дома в вазу с водой веточку с почками и понаблюдайте за тем, как появляются первые листочки-малыши. Сделайте зарисовку.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20888"/>
            <a:ext cx="4419548" cy="29434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834199"/>
            <a:ext cx="3565525" cy="2469126"/>
          </a:xfrm>
        </p:spPr>
      </p:pic>
    </p:spTree>
    <p:extLst>
      <p:ext uri="{BB962C8B-B14F-4D97-AF65-F5344CB8AC3E}">
        <p14:creationId xmlns:p14="http://schemas.microsoft.com/office/powerpoint/2010/main" val="140978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946656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ЛЕТНЯЯ СКОРАЯ ПОМОЩЬ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◈ Идя по экологической тропе, ищите больные места. Сломанная ветка? Стоп! Нужно подлечить ее, подвязать. А если разрушен муравейник? Что можно предпринять? Ведь в муравейнике маленькие детки. Вспомните сказку В. Бианки «Как </a:t>
            </a:r>
            <a:r>
              <a:rPr lang="ru-RU" sz="1800" b="1" dirty="0" err="1">
                <a:solidFill>
                  <a:schemeClr val="tx1"/>
                </a:solidFill>
              </a:rPr>
              <a:t>Муравьишка</a:t>
            </a:r>
            <a:r>
              <a:rPr lang="ru-RU" sz="1800" b="1" dirty="0">
                <a:solidFill>
                  <a:schemeClr val="tx1"/>
                </a:solidFill>
              </a:rPr>
              <a:t> домой спешил». Понаблюдайте за работой муравьев.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◈ В конце прогулки подведите итог — кому вы сегодня помогли? Кто скажет вам спасибо?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Заведите «Календарь полезных дел», заполняйте его рисунками-воспоминаниями о прекрасных моментах: полянка цветов, красивая бабочка, причудливая веточка и т. д. Туда же можно зарисовывать те события, в которых вы участвовали. На их основе придумайте рассказы, сказки.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91" y="3284984"/>
            <a:ext cx="4153984" cy="276470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361" y="3574155"/>
            <a:ext cx="1487978" cy="989215"/>
          </a:xfrm>
        </p:spPr>
      </p:pic>
    </p:spTree>
    <p:extLst>
      <p:ext uri="{BB962C8B-B14F-4D97-AF65-F5344CB8AC3E}">
        <p14:creationId xmlns:p14="http://schemas.microsoft.com/office/powerpoint/2010/main" val="18337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ОСЕННЯЯ СКОРАЯ ПОМОЩЬ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◈ Отметьте, что осенью становится холодно, многие птицы улетают на юг, но некоторые остаются. Ищите тех, кто просит о помощи. Заранее сделайте кормушку для птиц из пакета для молока или пластиковой бутылки. Наблюдайте за повадками птиц. У всех они разные: воробьи — трусишки, голуби — степенные. Холодно ли им?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060848"/>
            <a:ext cx="4373428" cy="30243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907978"/>
            <a:ext cx="3565525" cy="2321569"/>
          </a:xfrm>
        </p:spPr>
      </p:pic>
    </p:spTree>
    <p:extLst>
      <p:ext uri="{BB962C8B-B14F-4D97-AF65-F5344CB8AC3E}">
        <p14:creationId xmlns:p14="http://schemas.microsoft.com/office/powerpoint/2010/main" val="15460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5 января 2016 года Президент России Владимир Путин подписал указ, в соответствии с которым 2017 год в России объявлен годом экологии.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         Цель этого решения — привлечь внимание к проблемным вопросам, существующим в экологической сфере, и улучшить состояние экологической безопасности страны.</a:t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447" y="2204864"/>
            <a:ext cx="6364955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43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Познакомьте детей с правилами поведения в природе.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6655" y="1340768"/>
            <a:ext cx="3535305" cy="45365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◈ На тропе много мусора? Стоп! Соберите его в пакет.</a:t>
            </a:r>
          </a:p>
          <a:p>
            <a:r>
              <a:rPr lang="ru-RU" b="1" dirty="0">
                <a:solidFill>
                  <a:schemeClr val="tx1"/>
                </a:solidFill>
              </a:rPr>
              <a:t>◈ Подышите свежим воздухом, вспомните, что его нам дают растения.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◈ Постоянно напоминайте ребенку, что Земля — это наш дом. Мы все живем в нем: и растения, и животные, и птицы, и люди. И в нем надо жить дружно.</a:t>
            </a:r>
          </a:p>
          <a:p>
            <a:r>
              <a:rPr lang="ru-RU" b="1" dirty="0">
                <a:solidFill>
                  <a:schemeClr val="tx1"/>
                </a:solidFill>
              </a:rPr>
              <a:t>Приучайте детей к самостоятельному соблюдению правил поведения в природе.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060848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18012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Трудовые поручения в семье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3496425" cy="527960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152" y="1340768"/>
            <a:ext cx="3822192" cy="47857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Пусть обязанностью вашего ребенка станет уход за комнатными растениями. Дети могут поливать, рыхлить землю, протирать листочки, опрыскивать. Совместно с родителями можно пересаживать растения, вносить удобрения. Важно научить ребенка заботится о домашних питомцах. Познакомить с условиями хорошего роста растения, с правилами ухода за домашними питомцами.</a:t>
            </a:r>
          </a:p>
        </p:txBody>
      </p:sp>
    </p:spTree>
    <p:extLst>
      <p:ext uri="{BB962C8B-B14F-4D97-AF65-F5344CB8AC3E}">
        <p14:creationId xmlns:p14="http://schemas.microsoft.com/office/powerpoint/2010/main" val="17225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Чтение художественной литературы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15" y="942974"/>
            <a:ext cx="3734285" cy="518318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152" y="1412776"/>
            <a:ext cx="3822192" cy="471370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каждой семье имеется домашняя библиотека. Мы покупаем детям художественную литературу, а также литературу познавательного, энциклопедического содержания. Книги- это источник знаний для ребенка. Необходимо регулярно читать детям литературу о природе. Важно, чтобы книга была понятна ребенку, соответствовала возрасту и развитию ребенка. Читайте детям ежедневно, обсуждайте прочитанную литературу. Обращайте внимание на познавательные моменты.</a:t>
            </a:r>
          </a:p>
        </p:txBody>
      </p:sp>
    </p:spTree>
    <p:extLst>
      <p:ext uri="{BB962C8B-B14F-4D97-AF65-F5344CB8AC3E}">
        <p14:creationId xmlns:p14="http://schemas.microsoft.com/office/powerpoint/2010/main" val="422780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Изобразительная деятельность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564904"/>
            <a:ext cx="4322291" cy="286952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152" y="1628800"/>
            <a:ext cx="3822192" cy="44976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Дети старшего дошкольного возраста очень любят заниматься продуктивной деятельностью (лепить, рисовать, делать аппликации и поделки) Пусть ребенок отобразить в своей работе свои наблюдения. Посетите, по возможности картинную галерею. Рассмотрите картине и побеседуйте о них с ребенком. Также можно посетить выставки детских работ, это могут быть работы детей занимающихся в художественной школе. Возможно, ребенок проявит интерес к такому творчеству.</a:t>
            </a:r>
          </a:p>
        </p:txBody>
      </p:sp>
    </p:spTree>
    <p:extLst>
      <p:ext uri="{BB962C8B-B14F-4D97-AF65-F5344CB8AC3E}">
        <p14:creationId xmlns:p14="http://schemas.microsoft.com/office/powerpoint/2010/main" val="32059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Важно с раннего детства </a:t>
            </a:r>
            <a:r>
              <a:rPr lang="ru-RU" sz="1800" b="1" dirty="0" smtClean="0">
                <a:solidFill>
                  <a:schemeClr val="tx1"/>
                </a:solidFill>
              </a:rPr>
              <a:t>воспитывать </a:t>
            </a:r>
            <a:r>
              <a:rPr lang="ru-RU" sz="1800" b="1" dirty="0">
                <a:solidFill>
                  <a:schemeClr val="tx1"/>
                </a:solidFill>
              </a:rPr>
              <a:t>у детей чувство непримиримости к фактам безответственного </a:t>
            </a:r>
            <a:r>
              <a:rPr lang="ru-RU" sz="1800" b="1" dirty="0" smtClean="0">
                <a:solidFill>
                  <a:schemeClr val="tx1"/>
                </a:solidFill>
              </a:rPr>
              <a:t>поведения </a:t>
            </a:r>
            <a:r>
              <a:rPr lang="ru-RU" sz="1800" b="1" dirty="0">
                <a:solidFill>
                  <a:schemeClr val="tx1"/>
                </a:solidFill>
              </a:rPr>
              <a:t>людей, например, не затушенным кострам, оставленному мусору. Им целесообразно противопоставить </a:t>
            </a:r>
            <a:r>
              <a:rPr lang="ru-RU" sz="1800" b="1" dirty="0" smtClean="0">
                <a:solidFill>
                  <a:schemeClr val="tx1"/>
                </a:solidFill>
              </a:rPr>
              <a:t>правильные </a:t>
            </a:r>
            <a:r>
              <a:rPr lang="ru-RU" sz="1800" b="1" dirty="0">
                <a:solidFill>
                  <a:schemeClr val="tx1"/>
                </a:solidFill>
              </a:rPr>
              <a:t>практические действия: </a:t>
            </a:r>
            <a:r>
              <a:rPr lang="ru-RU" sz="1800" b="1" dirty="0" smtClean="0">
                <a:solidFill>
                  <a:schemeClr val="tx1"/>
                </a:solidFill>
              </a:rPr>
              <a:t>уборку </a:t>
            </a:r>
            <a:r>
              <a:rPr lang="ru-RU" sz="1800" b="1" dirty="0">
                <a:solidFill>
                  <a:schemeClr val="tx1"/>
                </a:solidFill>
              </a:rPr>
              <a:t>мусора, расчистку родников и т. д. Особое внимание надо уделить </a:t>
            </a:r>
            <a:r>
              <a:rPr lang="ru-RU" sz="1800" b="1" dirty="0" smtClean="0">
                <a:solidFill>
                  <a:schemeClr val="tx1"/>
                </a:solidFill>
              </a:rPr>
              <a:t>искоренению </a:t>
            </a:r>
            <a:r>
              <a:rPr lang="ru-RU" sz="1800" b="1" dirty="0">
                <a:solidFill>
                  <a:schemeClr val="tx1"/>
                </a:solidFill>
              </a:rPr>
              <a:t>в некоторых детях </a:t>
            </a:r>
            <a:r>
              <a:rPr lang="ru-RU" sz="1800" b="1" dirty="0" smtClean="0">
                <a:solidFill>
                  <a:schemeClr val="tx1"/>
                </a:solidFill>
              </a:rPr>
              <a:t>стремления </a:t>
            </a:r>
            <a:r>
              <a:rPr lang="ru-RU" sz="1800" b="1" dirty="0">
                <a:solidFill>
                  <a:schemeClr val="tx1"/>
                </a:solidFill>
              </a:rPr>
              <a:t>мучить животных, убивать их.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060848"/>
            <a:ext cx="6192688" cy="4644516"/>
          </a:xfrm>
        </p:spPr>
      </p:pic>
    </p:spTree>
    <p:extLst>
      <p:ext uri="{BB962C8B-B14F-4D97-AF65-F5344CB8AC3E}">
        <p14:creationId xmlns:p14="http://schemas.microsoft.com/office/powerpoint/2010/main" val="14071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Игра «Народная мудрость»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2800" dirty="0"/>
              <a:t>- растить годы</a:t>
            </a:r>
          </a:p>
          <a:p>
            <a:r>
              <a:rPr lang="ru-RU" sz="2800" dirty="0"/>
              <a:t>- мало леса береги</a:t>
            </a:r>
          </a:p>
          <a:p>
            <a:r>
              <a:rPr lang="ru-RU" sz="2800" dirty="0"/>
              <a:t>-  зима снежная, лето дождливое</a:t>
            </a:r>
          </a:p>
          <a:p>
            <a:r>
              <a:rPr lang="ru-RU" sz="2800" dirty="0"/>
              <a:t>- с поля хлеба воз</a:t>
            </a:r>
          </a:p>
          <a:p>
            <a:r>
              <a:rPr lang="ru-RU" sz="2800" dirty="0"/>
              <a:t>- они отплатят летом добром</a:t>
            </a:r>
          </a:p>
          <a:p>
            <a:r>
              <a:rPr lang="ru-RU" sz="2800" dirty="0"/>
              <a:t> - а нужна зеленая ветка</a:t>
            </a:r>
          </a:p>
          <a:p>
            <a:r>
              <a:rPr lang="ru-RU" sz="2800" dirty="0"/>
              <a:t>- а осенью гноит</a:t>
            </a:r>
          </a:p>
          <a:p>
            <a:r>
              <a:rPr lang="ru-RU" sz="2800" dirty="0"/>
              <a:t>а осень хлебами </a:t>
            </a:r>
          </a:p>
        </p:txBody>
      </p:sp>
    </p:spTree>
    <p:extLst>
      <p:ext uri="{BB962C8B-B14F-4D97-AF65-F5344CB8AC3E}">
        <p14:creationId xmlns:p14="http://schemas.microsoft.com/office/powerpoint/2010/main" val="3961098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Поделки своими руками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40768"/>
            <a:ext cx="4328854" cy="338437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899674"/>
            <a:ext cx="3565525" cy="2338176"/>
          </a:xfrm>
        </p:spPr>
      </p:pic>
    </p:spTree>
    <p:extLst>
      <p:ext uri="{BB962C8B-B14F-4D97-AF65-F5344CB8AC3E}">
        <p14:creationId xmlns:p14="http://schemas.microsoft.com/office/powerpoint/2010/main" val="2019030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Поделки своими руками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1196752"/>
            <a:ext cx="4419145" cy="331236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2688"/>
            <a:ext cx="3565525" cy="2672149"/>
          </a:xfrm>
        </p:spPr>
      </p:pic>
    </p:spTree>
    <p:extLst>
      <p:ext uri="{BB962C8B-B14F-4D97-AF65-F5344CB8AC3E}">
        <p14:creationId xmlns:p14="http://schemas.microsoft.com/office/powerpoint/2010/main" val="417532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Экологическое воспитание включает в себя: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Знания о природе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Знания о воздействии человека на природу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Нравственные чувства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Эстетические чувства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Позитивная деятельность и поведение в природе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Интерес к природе.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9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Задачи экологического воспитания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    </a:t>
            </a:r>
            <a:r>
              <a:rPr lang="ru-RU" dirty="0">
                <a:solidFill>
                  <a:schemeClr val="tx1"/>
                </a:solidFill>
              </a:rPr>
              <a:t>Воспитание гуманного отношения к природе;</a:t>
            </a:r>
          </a:p>
          <a:p>
            <a:r>
              <a:rPr lang="ru-RU" dirty="0">
                <a:solidFill>
                  <a:schemeClr val="tx1"/>
                </a:solidFill>
              </a:rPr>
              <a:t> Формирование системы экологических знаний и представлений (интеллектуальное развитие);</a:t>
            </a:r>
          </a:p>
          <a:p>
            <a:r>
              <a:rPr lang="ru-RU" dirty="0">
                <a:solidFill>
                  <a:schemeClr val="tx1"/>
                </a:solidFill>
              </a:rPr>
              <a:t>  Развитие эстетических чувств (умения увидеть и прочувствовать красоту природы, восхититься ею, желания сохранить её).</a:t>
            </a:r>
          </a:p>
          <a:p>
            <a:r>
              <a:rPr lang="ru-RU" dirty="0">
                <a:solidFill>
                  <a:schemeClr val="tx1"/>
                </a:solidFill>
              </a:rPr>
              <a:t>      Участие детей в посильной для них деятельности по уходу за растениями и животными, по охране и защите природы.</a:t>
            </a:r>
          </a:p>
          <a:p>
            <a:r>
              <a:rPr lang="ru-RU" dirty="0">
                <a:solidFill>
                  <a:schemeClr val="tx1"/>
                </a:solidFill>
              </a:rPr>
              <a:t>     Воспитание любви к животному и растительному миру. </a:t>
            </a:r>
          </a:p>
        </p:txBody>
      </p:sp>
    </p:spTree>
    <p:extLst>
      <p:ext uri="{BB962C8B-B14F-4D97-AF65-F5344CB8AC3E}">
        <p14:creationId xmlns:p14="http://schemas.microsoft.com/office/powerpoint/2010/main" val="948856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Воспитание экологической культуры осуществляется через разные виды деятельности: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Чтение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Наблюдения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Эксперименты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Изобразительная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Музыкальная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Театральная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Физическая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Трудовая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Игровая деятельность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Конструирование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8343"/>
            <a:ext cx="3565525" cy="2660839"/>
          </a:xfrm>
        </p:spPr>
      </p:pic>
    </p:spTree>
    <p:extLst>
      <p:ext uri="{BB962C8B-B14F-4D97-AF65-F5344CB8AC3E}">
        <p14:creationId xmlns:p14="http://schemas.microsoft.com/office/powerpoint/2010/main" val="236946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664296"/>
          </a:xfrm>
        </p:spPr>
        <p:txBody>
          <a:bodyPr>
            <a:noAutofit/>
          </a:bodyPr>
          <a:lstStyle/>
          <a:p>
            <a:r>
              <a:rPr lang="ru-RU" sz="1600" b="1" dirty="0" err="1">
                <a:solidFill>
                  <a:srgbClr val="FF0000"/>
                </a:solidFill>
              </a:rPr>
              <a:t>Эколо́гия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— наука о взаимодействиях живых организмов и их сообществ между собой и с окружающей средой.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rgbClr val="FF0000"/>
                </a:solidFill>
              </a:rPr>
              <a:t>Экологическое воспитание </a:t>
            </a:r>
            <a:r>
              <a:rPr lang="ru-RU" sz="1600" dirty="0">
                <a:solidFill>
                  <a:schemeClr val="tx1"/>
                </a:solidFill>
              </a:rPr>
              <a:t>-формирование у людей сознательного отношения к окружающей среде, направленного на охрану и рациональное использование природных ресурсов. 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rgbClr val="FF0000"/>
                </a:solidFill>
              </a:rPr>
              <a:t>  Формирование экологической культуры </a:t>
            </a:r>
            <a:r>
              <a:rPr lang="ru-RU" sz="1600" dirty="0">
                <a:solidFill>
                  <a:schemeClr val="tx1"/>
                </a:solidFill>
              </a:rPr>
              <a:t>есть осознание  человеком своей принадлежности к окружающему его миру, единства с ним, осознание необходимости принять на себя ответственность за ощущение самоподдерживающего развития цивилизации и сознательное включение в этот процесс.</a:t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4"/>
            <a:ext cx="3960440" cy="297033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0579"/>
            <a:ext cx="3565525" cy="2676366"/>
          </a:xfrm>
        </p:spPr>
      </p:pic>
    </p:spTree>
    <p:extLst>
      <p:ext uri="{BB962C8B-B14F-4D97-AF65-F5344CB8AC3E}">
        <p14:creationId xmlns:p14="http://schemas.microsoft.com/office/powerpoint/2010/main" val="29856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solidFill>
                  <a:schemeClr val="tx1"/>
                </a:solidFill>
              </a:rPr>
              <a:t>В условиях детского сада ведется большая работа по формированию экологической культуры ребенка. Начиная с раннего возраста, дети учатся наблюдать за явлениями природы, за объектами живой и неживой природы, мы приучаем их проявлять гуманное, бережное отношение. В каждой группе детского сада имеются экологические уголки, где дети не только наблюдают за растениями, но и приобретают навыки по уходу за ними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88840"/>
            <a:ext cx="4608512" cy="345513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29495"/>
            <a:ext cx="3565525" cy="2678534"/>
          </a:xfrm>
        </p:spPr>
      </p:pic>
    </p:spTree>
    <p:extLst>
      <p:ext uri="{BB962C8B-B14F-4D97-AF65-F5344CB8AC3E}">
        <p14:creationId xmlns:p14="http://schemas.microsoft.com/office/powerpoint/2010/main" val="1356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Во время  занятий и в свободной деятельности дети  знакомятся с миром живой и неживой природы, учатся отображать ее в своих рисунках , аппликациях и поделках.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816"/>
            <a:ext cx="4266045" cy="319953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1691"/>
            <a:ext cx="3565525" cy="2674143"/>
          </a:xfrm>
        </p:spPr>
      </p:pic>
    </p:spTree>
    <p:extLst>
      <p:ext uri="{BB962C8B-B14F-4D97-AF65-F5344CB8AC3E}">
        <p14:creationId xmlns:p14="http://schemas.microsoft.com/office/powerpoint/2010/main" val="277386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В зимнее время года, мы устраиваем огород на подоконнике, где дети знакомятся с посадкой лука, пшеницы, фасоли и других культур</a:t>
            </a:r>
            <a:r>
              <a:rPr lang="ru-RU" sz="1800" dirty="0"/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00808"/>
            <a:ext cx="4170032" cy="312752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588" y="2730579"/>
            <a:ext cx="3565525" cy="2676366"/>
          </a:xfrm>
        </p:spPr>
      </p:pic>
    </p:spTree>
    <p:extLst>
      <p:ext uri="{BB962C8B-B14F-4D97-AF65-F5344CB8AC3E}">
        <p14:creationId xmlns:p14="http://schemas.microsoft.com/office/powerpoint/2010/main" val="11625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695</TotalTime>
  <Words>778</Words>
  <Application>Microsoft Office PowerPoint</Application>
  <PresentationFormat>Экран (4:3)</PresentationFormat>
  <Paragraphs>66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Corbel</vt:lpstr>
      <vt:lpstr>Foo</vt:lpstr>
      <vt:lpstr>Times New Roman</vt:lpstr>
      <vt:lpstr>Базис</vt:lpstr>
      <vt:lpstr>Экологическое воспитание дошкольников  в ДОУ и в семье</vt:lpstr>
      <vt:lpstr>5 января 2016 года Президент России Владимир Путин подписал указ, в соответствии с которым 2017 год в России объявлен годом экологии.          Цель этого решения — привлечь внимание к проблемным вопросам, существующим в экологической сфере, и улучшить состояние экологической безопасности страны. </vt:lpstr>
      <vt:lpstr>Экологическое воспитание включает в себя:</vt:lpstr>
      <vt:lpstr>Задачи экологического воспитания</vt:lpstr>
      <vt:lpstr>Воспитание экологической культуры осуществляется через разные виды деятельности:</vt:lpstr>
      <vt:lpstr>Эколо́гия — наука о взаимодействиях живых организмов и их сообществ между собой и с окружающей средой. Экологическое воспитание -формирование у людей сознательного отношения к окружающей среде, направленного на охрану и рациональное использование природных ресурсов.    Формирование экологической культуры есть осознание  человеком своей принадлежности к окружающему его миру, единства с ним, осознание необходимости принять на себя ответственность за ощущение самоподдерживающего развития цивилизации и сознательное включение в этот процесс. </vt:lpstr>
      <vt:lpstr>В условиях детского сада ведется большая работа по формированию экологической культуры ребенка. Начиная с раннего возраста, дети учатся наблюдать за явлениями природы, за объектами живой и неживой природы, мы приучаем их проявлять гуманное, бережное отношение. В каждой группе детского сада имеются экологические уголки, где дети не только наблюдают за растениями, но и приобретают навыки по уходу за ними</vt:lpstr>
      <vt:lpstr>Во время  занятий и в свободной деятельности дети  знакомятся с миром живой и неживой природы, учатся отображать ее в своих рисунках , аппликациях и поделках.</vt:lpstr>
      <vt:lpstr>В зимнее время года, мы устраиваем огород на подоконнике, где дети знакомятся с посадкой лука, пшеницы, фасоли и других культур.</vt:lpstr>
      <vt:lpstr>Изучая литературу познавательного содержания, дети узнают о природных богатствах. Мы рассказываем им о важности бережного и рационального использования природных богатств.</vt:lpstr>
      <vt:lpstr>Важное значение в экологическом воспитании ребенка имеет развитие эмоциональной сферы ребенка, развитие его эстетических чувств. Знакомство с художественной литературой, с картинами великих художников, формирование знаний о культурном наследии - все это имеет большое значение в экологическом воспитании подрастающего поколения.</vt:lpstr>
      <vt:lpstr>Нельзя не отметить большое значение дидактических игр в формировании экологической культуры. В каждой возрастной группе имеются игры, которые знакомят детей с миром природы. В играх мы можем уточнять, расширять, обогащать знания детей. Дети учатся узнавать и называть объекты природы.</vt:lpstr>
      <vt:lpstr>Во время прогулок в разное время года во всех возрастных группах проводятся наблюдения за миром живой и неживой природы, за сезонными изменениями, за трудом взрослых</vt:lpstr>
      <vt:lpstr>На прогулках дети учатся выполнять трудовые поручения: кормить птиц на кормушке, поливать цветы на клумбе, полоть грядки, подметать дорожки, поддерживать порядок на участке детского сада.</vt:lpstr>
      <vt:lpstr>Экологическое воспитание в семье Вся эта, безусловно, важная работа должна найти отражение и в семьях наших воспитанников. Ведь главным авторитетом для ребенка являются родители. Именно они, на своем личном примере формируют в ребенке эталоны проявления гуманного, бережного отношения к окружающему миру. На примере родителей, дети усваивают правила и нормы поведения. </vt:lpstr>
      <vt:lpstr>ЗИМНЯЯ СКОРАЯ  ПОМОЩЬ ◈ В сильный мороз птицы, нахохлившись, прижавшись друг к другу, сидят на ветках деревьев. Стоп! Опасная зона. Покормите птиц, утеплите кормушки. ◈ Наблюдайте за деревьями — зимой они спят. Стоп! Укройте снегом корни деревьев на тропе. </vt:lpstr>
      <vt:lpstr>ВЕСЕННЯЯ СКОРАЯ ПОМОЩЬ Полюбуйтесь красотой весны — цветением яблонь, сирени, черемухи, одуванчиков; первыми бабочками, майскими жуками и т. д. Если по дороге вам попались надломленные ветки — подвяжите их бинтом, веревочкой. А сломанные ветки лучше убрать с дороги, их теперь не оживишь. Поставьте дома в вазу с водой веточку с почками и понаблюдайте за тем, как появляются первые листочки-малыши. Сделайте зарисовку. </vt:lpstr>
      <vt:lpstr>ЛЕТНЯЯ СКОРАЯ ПОМОЩЬ ◈ Идя по экологической тропе, ищите больные места. Сломанная ветка? Стоп! Нужно подлечить ее, подвязать. А если разрушен муравейник? Что можно предпринять? Ведь в муравейнике маленькие детки. Вспомните сказку В. Бианки «Как Муравьишка домой спешил». Понаблюдайте за работой муравьев. ◈ В конце прогулки подведите итог — кому вы сегодня помогли? Кто скажет вам спасибо? Заведите «Календарь полезных дел», заполняйте его рисунками-воспоминаниями о прекрасных моментах: полянка цветов, красивая бабочка, причудливая веточка и т. д. Туда же можно зарисовывать те события, в которых вы участвовали. На их основе придумайте рассказы, сказки. </vt:lpstr>
      <vt:lpstr>ОСЕННЯЯ СКОРАЯ ПОМОЩЬ ◈ Отметьте, что осенью становится холодно, многие птицы улетают на юг, но некоторые остаются. Ищите тех, кто просит о помощи. Заранее сделайте кормушку для птиц из пакета для молока или пластиковой бутылки. Наблюдайте за повадками птиц. У всех они разные: воробьи — трусишки, голуби — степенные. Холодно ли им?  </vt:lpstr>
      <vt:lpstr>Познакомьте детей с правилами поведения в природе.</vt:lpstr>
      <vt:lpstr>Трудовые поручения в семье</vt:lpstr>
      <vt:lpstr>Чтение художественной литературы</vt:lpstr>
      <vt:lpstr>Изобразительная деятельность</vt:lpstr>
      <vt:lpstr>Важно с раннего детства воспитывать у детей чувство непримиримости к фактам безответственного поведения людей, например, не затушенным кострам, оставленному мусору. Им целесообразно противопоставить правильные практические действия: уборку мусора, расчистку родников и т. д. Особое внимание надо уделить искоренению в некоторых детях стремления мучить животных, убивать их.</vt:lpstr>
      <vt:lpstr>Игра «Народная мудрость» </vt:lpstr>
      <vt:lpstr>Поделки своими руками</vt:lpstr>
      <vt:lpstr>Поделки своими руками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дошкольников в ДОУ и в семье</dc:title>
  <dc:creator>Вероника</dc:creator>
  <cp:lastModifiedBy>ACER</cp:lastModifiedBy>
  <cp:revision>32</cp:revision>
  <dcterms:created xsi:type="dcterms:W3CDTF">2017-04-24T06:49:25Z</dcterms:created>
  <dcterms:modified xsi:type="dcterms:W3CDTF">2023-10-08T18:13:58Z</dcterms:modified>
</cp:coreProperties>
</file>