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9" r:id="rId3"/>
    <p:sldId id="278" r:id="rId4"/>
    <p:sldId id="270" r:id="rId5"/>
    <p:sldId id="272" r:id="rId6"/>
    <p:sldId id="279" r:id="rId7"/>
    <p:sldId id="280" r:id="rId8"/>
    <p:sldId id="263" r:id="rId9"/>
    <p:sldId id="264" r:id="rId10"/>
    <p:sldId id="262" r:id="rId11"/>
    <p:sldId id="259" r:id="rId12"/>
    <p:sldId id="277" r:id="rId13"/>
    <p:sldId id="281" r:id="rId14"/>
  </p:sldIdLst>
  <p:sldSz cx="9144000" cy="6858000" type="screen4x3"/>
  <p:notesSz cx="10233025" cy="71008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7097" autoAdjust="0"/>
  </p:normalViewPr>
  <p:slideViewPr>
    <p:cSldViewPr>
      <p:cViewPr>
        <p:scale>
          <a:sx n="50" d="100"/>
          <a:sy n="50" d="100"/>
        </p:scale>
        <p:origin x="-1956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4311" cy="355044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796346" y="0"/>
            <a:ext cx="4434311" cy="355044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5BB9E22F-93B7-40DA-84BC-5E4E64BCA234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744612"/>
            <a:ext cx="4434311" cy="355044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796346" y="6744612"/>
            <a:ext cx="4434311" cy="355044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BF7F1F0A-08BC-4399-A481-D2AB857CE2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0362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4311" cy="355044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796938" y="0"/>
            <a:ext cx="4434311" cy="355044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9D5955B-F818-4D82-92E8-4BDFFAD8E751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340100" y="531813"/>
            <a:ext cx="3552825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23303" y="3372922"/>
            <a:ext cx="8186420" cy="3195400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744201"/>
            <a:ext cx="4434311" cy="355044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796938" y="6744201"/>
            <a:ext cx="4434311" cy="355044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97CF252B-D463-425E-9EAF-B7C9C2574B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1659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F252B-D463-425E-9EAF-B7C9C2574B0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2770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20793618" flipH="1">
            <a:off x="6602195" y="3038734"/>
            <a:ext cx="2774921" cy="354533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86287" y="4921865"/>
            <a:ext cx="684789" cy="7300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852" y="1772816"/>
            <a:ext cx="4371144" cy="49785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54826" y="436132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8E65-EE83-4354-9B87-F6DE7B24CAE2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76A3-3C3E-44CD-8305-9A8515F3806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819987">
            <a:off x="1120872" y="-421082"/>
            <a:ext cx="6938538" cy="186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43454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8E65-EE83-4354-9B87-F6DE7B24CAE2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76A3-3C3E-44CD-8305-9A8515F38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0465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8E65-EE83-4354-9B87-F6DE7B24CAE2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76A3-3C3E-44CD-8305-9A8515F38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7623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8E65-EE83-4354-9B87-F6DE7B24CAE2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76A3-3C3E-44CD-8305-9A8515F38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3118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8E65-EE83-4354-9B87-F6DE7B24CAE2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76A3-3C3E-44CD-8305-9A8515F38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1738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8E65-EE83-4354-9B87-F6DE7B24CAE2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76A3-3C3E-44CD-8305-9A8515F38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1248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8E65-EE83-4354-9B87-F6DE7B24CAE2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76A3-3C3E-44CD-8305-9A8515F38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8712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516923" y="5085184"/>
            <a:ext cx="603821" cy="6437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99592" y="5517232"/>
            <a:ext cx="1298451" cy="12435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8E65-EE83-4354-9B87-F6DE7B24CAE2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76A3-3C3E-44CD-8305-9A8515F38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6831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8E65-EE83-4354-9B87-F6DE7B24CAE2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76A3-3C3E-44CD-8305-9A8515F38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0484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8E65-EE83-4354-9B87-F6DE7B24CAE2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76A3-3C3E-44CD-8305-9A8515F38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5267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8E65-EE83-4354-9B87-F6DE7B24CAE2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76A3-3C3E-44CD-8305-9A8515F38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5782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9267792">
            <a:off x="7906518" y="54158"/>
            <a:ext cx="1241913" cy="107706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6696449">
            <a:off x="-300042" y="-199087"/>
            <a:ext cx="1605032" cy="1583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8544382">
            <a:off x="120136" y="5620231"/>
            <a:ext cx="1208989" cy="129643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706056" y="5513663"/>
            <a:ext cx="1456506" cy="142766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71600" y="5157192"/>
            <a:ext cx="7344816" cy="24068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C8E65-EE83-4354-9B87-F6DE7B24CAE2}" type="datetimeFigureOut">
              <a:rPr lang="ru-RU" smtClean="0"/>
              <a:pPr/>
              <a:t>11.10.2023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276A3-3C3E-44CD-8305-9A8515F3806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Рамка 1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364"/>
            </a:avLst>
          </a:prstGeom>
          <a:solidFill>
            <a:schemeClr val="accent3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9515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000108"/>
            <a:ext cx="835824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«Детский сад № 2» г. Пласта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/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Краткосрочный проект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2-ой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младшей – средней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группе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«Здравствуй, осень»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/>
              <a:t> </a:t>
            </a:r>
            <a:endParaRPr lang="ru-RU" dirty="0" smtClean="0"/>
          </a:p>
          <a:p>
            <a:pPr algn="ctr"/>
            <a:r>
              <a:rPr lang="ru-RU" b="1" dirty="0" smtClean="0"/>
              <a:t>                       </a:t>
            </a:r>
            <a:r>
              <a:rPr lang="ru-RU" b="1" dirty="0" smtClean="0"/>
              <a:t>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Будникова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Екатерина Юрьевна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064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28728" y="285728"/>
            <a:ext cx="5929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 детей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20200924_09253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-11923" y="1154875"/>
            <a:ext cx="3809995" cy="3214710"/>
          </a:xfrm>
          <a:prstGeom prst="rect">
            <a:avLst/>
          </a:prstGeom>
        </p:spPr>
      </p:pic>
      <p:pic>
        <p:nvPicPr>
          <p:cNvPr id="10" name="Рисунок 9" descr="20200924_09315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 rot="5400000">
            <a:off x="3250394" y="2964656"/>
            <a:ext cx="3500462" cy="3000391"/>
          </a:xfrm>
          <a:prstGeom prst="rect">
            <a:avLst/>
          </a:prstGeom>
        </p:spPr>
      </p:pic>
      <p:pic>
        <p:nvPicPr>
          <p:cNvPr id="11" name="Рисунок 10" descr="20200924_09362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 rot="5400000">
            <a:off x="5925268" y="1289914"/>
            <a:ext cx="3357586" cy="249222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28662" y="4786322"/>
            <a:ext cx="17829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Рисование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29454" y="4857760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«Тучка»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i (6)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8"/>
              </a:clrFrom>
              <a:clrTo>
                <a:srgbClr val="FFFF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666748" cy="666748"/>
          </a:xfrm>
          <a:prstGeom prst="rect">
            <a:avLst/>
          </a:prstGeom>
        </p:spPr>
      </p:pic>
      <p:pic>
        <p:nvPicPr>
          <p:cNvPr id="17" name="Рисунок 16" descr="klenovyj-list-61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2239172">
            <a:off x="6427337" y="2024808"/>
            <a:ext cx="800567" cy="734920"/>
          </a:xfrm>
          <a:prstGeom prst="rect">
            <a:avLst/>
          </a:prstGeom>
        </p:spPr>
      </p:pic>
      <p:pic>
        <p:nvPicPr>
          <p:cNvPr id="18" name="Рисунок 17" descr="i (6)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8"/>
              </a:clrFrom>
              <a:clrTo>
                <a:srgbClr val="FFFF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310606" y="0"/>
            <a:ext cx="714356" cy="714356"/>
          </a:xfrm>
          <a:prstGeom prst="rect">
            <a:avLst/>
          </a:prstGeom>
        </p:spPr>
      </p:pic>
      <p:pic>
        <p:nvPicPr>
          <p:cNvPr id="21" name="Рисунок 20" descr="20200925_09050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 rot="5400000">
            <a:off x="6187890" y="3901891"/>
            <a:ext cx="3357562" cy="2554657"/>
          </a:xfrm>
          <a:prstGeom prst="rect">
            <a:avLst/>
          </a:prstGeom>
        </p:spPr>
      </p:pic>
      <p:pic>
        <p:nvPicPr>
          <p:cNvPr id="22" name="Рисунок 21" descr="20200921_161433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 rot="5400000">
            <a:off x="392878" y="1178702"/>
            <a:ext cx="2928957" cy="2714645"/>
          </a:xfrm>
          <a:prstGeom prst="rect">
            <a:avLst/>
          </a:prstGeom>
        </p:spPr>
      </p:pic>
      <p:pic>
        <p:nvPicPr>
          <p:cNvPr id="23" name="Рисунок 22" descr="20200922_162824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071934" y="642918"/>
            <a:ext cx="4572000" cy="2571750"/>
          </a:xfrm>
          <a:prstGeom prst="rect">
            <a:avLst/>
          </a:prstGeom>
        </p:spPr>
      </p:pic>
      <p:pic>
        <p:nvPicPr>
          <p:cNvPr id="24" name="Рисунок 23" descr="20200924_101348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 rot="5400000">
            <a:off x="4000496" y="3143248"/>
            <a:ext cx="2214578" cy="2928958"/>
          </a:xfrm>
          <a:prstGeom prst="rect">
            <a:avLst/>
          </a:prstGeom>
        </p:spPr>
      </p:pic>
      <p:pic>
        <p:nvPicPr>
          <p:cNvPr id="25" name="Рисунок 24" descr="20200925_163130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4143380"/>
            <a:ext cx="3619493" cy="271462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500034" y="0"/>
            <a:ext cx="8643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Выставка поделок «Огородные фантазии»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23613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201007_10494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810127" y="142852"/>
            <a:ext cx="4191029" cy="2571768"/>
          </a:xfrm>
          <a:prstGeom prst="rect">
            <a:avLst/>
          </a:prstGeom>
        </p:spPr>
      </p:pic>
      <p:pic>
        <p:nvPicPr>
          <p:cNvPr id="4" name="Рисунок 3" descr="20201007_10495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42852"/>
            <a:ext cx="4572032" cy="25717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00298" y="2643182"/>
            <a:ext cx="4700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Д/И «Собери овощи в корзину»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0201008_10041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42876" y="3071810"/>
            <a:ext cx="4500562" cy="2500330"/>
          </a:xfrm>
          <a:prstGeom prst="rect">
            <a:avLst/>
          </a:prstGeom>
        </p:spPr>
      </p:pic>
      <p:pic>
        <p:nvPicPr>
          <p:cNvPr id="7" name="Рисунок 6" descr="20201008_10053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714876" y="3071810"/>
            <a:ext cx="4357686" cy="250033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357422" y="5572140"/>
            <a:ext cx="48013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Просмотр иллюстраций об осени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214554"/>
            <a:ext cx="892971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6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0"/>
            <a:ext cx="8715436" cy="610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Краткосрочный проект</a:t>
            </a: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«Здравствуй, осень»</a:t>
            </a: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проекта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ополнение и обогащение знаний детей по теме «Осень».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проекта: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Wingdings 2" pitchFamily="18" charset="2"/>
                <a:cs typeface="Times New Roman" pitchFamily="18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Wingdings 2" pitchFamily="18" charset="2"/>
                <a:cs typeface="Times New Roman" pitchFamily="18" charset="0"/>
              </a:rPr>
              <a:t>        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асширять представления детей об осени (сезонные изменения в природе, одежде людей, на участке детского сада); ознакомить с правилами безопасного поведения на природе, воспитывать бережное отношение к природе; развивать умение замечать красоту осенней природы, вести наблюдения за погодой.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Wingdings 2" pitchFamily="18" charset="2"/>
                <a:cs typeface="Times New Roman" pitchFamily="18" charset="0"/>
              </a:rPr>
              <a:t>     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Формировать умение у детей различать, называть и классифицировать овощи и фрукты, используя для распознавания различные анализаторы.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Wingdings 2" pitchFamily="18" charset="2"/>
                <a:cs typeface="Times New Roman" pitchFamily="18" charset="0"/>
              </a:rPr>
              <a:t>     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Формировать умение описывать внешний вид овощей и фруктов, делать простые выводы о произрастании овощей и фруктов.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Wingdings 2" pitchFamily="18" charset="2"/>
                <a:cs typeface="Times New Roman" pitchFamily="18" charset="0"/>
              </a:rPr>
              <a:t>     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Обогащать и развивать активный словарь детей.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Wingdings 2" pitchFamily="18" charset="2"/>
                <a:cs typeface="Times New Roman" pitchFamily="18" charset="0"/>
              </a:rPr>
              <a:t>     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Способствовать развитию памяти, внимания, речи.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Wingdings 2" pitchFamily="18" charset="2"/>
                <a:cs typeface="Times New Roman" pitchFamily="18" charset="0"/>
              </a:rPr>
              <a:t>     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Повышать заинтересованность родителей к продуктивной деятельности с детьми.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71472" y="1285860"/>
            <a:ext cx="8001056" cy="355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Паспорт проекта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Срок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реализации проекта: 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неделя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Возраст детей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3-5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лет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 проекта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дети, родители воспитанников, педагоги ДОО.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 проекта: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характеру: познавательно -творческий;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месту проведения: внутри ДОО;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количеству участников: коллективный.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786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Актуальность. 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Ребенок открывает для себя разнообразный и увлекательный мир природы.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Облака, капли дождя, листопад - интересуют и удивляют его, будят воображение и фантазию. Ребенок воспринимает природу ярче и острее взрослого.  Важно не дать угаснуть детской любознательности, развить наблюдательность, помочь в познании окружающего мира. Подчас в современных семьях подобные вопросы не считаются важными и заслуживающими должного внимания.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Этот проект является отличной возможностью воспитать 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бережное отношение ко всему живому, любовь к природе, родному краю.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Предполагаемый результат:</a:t>
            </a: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Symbol" pitchFamily="18" charset="2"/>
                <a:cs typeface="Times New Roman" pitchFamily="18" charset="0"/>
              </a:rPr>
              <a:t> 1)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Расширятся знания детей об осени, её признаках и дарах;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проявится интерес к установлению  простейших взаимосвязей в природе;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2) Сформируется активность и заинтересованность в образовательном процессе у детей  и родителей; 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5857892"/>
            <a:ext cx="47863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Пополнится словарный запас.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357166"/>
            <a:ext cx="9144000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проекта</a:t>
            </a:r>
            <a:endParaRPr kumimoji="0" lang="ru-RU" sz="2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7013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1-й этап (подготовительный)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Обозначение актуальности и темы будущего проекта.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Постановка цели и задач.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Работа с методическим материалом, литературой по данной теме.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Работа с родителями по взаимодействию в реализации проекта.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7013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2-й этап (основной)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Реализация проекта.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7013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3-й этап (заключительный)</a:t>
            </a:r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ыставка детско-родительского творчества «Огородные фантазии».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резентация проекта на сайте ДОУ.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1538" y="285728"/>
            <a:ext cx="71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ДЕЯТЕЛЬНОСТЬ ПО ОСУЩЕСТВЛЕНИЮ ПРОЕКТА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0034" y="639105"/>
          <a:ext cx="8143930" cy="559003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221071"/>
                <a:gridCol w="2086462"/>
                <a:gridCol w="3836397"/>
              </a:tblGrid>
              <a:tr h="52764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Образовательные области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Формы и методы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работы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Виды совместной деятельности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3504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1)  «Речевое развитие»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Беседы на темы:  «Что такое осень?»;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Как мы одеваемся осенью?»; «Что нам дарит осень?»; Что такое листопад? и т.д.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Пальчиковые игры: «Будем листики считать»; «Соберем грибы».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 рассказов  и стихов  об осени</a:t>
                      </a:r>
                    </a:p>
                  </a:txBody>
                  <a:tcPr/>
                </a:tc>
              </a:tr>
              <a:tr h="34560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2) «Познавательное развитие»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Беседы, наглядные пособия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Беседы: «Почему птицы улетают в теплые края?», «Что растет в саду, на грядке?»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Рассматривание иллюстраций с изображением осени, труда взрослых в осенний период, осень в лесу, в городе.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Просмотр мультфильмов и презентаций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«Времена года», «В гости осень к нам пришла», «Овощи и фрукты»», «Какая одежда нужна осенью». «Как вести себя в лесу»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Прогулка по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территории детского сада.</a:t>
                      </a:r>
                      <a:endParaRPr lang="ru-RU" sz="16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639105"/>
          <a:ext cx="7929616" cy="505871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162622"/>
                <a:gridCol w="2031555"/>
                <a:gridCol w="3735439"/>
              </a:tblGrid>
              <a:tr h="2655451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3) «Социально-коммуникативное развитие»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Дидактические игры.</a:t>
                      </a:r>
                      <a:endParaRPr lang="ru-RU" sz="16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Сюжетно-ролевые игры.</a:t>
                      </a:r>
                      <a:endParaRPr lang="ru-RU" sz="16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Подвижные игры</a:t>
                      </a:r>
                      <a:r>
                        <a:rPr lang="ru-RU" sz="16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6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786" marR="357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Д/И:</a:t>
                      </a:r>
                      <a:r>
                        <a:rPr lang="ru-RU" sz="1600" b="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«Овощи </a:t>
                      </a: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фрукты», </a:t>
                      </a:r>
                      <a:r>
                        <a:rPr lang="ru-RU" sz="16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Чего не стало», </a:t>
                      </a:r>
                      <a:r>
                        <a:rPr lang="ru-RU" sz="16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«Разложи </a:t>
                      </a: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урожай по </a:t>
                      </a:r>
                      <a:r>
                        <a:rPr lang="ru-RU" sz="16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корзиночкам»</a:t>
                      </a:r>
                      <a:endParaRPr lang="ru-RU" sz="16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СР/И: </a:t>
                      </a:r>
                      <a:r>
                        <a:rPr lang="ru-RU" sz="1600" b="0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«Семья</a:t>
                      </a: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  <a:r>
                        <a:rPr lang="ru-RU" sz="16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сварим </a:t>
                      </a:r>
                      <a:r>
                        <a:rPr lang="ru-RU" sz="16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борщ»;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Магазин овощей и фруктов», </a:t>
                      </a:r>
                      <a:b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6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П/И:  </a:t>
                      </a: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«123 к дереву беги</a:t>
                      </a:r>
                      <a:r>
                        <a:rPr lang="ru-RU" sz="16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»;</a:t>
                      </a:r>
                      <a:r>
                        <a:rPr lang="ru-RU" sz="1600" b="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Солнышко и дождик</a:t>
                      </a:r>
                      <a:r>
                        <a:rPr lang="ru-RU" sz="16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»; «</a:t>
                      </a: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 медведя во </a:t>
                      </a:r>
                      <a:r>
                        <a:rPr lang="ru-RU" sz="16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бору…»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Музыкальное занятие :</a:t>
                      </a:r>
                      <a:r>
                        <a:rPr lang="ru-RU" sz="1600" b="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танец с листиками.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5786" marR="35786" marT="0" marB="0"/>
                </a:tc>
              </a:tr>
              <a:tr h="101839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4) «Художественно-эстетическое развитие»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Рисование, лепка, аппликация, выставка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Рисование «Тучка», «Осеннее дерево»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Аппликация «Мухомор»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Лепка «Овощи в корзине»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Выставка «Огородные фантазии»</a:t>
                      </a:r>
                    </a:p>
                  </a:txBody>
                  <a:tcPr/>
                </a:tc>
              </a:tr>
              <a:tr h="11877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5) «Физическое развитие»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Игры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Разучивание новых</a:t>
                      </a: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подвижных</a:t>
                      </a: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spc="-2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игр</a:t>
                      </a:r>
                      <a:r>
                        <a:rPr lang="ru-RU" sz="1600" spc="-2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 «Птички в гнездышке» Воробышки и кот»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</a:t>
                      </a: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Дай кролику морковку»</a:t>
                      </a:r>
                      <a:endParaRPr lang="ru-RU" sz="16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000100" y="285728"/>
            <a:ext cx="7072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Наблюдение и труд на участке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20201006_10465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 rot="5400000">
            <a:off x="134899" y="1008052"/>
            <a:ext cx="3429022" cy="2984505"/>
          </a:xfrm>
          <a:prstGeom prst="rect">
            <a:avLst/>
          </a:prstGeom>
        </p:spPr>
      </p:pic>
      <p:pic>
        <p:nvPicPr>
          <p:cNvPr id="11" name="Рисунок 10" descr="20201006_10470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 rot="5400000">
            <a:off x="5637614" y="1077502"/>
            <a:ext cx="3476648" cy="2893232"/>
          </a:xfrm>
          <a:prstGeom prst="rect">
            <a:avLst/>
          </a:prstGeom>
        </p:spPr>
      </p:pic>
      <p:pic>
        <p:nvPicPr>
          <p:cNvPr id="12" name="Рисунок 11" descr="20201006_10481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500298" y="3214686"/>
            <a:ext cx="4468844" cy="335756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14282" y="214290"/>
            <a:ext cx="87900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 детей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20200922_09415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2536018" y="1607330"/>
            <a:ext cx="4500593" cy="2714644"/>
          </a:xfrm>
          <a:prstGeom prst="rect">
            <a:avLst/>
          </a:prstGeom>
        </p:spPr>
      </p:pic>
      <p:pic>
        <p:nvPicPr>
          <p:cNvPr id="11" name="Рисунок 10" descr="20200922_09420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 rot="5400000">
            <a:off x="5673312" y="3173023"/>
            <a:ext cx="3786214" cy="3155161"/>
          </a:xfrm>
          <a:prstGeom prst="rect">
            <a:avLst/>
          </a:prstGeom>
        </p:spPr>
      </p:pic>
      <p:pic>
        <p:nvPicPr>
          <p:cNvPr id="12" name="Рисунок 11" descr="20200922_10031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 rot="5400000">
            <a:off x="-500084" y="2928928"/>
            <a:ext cx="4429156" cy="342898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00034" y="1785926"/>
            <a:ext cx="2078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Аппликация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0826" y="2000240"/>
            <a:ext cx="19586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«Мухомор»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894</TotalTime>
  <Words>540</Words>
  <Application>Microsoft Office PowerPoint</Application>
  <PresentationFormat>Экран (4:3)</PresentationFormat>
  <Paragraphs>94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Curnos™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user</cp:lastModifiedBy>
  <cp:revision>73</cp:revision>
  <cp:lastPrinted>2020-10-10T04:38:31Z</cp:lastPrinted>
  <dcterms:created xsi:type="dcterms:W3CDTF">2006-01-01T06:36:45Z</dcterms:created>
  <dcterms:modified xsi:type="dcterms:W3CDTF">2023-10-11T07:08:56Z</dcterms:modified>
</cp:coreProperties>
</file>