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61" r:id="rId1"/>
  </p:sldMasterIdLst>
  <p:sldIdLst>
    <p:sldId id="257" r:id="rId2"/>
    <p:sldId id="268" r:id="rId3"/>
    <p:sldId id="258" r:id="rId4"/>
    <p:sldId id="267" r:id="rId5"/>
    <p:sldId id="270" r:id="rId6"/>
    <p:sldId id="266" r:id="rId7"/>
    <p:sldId id="272" r:id="rId8"/>
    <p:sldId id="274" r:id="rId9"/>
    <p:sldId id="275" r:id="rId10"/>
    <p:sldId id="276" r:id="rId11"/>
  </p:sldIdLst>
  <p:sldSz cx="9906000" cy="6858000" type="A4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12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15" autoAdjust="0"/>
    <p:restoredTop sz="94579" autoAdjust="0"/>
  </p:normalViewPr>
  <p:slideViewPr>
    <p:cSldViewPr showGuides="1">
      <p:cViewPr varScale="1">
        <p:scale>
          <a:sx n="70" d="100"/>
          <a:sy n="70" d="100"/>
        </p:scale>
        <p:origin x="-1218" y="-90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906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906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906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906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96611" y="5052546"/>
            <a:ext cx="6106761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969A99-BD50-4E41-A891-1E3D0A9E4857}" type="datetimeFigureOut">
              <a:rPr lang="ru-RU" smtClean="0"/>
              <a:t>11.10.2023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EF46D1-9E31-47F1-96F6-4F18DC2799CA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85713" y="3132290"/>
            <a:ext cx="7773297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063750" y="731519"/>
            <a:ext cx="69342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969A99-BD50-4E41-A891-1E3D0A9E4857}" type="datetimeFigureOut">
              <a:rPr lang="ru-RU" smtClean="0"/>
              <a:t>11.10.2023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EF46D1-9E31-47F1-96F6-4F18DC2799C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249905" y="376518"/>
            <a:ext cx="222885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601123" y="731520"/>
            <a:ext cx="5231728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969A99-BD50-4E41-A891-1E3D0A9E4857}" type="datetimeFigureOut">
              <a:rPr lang="ru-RU" smtClean="0"/>
              <a:t>11.10.2023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EF46D1-9E31-47F1-96F6-4F18DC2799C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969A99-BD50-4E41-A891-1E3D0A9E4857}" type="datetimeFigureOut">
              <a:rPr lang="ru-RU" smtClean="0"/>
              <a:t>11.10.2023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EF46D1-9E31-47F1-96F6-4F18DC2799CA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238250" y="731520"/>
            <a:ext cx="69342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906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906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906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906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2628" y="2172648"/>
            <a:ext cx="6463888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90975" y="4607511"/>
            <a:ext cx="6468035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969A99-BD50-4E41-A891-1E3D0A9E4857}" type="datetimeFigureOut">
              <a:rPr lang="ru-RU" smtClean="0"/>
              <a:t>11.10.2023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EF46D1-9E31-47F1-96F6-4F18DC2799C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969A99-BD50-4E41-A891-1E3D0A9E4857}" type="datetimeFigureOut">
              <a:rPr lang="ru-RU" smtClean="0"/>
              <a:t>11.10.2023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EF46D1-9E31-47F1-96F6-4F18DC2799CA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38249" y="731519"/>
            <a:ext cx="3625596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5032248" y="731520"/>
            <a:ext cx="3625596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38250" y="731520"/>
            <a:ext cx="3625596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52818" y="1400327"/>
            <a:ext cx="3625596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4577" y="731520"/>
            <a:ext cx="3625596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110" y="1399032"/>
            <a:ext cx="3625596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969A99-BD50-4E41-A891-1E3D0A9E4857}" type="datetimeFigureOut">
              <a:rPr lang="ru-RU" smtClean="0"/>
              <a:t>11.10.2023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EF46D1-9E31-47F1-96F6-4F18DC2799CA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969A99-BD50-4E41-A891-1E3D0A9E4857}" type="datetimeFigureOut">
              <a:rPr lang="ru-RU" smtClean="0"/>
              <a:t>11.10.2023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EF46D1-9E31-47F1-96F6-4F18DC2799C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  <p:hf sldNum="0"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969A99-BD50-4E41-A891-1E3D0A9E4857}" type="datetimeFigureOut">
              <a:rPr lang="ru-RU" smtClean="0"/>
              <a:t>11.10.2023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EF46D1-9E31-47F1-96F6-4F18DC2799C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9020" y="2209801"/>
            <a:ext cx="3939092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76309" y="731520"/>
            <a:ext cx="4351842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65412" y="3497802"/>
            <a:ext cx="3671048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969A99-BD50-4E41-A891-1E3D0A9E4857}" type="datetimeFigureOut">
              <a:rPr lang="ru-RU" smtClean="0"/>
              <a:t>11.10.2023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EF46D1-9E31-47F1-96F6-4F18DC2799C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906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906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906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906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848106" y="1143000"/>
            <a:ext cx="44577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51044" y="1010486"/>
            <a:ext cx="4001957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969A99-BD50-4E41-A891-1E3D0A9E4857}" type="datetimeFigureOut">
              <a:rPr lang="ru-RU" smtClean="0"/>
              <a:t>11.10.2023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EF46D1-9E31-47F1-96F6-4F18DC2799CA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7873" y="4464421"/>
            <a:ext cx="6915500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906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906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906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906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42730" y="4372168"/>
            <a:ext cx="7055220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38250" y="732260"/>
            <a:ext cx="69342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86550" y="6172201"/>
            <a:ext cx="27241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41969A99-BD50-4E41-A891-1E3D0A9E4857}" type="datetimeFigureOut">
              <a:rPr lang="ru-RU" smtClean="0"/>
              <a:t>11.10.2023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95300" y="6172201"/>
            <a:ext cx="36322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127500" y="6172201"/>
            <a:ext cx="1981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8EEF46D1-9E31-47F1-96F6-4F18DC2799CA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cdt-volgodonsk.ru/" TargetMode="Externa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cdt-volgodonsk.ru/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cdt-volgodonsk.ru/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-27305" y="692785"/>
            <a:ext cx="9933305" cy="516128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no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ru-RU" sz="4500" b="1" i="0" u="none" strike="noStrike" cap="none" normalizeH="0" baseline="0" dirty="0" smtClean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ea typeface="Arial" panose="020B0604020202020204" pitchFamily="34" charset="0"/>
              <a:cs typeface="Times New Roman" panose="02020603050405020304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ru-RU" sz="4500" b="1" i="0" u="none" strike="noStrike" cap="none" normalizeH="0" baseline="0" dirty="0" smtClean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ea typeface="Arial" panose="020B0604020202020204" pitchFamily="34" charset="0"/>
              <a:cs typeface="Times New Roman" panose="02020603050405020304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sz="4400" b="1" i="0" u="none" strike="noStrike" cap="none" normalizeH="0" baseline="0" dirty="0" smtClean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«Профес</a:t>
            </a:r>
            <a:r>
              <a:rPr kumimoji="0" lang="en-US" altLang="ru-RU" sz="4400" b="1" i="0" u="none" strike="noStrike" cap="none" normalizeH="0" baseline="0" dirty="0" smtClean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c</a:t>
            </a:r>
            <a:r>
              <a:rPr kumimoji="0" lang="ru-RU" sz="4400" b="1" i="0" u="none" strike="noStrike" cap="none" normalizeH="0" baseline="0" dirty="0" smtClean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иональный футболист »</a:t>
            </a:r>
            <a:endParaRPr kumimoji="0" lang="ru-RU" sz="4400" b="1" i="0" u="none" strike="noStrike" cap="none" normalizeH="0" baseline="0" dirty="0" smtClean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ru-RU" sz="2000" b="0" i="0" u="none" strike="noStrike" cap="none" normalizeH="0" baseline="0" dirty="0" smtClean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ea typeface="Arial" panose="020B0604020202020204" pitchFamily="34" charset="0"/>
              <a:cs typeface="Times New Roman" panose="02020603050405020304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Дополнительная общеобразовательная программа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(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физкультурно</a:t>
            </a:r>
            <a:r>
              <a:rPr lang="ru-RU" sz="2000" dirty="0"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-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оздоровительная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)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Arial" panose="020B0604020202020204" pitchFamily="34" charset="0"/>
              <a:cs typeface="Times New Roman" panose="02020603050405020304" pitchFamily="18" charset="0"/>
            </a:endParaRPr>
          </a:p>
          <a:p>
            <a:pPr algn="ctr"/>
            <a:r>
              <a:rPr kumimoji="0" lang="ru-RU" sz="20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Возраст детей: 7-9 лет, 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Срок реализации программы: 1 года 	</a:t>
            </a:r>
          </a:p>
          <a:p>
            <a:pPr algn="ctr"/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ru-RU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Arial" panose="020B0604020202020204" pitchFamily="34" charset="0"/>
              <a:cs typeface="Times New Roman" panose="02020603050405020304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sz="20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Автор-составитель: Виловский Никита Дмитриевич,педагог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sz="20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дополнительного образования</a:t>
            </a:r>
            <a:endParaRPr kumimoji="0" lang="ru-RU" sz="2000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433320" y="260350"/>
            <a:ext cx="5153025" cy="1272540"/>
          </a:xfrm>
          <a:prstGeom prst="rect">
            <a:avLst/>
          </a:prstGeom>
        </p:spPr>
        <p:txBody>
          <a:bodyPr wrap="none">
            <a:noAutofit/>
          </a:bodyPr>
          <a:lstStyle/>
          <a:p>
            <a:pPr algn="l"/>
            <a:r>
              <a:rPr lang="ru-RU" altLang="en-US">
                <a:sym typeface="+mn-ea"/>
              </a:rPr>
              <a:t>Муниципальное бюджетное учреждение</a:t>
            </a:r>
          </a:p>
          <a:p>
            <a:pPr algn="l"/>
            <a:r>
              <a:rPr lang="ru-RU" altLang="en-US">
                <a:sym typeface="+mn-ea"/>
              </a:rPr>
              <a:t> дополнительного образования  дестко-юношеская </a:t>
            </a:r>
          </a:p>
          <a:p>
            <a:pPr algn="l"/>
            <a:r>
              <a:rPr lang="ru-RU" altLang="en-US">
                <a:sym typeface="+mn-ea"/>
              </a:rPr>
              <a:t>спортивная школа Зимовники .</a:t>
            </a:r>
            <a:endParaRPr lang="ru-RU" altLang="en-US"/>
          </a:p>
          <a:p>
            <a:pPr algn="l"/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  <a:hlinkClick r:id="rId2"/>
            </a:endParaRPr>
          </a:p>
        </p:txBody>
      </p:sp>
      <p:grpSp>
        <p:nvGrpSpPr>
          <p:cNvPr id="10" name="Группа 9"/>
          <p:cNvGrpSpPr/>
          <p:nvPr/>
        </p:nvGrpSpPr>
        <p:grpSpPr>
          <a:xfrm>
            <a:off x="357647" y="246240"/>
            <a:ext cx="1608207" cy="1608207"/>
            <a:chOff x="381142" y="185915"/>
            <a:chExt cx="1608207" cy="1608207"/>
          </a:xfrm>
        </p:grpSpPr>
        <p:sp>
          <p:nvSpPr>
            <p:cNvPr id="2" name="Овал 1"/>
            <p:cNvSpPr/>
            <p:nvPr/>
          </p:nvSpPr>
          <p:spPr>
            <a:xfrm>
              <a:off x="381142" y="185915"/>
              <a:ext cx="1608207" cy="1608207"/>
            </a:xfrm>
            <a:prstGeom prst="ellipse">
              <a:avLst/>
            </a:prstGeom>
          </p:spPr>
          <p:style>
            <a:lnRef idx="2">
              <a:prstClr val="black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" name="4-конечная звезда 7"/>
            <p:cNvSpPr/>
            <p:nvPr/>
          </p:nvSpPr>
          <p:spPr>
            <a:xfrm>
              <a:off x="571252" y="376025"/>
              <a:ext cx="1227989" cy="1227989"/>
            </a:xfrm>
            <a:prstGeom prst="star4">
              <a:avLst/>
            </a:prstGeom>
          </p:spPr>
          <p:style>
            <a:lnRef idx="2">
              <a:prstClr val="black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" name="4-конечная звезда 8"/>
            <p:cNvSpPr/>
            <p:nvPr/>
          </p:nvSpPr>
          <p:spPr>
            <a:xfrm rot="2389928">
              <a:off x="571253" y="376025"/>
              <a:ext cx="1227989" cy="1227989"/>
            </a:xfrm>
            <a:prstGeom prst="star4">
              <a:avLst/>
            </a:prstGeom>
          </p:spPr>
          <p:style>
            <a:lnRef idx="2">
              <a:prstClr val="black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1" name="Овал 10"/>
          <p:cNvSpPr/>
          <p:nvPr/>
        </p:nvSpPr>
        <p:spPr>
          <a:xfrm>
            <a:off x="8829675" y="5735955"/>
            <a:ext cx="588645" cy="518795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altLang="en-US"/>
          </a:p>
        </p:txBody>
      </p:sp>
      <p:pic>
        <p:nvPicPr>
          <p:cNvPr id="15" name="Замещающее содержимое 14" descr="photo_5271830897529834544_y"/>
          <p:cNvPicPr>
            <a:picLocks noGrp="1" noChangeAspect="1"/>
          </p:cNvPicPr>
          <p:nvPr>
            <p:ph sz="quarter" idx="13"/>
          </p:nvPr>
        </p:nvPicPr>
        <p:blipFill>
          <a:blip r:embed="rId3"/>
          <a:stretch>
            <a:fillRect/>
          </a:stretch>
        </p:blipFill>
        <p:spPr>
          <a:xfrm>
            <a:off x="488950" y="2924810"/>
            <a:ext cx="1557655" cy="207454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297092" y="-314021"/>
            <a:ext cx="9906000" cy="6771084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ru-RU" sz="45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Arial" panose="020B0604020202020204" pitchFamily="34" charset="0"/>
              <a:cs typeface="Times New Roman" panose="02020603050405020304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ru-RU" sz="45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Arial" panose="020B0604020202020204" pitchFamily="34" charset="0"/>
              <a:cs typeface="Times New Roman" panose="02020603050405020304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sz="4400" b="1" i="0" u="none" strike="noStrike" cap="none" normalizeH="0" baseline="0" dirty="0" smtClean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«</a:t>
            </a:r>
            <a:r>
              <a:rPr lang="ru-RU" sz="4400" b="1" dirty="0" smtClean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  <a:sym typeface="+mn-ea"/>
              </a:rPr>
              <a:t>Профес</a:t>
            </a:r>
            <a:r>
              <a:rPr lang="en-US" altLang="ru-RU" sz="4400" b="1" dirty="0" smtClean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  <a:sym typeface="+mn-ea"/>
              </a:rPr>
              <a:t>c</a:t>
            </a:r>
            <a:r>
              <a:rPr lang="ru-RU" sz="4400" b="1" dirty="0" smtClean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  <a:sym typeface="+mn-ea"/>
              </a:rPr>
              <a:t>иональный футболист</a:t>
            </a:r>
            <a:r>
              <a:rPr kumimoji="0" lang="ru-RU" sz="4400" b="1" i="0" u="none" strike="noStrike" cap="none" normalizeH="0" baseline="0" dirty="0" smtClean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»</a:t>
            </a:r>
            <a:endParaRPr kumimoji="0" lang="ru-RU" sz="4400" b="1" i="0" u="none" strike="noStrike" cap="none" normalizeH="0" baseline="0" dirty="0" smtClean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Arial" panose="020B0604020202020204" pitchFamily="34" charset="0"/>
              <a:cs typeface="Times New Roman" panose="02020603050405020304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ru-RU" sz="2000" dirty="0" smtClean="0">
                <a:ln>
                  <a:noFill/>
                </a:ln>
                <a:effectLst/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  <a:sym typeface="+mn-ea"/>
              </a:rPr>
              <a:t>Дополнительная общеобразовательная программа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ru-RU" sz="2000" dirty="0" smtClean="0">
                <a:ln>
                  <a:noFill/>
                </a:ln>
                <a:effectLst/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  <a:sym typeface="+mn-ea"/>
              </a:rPr>
              <a:t>(</a:t>
            </a:r>
            <a:r>
              <a:rPr lang="ru-RU" sz="2000" dirty="0" smtClean="0">
                <a:ln>
                  <a:noFill/>
                </a:ln>
                <a:effectLst/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  <a:sym typeface="+mn-ea"/>
              </a:rPr>
              <a:t>физкультурно-оздоровительная </a:t>
            </a:r>
            <a:r>
              <a:rPr lang="ru-RU" sz="2000" dirty="0" smtClean="0">
                <a:ln>
                  <a:noFill/>
                </a:ln>
                <a:effectLst/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  <a:sym typeface="+mn-ea"/>
              </a:rPr>
              <a:t>)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Arial" panose="020B0604020202020204" pitchFamily="34" charset="0"/>
              <a:cs typeface="Times New Roman" panose="02020603050405020304" pitchFamily="18" charset="0"/>
            </a:endParaRPr>
          </a:p>
          <a:p>
            <a:pPr algn="ctr"/>
            <a:r>
              <a:rPr lang="ru-RU" sz="2000" dirty="0" smtClean="0">
                <a:ln>
                  <a:noFill/>
                </a:ln>
                <a:effectLst/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  <a:sym typeface="+mn-ea"/>
              </a:rPr>
              <a:t>Возраст детей: 7-9 лет, 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Срок реализации программы: 1 года 	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ru-RU" sz="2000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Arial" panose="020B0604020202020204" pitchFamily="34" charset="0"/>
              <a:cs typeface="Times New Roman" panose="02020603050405020304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en-US" sz="2000" dirty="0" smtClean="0">
                <a:ln>
                  <a:noFill/>
                </a:ln>
                <a:effectLst/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  <a:sym typeface="+mn-ea"/>
              </a:rPr>
              <a:t>    </a:t>
            </a:r>
            <a:r>
              <a:rPr lang="ru-RU" sz="2000" dirty="0" smtClean="0">
                <a:ln>
                  <a:noFill/>
                </a:ln>
                <a:effectLst/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  <a:sym typeface="+mn-ea"/>
              </a:rPr>
              <a:t>Автор-составитель</a:t>
            </a:r>
            <a:r>
              <a:rPr lang="ru-RU" sz="2000" dirty="0" smtClean="0">
                <a:ln>
                  <a:noFill/>
                </a:ln>
                <a:effectLst/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  <a:sym typeface="+mn-ea"/>
              </a:rPr>
              <a:t>: Виловский Никита Дмитриевич,педагог </a:t>
            </a:r>
            <a:endParaRPr kumimoji="0" lang="ru-RU" sz="2000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Arial" panose="020B0604020202020204" pitchFamily="34" charset="0"/>
              <a:cs typeface="Times New Roman" panose="02020603050405020304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ru-RU" sz="2000" dirty="0" smtClean="0">
                <a:ln>
                  <a:noFill/>
                </a:ln>
                <a:effectLst/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  <a:sym typeface="+mn-ea"/>
              </a:rPr>
              <a:t>дополнительного </a:t>
            </a:r>
            <a:r>
              <a:rPr lang="ru-RU" sz="2000" dirty="0" smtClean="0">
                <a:ln>
                  <a:noFill/>
                </a:ln>
                <a:effectLst/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  <a:sym typeface="+mn-ea"/>
              </a:rPr>
              <a:t>образования</a:t>
            </a:r>
            <a:endParaRPr lang="en-US" sz="2000" dirty="0" smtClean="0">
              <a:ln>
                <a:noFill/>
              </a:ln>
              <a:effectLst/>
              <a:latin typeface="Times New Roman" panose="02020603050405020304" pitchFamily="18" charset="0"/>
              <a:ea typeface="Arial" panose="020B0604020202020204" pitchFamily="34" charset="0"/>
              <a:cs typeface="Times New Roman" panose="02020603050405020304" pitchFamily="18" charset="0"/>
              <a:sym typeface="+mn-ea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en-US" sz="2000" b="0" u="none" strike="noStrike" cap="none" normalizeH="0" baseline="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Тел.: </a:t>
            </a:r>
            <a:r>
              <a:rPr lang="ru-RU" alt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89889493327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Эл. Почта: nikitavilovsky@yandex.ru</a:t>
            </a:r>
          </a:p>
          <a:p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Сайт:https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://nsportal.ru/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vilovskiy-nikita-dmitrievich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ru-RU" sz="2000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576607" y="186348"/>
            <a:ext cx="5676900" cy="1198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 </a:t>
            </a:r>
            <a:r>
              <a:rPr lang="ru-RU" altLang="en-US">
                <a:sym typeface="+mn-ea"/>
              </a:rPr>
              <a:t>Муниципальное бюджетное учреждение</a:t>
            </a:r>
          </a:p>
          <a:p>
            <a:pPr algn="l"/>
            <a:r>
              <a:rPr lang="ru-RU" altLang="en-US">
                <a:sym typeface="+mn-ea"/>
              </a:rPr>
              <a:t> дополнительного образования  дестко-юношеская </a:t>
            </a:r>
          </a:p>
          <a:p>
            <a:pPr algn="l"/>
            <a:r>
              <a:rPr lang="ru-RU" altLang="en-US">
                <a:sym typeface="+mn-ea"/>
              </a:rPr>
              <a:t>спортивная школа Зимовники .</a:t>
            </a:r>
            <a:endParaRPr lang="ru-RU" altLang="en-US"/>
          </a:p>
          <a:p>
            <a:pPr algn="l"/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  <a:hlinkClick r:id="rId2"/>
            </a:endParaRPr>
          </a:p>
        </p:txBody>
      </p:sp>
      <p:grpSp>
        <p:nvGrpSpPr>
          <p:cNvPr id="10" name="Группа 9"/>
          <p:cNvGrpSpPr/>
          <p:nvPr/>
        </p:nvGrpSpPr>
        <p:grpSpPr>
          <a:xfrm>
            <a:off x="381142" y="185915"/>
            <a:ext cx="1608207" cy="1608207"/>
            <a:chOff x="381142" y="185915"/>
            <a:chExt cx="1608207" cy="1608207"/>
          </a:xfrm>
        </p:grpSpPr>
        <p:sp>
          <p:nvSpPr>
            <p:cNvPr id="11" name="Овал 10"/>
            <p:cNvSpPr/>
            <p:nvPr/>
          </p:nvSpPr>
          <p:spPr>
            <a:xfrm>
              <a:off x="381142" y="185915"/>
              <a:ext cx="1608207" cy="1608207"/>
            </a:xfrm>
            <a:prstGeom prst="ellipse">
              <a:avLst/>
            </a:prstGeom>
          </p:spPr>
          <p:style>
            <a:lnRef idx="2">
              <a:prstClr val="black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" name="4-конечная звезда 11"/>
            <p:cNvSpPr/>
            <p:nvPr/>
          </p:nvSpPr>
          <p:spPr>
            <a:xfrm>
              <a:off x="571252" y="376025"/>
              <a:ext cx="1227989" cy="1227989"/>
            </a:xfrm>
            <a:prstGeom prst="star4">
              <a:avLst/>
            </a:prstGeom>
          </p:spPr>
          <p:style>
            <a:lnRef idx="2">
              <a:prstClr val="black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" name="4-конечная звезда 12"/>
            <p:cNvSpPr/>
            <p:nvPr/>
          </p:nvSpPr>
          <p:spPr>
            <a:xfrm rot="2389928">
              <a:off x="571253" y="376025"/>
              <a:ext cx="1227989" cy="1227989"/>
            </a:xfrm>
            <a:prstGeom prst="star4">
              <a:avLst/>
            </a:prstGeom>
          </p:spPr>
          <p:style>
            <a:lnRef idx="2">
              <a:prstClr val="black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pic>
        <p:nvPicPr>
          <p:cNvPr id="15" name="Замещающее содержимое 14" descr="photo_5271830897529834544_y"/>
          <p:cNvPicPr>
            <a:picLocks noGrp="1" noChangeAspect="1"/>
          </p:cNvPicPr>
          <p:nvPr>
            <p:ph sz="quarter" idx="13"/>
          </p:nvPr>
        </p:nvPicPr>
        <p:blipFill>
          <a:blip r:embed="rId3"/>
          <a:stretch>
            <a:fillRect/>
          </a:stretch>
        </p:blipFill>
        <p:spPr>
          <a:xfrm>
            <a:off x="488950" y="2924810"/>
            <a:ext cx="1557655" cy="207454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44562" y="332656"/>
            <a:ext cx="7728917" cy="1383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 дополнительного образования, реализующие программу</a:t>
            </a:r>
            <a:endParaRPr lang="ru-RU" sz="28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800" b="1" dirty="0" smtClean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«Профессиональный футболист »</a:t>
            </a:r>
          </a:p>
        </p:txBody>
      </p:sp>
      <p:grpSp>
        <p:nvGrpSpPr>
          <p:cNvPr id="3" name="Группа 2"/>
          <p:cNvGrpSpPr/>
          <p:nvPr/>
        </p:nvGrpSpPr>
        <p:grpSpPr>
          <a:xfrm>
            <a:off x="3512906" y="2348746"/>
            <a:ext cx="3528392" cy="1584176"/>
            <a:chOff x="1046566" y="2852936"/>
            <a:chExt cx="3528392" cy="1584176"/>
          </a:xfrm>
        </p:grpSpPr>
        <p:sp>
          <p:nvSpPr>
            <p:cNvPr id="10" name="Скругленный прямоугольник 9"/>
            <p:cNvSpPr/>
            <p:nvPr/>
          </p:nvSpPr>
          <p:spPr>
            <a:xfrm>
              <a:off x="1046566" y="2852936"/>
              <a:ext cx="3528392" cy="1584176"/>
            </a:xfrm>
            <a:prstGeom prst="roundRect">
              <a:avLst/>
            </a:prstGeom>
          </p:spPr>
          <p:style>
            <a:lnRef idx="2">
              <a:prstClr val="black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1505915" y="3183359"/>
              <a:ext cx="2592288" cy="9220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ru-RU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Виловский Никита Дмитриевич ,педагог доп образования.</a:t>
              </a:r>
              <a:endParaRPr lang="en-US" altLang="ru-RU" dirty="0" smtClean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8" name="Группа 17"/>
          <p:cNvGrpSpPr/>
          <p:nvPr/>
        </p:nvGrpSpPr>
        <p:grpSpPr>
          <a:xfrm>
            <a:off x="381142" y="185915"/>
            <a:ext cx="1608207" cy="1608207"/>
            <a:chOff x="381142" y="185915"/>
            <a:chExt cx="1608207" cy="1608207"/>
          </a:xfrm>
        </p:grpSpPr>
        <p:sp>
          <p:nvSpPr>
            <p:cNvPr id="19" name="Овал 18"/>
            <p:cNvSpPr/>
            <p:nvPr/>
          </p:nvSpPr>
          <p:spPr>
            <a:xfrm>
              <a:off x="381142" y="185915"/>
              <a:ext cx="1608207" cy="1608207"/>
            </a:xfrm>
            <a:prstGeom prst="ellipse">
              <a:avLst/>
            </a:prstGeom>
          </p:spPr>
          <p:style>
            <a:lnRef idx="2">
              <a:prstClr val="black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" name="4-конечная звезда 19"/>
            <p:cNvSpPr/>
            <p:nvPr/>
          </p:nvSpPr>
          <p:spPr>
            <a:xfrm>
              <a:off x="571252" y="376025"/>
              <a:ext cx="1227989" cy="1227989"/>
            </a:xfrm>
            <a:prstGeom prst="star4">
              <a:avLst/>
            </a:prstGeom>
          </p:spPr>
          <p:style>
            <a:lnRef idx="2">
              <a:prstClr val="black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1" name="4-конечная звезда 20"/>
            <p:cNvSpPr/>
            <p:nvPr/>
          </p:nvSpPr>
          <p:spPr>
            <a:xfrm rot="2389928">
              <a:off x="571253" y="376025"/>
              <a:ext cx="1227989" cy="1227989"/>
            </a:xfrm>
            <a:prstGeom prst="star4">
              <a:avLst/>
            </a:prstGeom>
          </p:spPr>
          <p:style>
            <a:lnRef idx="2">
              <a:prstClr val="black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5" name="Овал 4"/>
          <p:cNvSpPr/>
          <p:nvPr/>
        </p:nvSpPr>
        <p:spPr>
          <a:xfrm>
            <a:off x="8841105" y="5661025"/>
            <a:ext cx="576580" cy="648335"/>
          </a:xfrm>
          <a:prstGeom prst="ellipse">
            <a:avLst/>
          </a:prstGeom>
        </p:spPr>
        <p:style>
          <a:lnRef idx="0">
            <a:srgbClr val="FFFFFF"/>
          </a:lnRef>
          <a:fillRef idx="3">
            <a:prstClr val="black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altLang="en-US"/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460568" y="1522148"/>
            <a:ext cx="8471419" cy="526224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marL="342900" lvl="0" indent="-342900" algn="just" fontAlgn="base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v"/>
            </a:pP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 fontAlgn="base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v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Пояснительная записка Данная дополнительная общеобразовательная общеразвивающая программа «Играем в футбол» для учащихся 6-9 лет разработана согласно требованиям следующих документов: - Федерального Закона от 29.12.2012 №273-ФЗ «Об образовании в Российской Федерации»; - Концепции развития дополнительного образования детей (Распоряжение правительства РФ от 4 сентября 2014 г. № 1726-р); - СанПиН 2.4.4.3172-14 «Санитарно-эпидемиологические требования к устройству, содержанию и организации режима работы образовательных организаций дополнительного образования детей». (Постановление Главного государственного санитарного врача РФ от 04.07.2014 № 41); - Приказа Минпросвещения России 09.11.2018 № 196. «Порядок организации и осуществления образовательной деятельности по дополнительным общеобразовательным программам»; - Методических рекомендаций по проектированию дополнительных общеразвивающих программ в государственных образовательных организациях Санкт-Петербурга, находящихся введении Комитета по образованию (Распоряжение Комитета по образованию от 01.03.2017г. №617- р); методы обучения, описание материально-технических условий реализации учебного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предмета и др.</a:t>
            </a:r>
          </a:p>
        </p:txBody>
      </p:sp>
      <p:sp>
        <p:nvSpPr>
          <p:cNvPr id="6146" name="AutoShape 2" descr="Дрова, Произведение искусства Живопись Графический дизайн Рисунок, палитра,  логотип, монохромный, фреска png | PNGWi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/>
          <a:lstStyle/>
          <a:p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1640760" y="332811"/>
            <a:ext cx="7435371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lvl="0" indent="-514350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      </a:t>
            </a:r>
            <a:r>
              <a:rPr lang="ru-RU" sz="2800" b="1" dirty="0" smtClean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Актуальность программы рассматривается </a:t>
            </a:r>
            <a:r>
              <a:rPr lang="ru-RU" sz="2800" b="1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с позиции: </a:t>
            </a:r>
          </a:p>
        </p:txBody>
      </p:sp>
      <p:grpSp>
        <p:nvGrpSpPr>
          <p:cNvPr id="14" name="Группа 13"/>
          <p:cNvGrpSpPr/>
          <p:nvPr/>
        </p:nvGrpSpPr>
        <p:grpSpPr>
          <a:xfrm>
            <a:off x="381142" y="185915"/>
            <a:ext cx="1608207" cy="1608207"/>
            <a:chOff x="381142" y="185915"/>
            <a:chExt cx="1608207" cy="1608207"/>
          </a:xfrm>
        </p:grpSpPr>
        <p:sp>
          <p:nvSpPr>
            <p:cNvPr id="15" name="Овал 14"/>
            <p:cNvSpPr/>
            <p:nvPr/>
          </p:nvSpPr>
          <p:spPr>
            <a:xfrm>
              <a:off x="381142" y="185915"/>
              <a:ext cx="1608207" cy="1608207"/>
            </a:xfrm>
            <a:prstGeom prst="ellipse">
              <a:avLst/>
            </a:prstGeom>
          </p:spPr>
          <p:style>
            <a:lnRef idx="2">
              <a:prstClr val="black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6" name="4-конечная звезда 15"/>
            <p:cNvSpPr/>
            <p:nvPr/>
          </p:nvSpPr>
          <p:spPr>
            <a:xfrm>
              <a:off x="571252" y="376025"/>
              <a:ext cx="1227989" cy="1227989"/>
            </a:xfrm>
            <a:prstGeom prst="star4">
              <a:avLst/>
            </a:prstGeom>
          </p:spPr>
          <p:style>
            <a:lnRef idx="2">
              <a:prstClr val="black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4-конечная звезда 16"/>
            <p:cNvSpPr/>
            <p:nvPr/>
          </p:nvSpPr>
          <p:spPr>
            <a:xfrm rot="2389928">
              <a:off x="571253" y="376025"/>
              <a:ext cx="1227989" cy="1227989"/>
            </a:xfrm>
            <a:prstGeom prst="star4">
              <a:avLst/>
            </a:prstGeom>
          </p:spPr>
          <p:style>
            <a:lnRef idx="2">
              <a:prstClr val="black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7" name="Овал 6"/>
          <p:cNvSpPr/>
          <p:nvPr/>
        </p:nvSpPr>
        <p:spPr>
          <a:xfrm>
            <a:off x="8841105" y="5673725"/>
            <a:ext cx="588010" cy="635635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altLang="en-US"/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9817" y="1916832"/>
            <a:ext cx="8964997" cy="30460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Групповая форма проведения 30 человек .Занятие на большом поле .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Мелкогрупповая для начинающих составляет 10 человек (теория )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Индивидуальная 4 человека </a:t>
            </a: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1856783" y="117647"/>
            <a:ext cx="7416826" cy="19685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Формы обучения по дополнительной общеобразовательной  программе</a:t>
            </a:r>
            <a:r>
              <a:rPr lang="ru-RU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«Профессиональный футболист</a:t>
            </a:r>
            <a:r>
              <a:rPr lang="ru-RU" sz="28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»</a:t>
            </a:r>
            <a:endParaRPr lang="ru-RU" sz="2800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Arial" panose="020B0604020202020204" pitchFamily="34" charset="0"/>
              <a:cs typeface="Times New Roman" panose="02020603050405020304" pitchFamily="18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ru-RU" sz="2000" b="1" dirty="0" smtClean="0">
              <a:latin typeface="Times New Roman" panose="02020603050405020304" pitchFamily="18" charset="0"/>
              <a:ea typeface="Arial" panose="020B0604020202020204" pitchFamily="34" charset="0"/>
              <a:cs typeface="Times New Roman" panose="02020603050405020304" pitchFamily="18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/>
              <a:t>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13" name="Группа 12"/>
          <p:cNvGrpSpPr/>
          <p:nvPr/>
        </p:nvGrpSpPr>
        <p:grpSpPr>
          <a:xfrm>
            <a:off x="416702" y="185280"/>
            <a:ext cx="1608207" cy="1608207"/>
            <a:chOff x="381142" y="185915"/>
            <a:chExt cx="1608207" cy="1608207"/>
          </a:xfrm>
        </p:grpSpPr>
        <p:sp>
          <p:nvSpPr>
            <p:cNvPr id="14" name="Овал 13"/>
            <p:cNvSpPr/>
            <p:nvPr/>
          </p:nvSpPr>
          <p:spPr>
            <a:xfrm>
              <a:off x="381142" y="185915"/>
              <a:ext cx="1608207" cy="1608207"/>
            </a:xfrm>
            <a:prstGeom prst="ellipse">
              <a:avLst/>
            </a:prstGeom>
          </p:spPr>
          <p:style>
            <a:lnRef idx="2">
              <a:prstClr val="black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5" name="4-конечная звезда 14"/>
            <p:cNvSpPr/>
            <p:nvPr/>
          </p:nvSpPr>
          <p:spPr>
            <a:xfrm>
              <a:off x="571252" y="376025"/>
              <a:ext cx="1227989" cy="1227989"/>
            </a:xfrm>
            <a:prstGeom prst="star4">
              <a:avLst/>
            </a:prstGeom>
          </p:spPr>
          <p:style>
            <a:lnRef idx="2">
              <a:prstClr val="black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6" name="4-конечная звезда 15"/>
            <p:cNvSpPr/>
            <p:nvPr/>
          </p:nvSpPr>
          <p:spPr>
            <a:xfrm rot="2389928">
              <a:off x="571253" y="376025"/>
              <a:ext cx="1227989" cy="1227989"/>
            </a:xfrm>
            <a:prstGeom prst="star4">
              <a:avLst/>
            </a:prstGeom>
          </p:spPr>
          <p:style>
            <a:lnRef idx="2">
              <a:prstClr val="black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3" name="Овал 2"/>
          <p:cNvSpPr/>
          <p:nvPr/>
        </p:nvSpPr>
        <p:spPr>
          <a:xfrm>
            <a:off x="8841105" y="5664200"/>
            <a:ext cx="607060" cy="6350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altLang="en-US"/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36576" y="260648"/>
            <a:ext cx="8280920" cy="22453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Продолжительность занятий в рамках реализации дополнительной общеобразовательной  программы </a:t>
            </a:r>
            <a:r>
              <a:rPr lang="ru-RU" sz="28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«Профессиональный футболист»</a:t>
            </a:r>
            <a:endParaRPr lang="ru-RU" sz="28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8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848544" y="2348880"/>
            <a:ext cx="835292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Объем образовательной программы определяется в академических часах. </a:t>
            </a:r>
          </a:p>
          <a:p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Академический час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установленная продолжительность занятий по учебному плану образовательной программы, не превышающая 45 минут.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13" name="Группа 12"/>
          <p:cNvGrpSpPr/>
          <p:nvPr/>
        </p:nvGrpSpPr>
        <p:grpSpPr>
          <a:xfrm>
            <a:off x="381142" y="185915"/>
            <a:ext cx="1608207" cy="1608207"/>
            <a:chOff x="381142" y="185915"/>
            <a:chExt cx="1608207" cy="1608207"/>
          </a:xfrm>
        </p:grpSpPr>
        <p:sp>
          <p:nvSpPr>
            <p:cNvPr id="14" name="Овал 13"/>
            <p:cNvSpPr/>
            <p:nvPr/>
          </p:nvSpPr>
          <p:spPr>
            <a:xfrm>
              <a:off x="381142" y="185915"/>
              <a:ext cx="1608207" cy="1608207"/>
            </a:xfrm>
            <a:prstGeom prst="ellipse">
              <a:avLst/>
            </a:prstGeom>
          </p:spPr>
          <p:style>
            <a:lnRef idx="2">
              <a:prstClr val="black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5" name="4-конечная звезда 14"/>
            <p:cNvSpPr/>
            <p:nvPr/>
          </p:nvSpPr>
          <p:spPr>
            <a:xfrm>
              <a:off x="571252" y="376025"/>
              <a:ext cx="1227989" cy="1227989"/>
            </a:xfrm>
            <a:prstGeom prst="star4">
              <a:avLst/>
            </a:prstGeom>
          </p:spPr>
          <p:style>
            <a:lnRef idx="2">
              <a:prstClr val="black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6" name="4-конечная звезда 15"/>
            <p:cNvSpPr/>
            <p:nvPr/>
          </p:nvSpPr>
          <p:spPr>
            <a:xfrm rot="2389928">
              <a:off x="571253" y="376025"/>
              <a:ext cx="1227989" cy="1227989"/>
            </a:xfrm>
            <a:prstGeom prst="star4">
              <a:avLst/>
            </a:prstGeom>
          </p:spPr>
          <p:style>
            <a:lnRef idx="2">
              <a:prstClr val="black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4" name="Овал 3"/>
          <p:cNvSpPr/>
          <p:nvPr/>
        </p:nvSpPr>
        <p:spPr>
          <a:xfrm>
            <a:off x="8841105" y="5681980"/>
            <a:ext cx="607060" cy="61722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altLang="en-US"/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1989349" y="-590732"/>
            <a:ext cx="7500155" cy="23685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lang="ru-RU" sz="2600" dirty="0" smtClean="0">
              <a:latin typeface="Times New Roman" panose="02020603050405020304" pitchFamily="18" charset="0"/>
              <a:ea typeface="Arial" panose="020B0604020202020204" pitchFamily="34" charset="0"/>
              <a:cs typeface="Times New Roman" panose="02020603050405020304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lang="ru-RU" sz="2600" dirty="0">
              <a:latin typeface="Times New Roman" panose="02020603050405020304" pitchFamily="18" charset="0"/>
              <a:ea typeface="Arial" panose="020B0604020202020204" pitchFamily="34" charset="0"/>
              <a:cs typeface="Times New Roman" panose="02020603050405020304" pitchFamily="18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 Особенности организации образовательного процесса по дополнительной общеобразовательной  программ</a:t>
            </a:r>
            <a:r>
              <a:rPr lang="ru-RU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«Профессиональный футболист »</a:t>
            </a:r>
          </a:p>
        </p:txBody>
      </p:sp>
      <p:grpSp>
        <p:nvGrpSpPr>
          <p:cNvPr id="15" name="Группа 14"/>
          <p:cNvGrpSpPr/>
          <p:nvPr/>
        </p:nvGrpSpPr>
        <p:grpSpPr>
          <a:xfrm>
            <a:off x="381142" y="185915"/>
            <a:ext cx="1608207" cy="1608207"/>
            <a:chOff x="381142" y="185915"/>
            <a:chExt cx="1608207" cy="1608207"/>
          </a:xfrm>
        </p:grpSpPr>
        <p:sp>
          <p:nvSpPr>
            <p:cNvPr id="16" name="Овал 15"/>
            <p:cNvSpPr/>
            <p:nvPr/>
          </p:nvSpPr>
          <p:spPr>
            <a:xfrm>
              <a:off x="381142" y="185915"/>
              <a:ext cx="1608207" cy="1608207"/>
            </a:xfrm>
            <a:prstGeom prst="ellipse">
              <a:avLst/>
            </a:prstGeom>
          </p:spPr>
          <p:style>
            <a:lnRef idx="2">
              <a:prstClr val="black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dk1"/>
            </a:fontRef>
          </p:style>
          <p:txBody>
            <a:bodyPr rtlCol="0" anchor="ctr">
              <a:scene3d>
                <a:camera prst="orthographicFront"/>
                <a:lightRig rig="threePt" dir="t"/>
              </a:scene3d>
            </a:bodyPr>
            <a:lstStyle/>
            <a:p>
              <a:pPr algn="ctr"/>
              <a:endParaRPr lang="ru-RU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endParaRPr>
            </a:p>
          </p:txBody>
        </p:sp>
        <p:sp>
          <p:nvSpPr>
            <p:cNvPr id="17" name="4-конечная звезда 16"/>
            <p:cNvSpPr/>
            <p:nvPr/>
          </p:nvSpPr>
          <p:spPr>
            <a:xfrm>
              <a:off x="571252" y="376025"/>
              <a:ext cx="1227989" cy="1227989"/>
            </a:xfrm>
            <a:prstGeom prst="star4">
              <a:avLst/>
            </a:prstGeom>
          </p:spPr>
          <p:style>
            <a:lnRef idx="2">
              <a:prstClr val="black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dk1"/>
            </a:fontRef>
          </p:style>
          <p:txBody>
            <a:bodyPr rtlCol="0" anchor="ctr">
              <a:scene3d>
                <a:camera prst="orthographicFront"/>
                <a:lightRig rig="threePt" dir="t"/>
              </a:scene3d>
            </a:bodyPr>
            <a:lstStyle/>
            <a:p>
              <a:pPr algn="ctr"/>
              <a:endParaRPr lang="ru-RU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endParaRPr>
            </a:p>
          </p:txBody>
        </p:sp>
        <p:sp>
          <p:nvSpPr>
            <p:cNvPr id="18" name="4-конечная звезда 17"/>
            <p:cNvSpPr/>
            <p:nvPr/>
          </p:nvSpPr>
          <p:spPr>
            <a:xfrm rot="2389928">
              <a:off x="571253" y="376025"/>
              <a:ext cx="1227989" cy="1227989"/>
            </a:xfrm>
            <a:prstGeom prst="star4">
              <a:avLst/>
            </a:prstGeom>
          </p:spPr>
          <p:style>
            <a:lnRef idx="2">
              <a:prstClr val="black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dk1"/>
            </a:fontRef>
          </p:style>
          <p:txBody>
            <a:bodyPr rtlCol="0" anchor="ctr">
              <a:scene3d>
                <a:camera prst="orthographicFront"/>
                <a:lightRig rig="threePt" dir="t"/>
              </a:scene3d>
            </a:bodyPr>
            <a:lstStyle/>
            <a:p>
              <a:pPr algn="ctr"/>
              <a:endParaRPr lang="ru-RU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endParaRPr>
            </a:p>
          </p:txBody>
        </p:sp>
      </p:grpSp>
      <p:sp>
        <p:nvSpPr>
          <p:cNvPr id="7" name="Овал 6"/>
          <p:cNvSpPr/>
          <p:nvPr/>
        </p:nvSpPr>
        <p:spPr>
          <a:xfrm>
            <a:off x="8789670" y="5690870"/>
            <a:ext cx="699770" cy="60325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altLang="en-US"/>
          </a:p>
        </p:txBody>
      </p:sp>
      <p:graphicFrame>
        <p:nvGraphicFramePr>
          <p:cNvPr id="25" name="Замещающее содержимое 24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3540162401"/>
              </p:ext>
            </p:extLst>
          </p:nvPr>
        </p:nvGraphicFramePr>
        <p:xfrm>
          <a:off x="1421819" y="2046047"/>
          <a:ext cx="7352030" cy="4750940"/>
        </p:xfrm>
        <a:graphic>
          <a:graphicData uri="http://schemas.openxmlformats.org/drawingml/2006/table">
            <a:tbl>
              <a:tblPr/>
              <a:tblGrid>
                <a:gridCol w="836295"/>
                <a:gridCol w="1611630"/>
                <a:gridCol w="1397635"/>
                <a:gridCol w="1149985"/>
                <a:gridCol w="2356485"/>
              </a:tblGrid>
              <a:tr h="914905">
                <a:tc rowSpan="2"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</a:t>
                      </a:r>
                      <a:endParaRPr lang="en-US" altLang="en-US" sz="1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sz="1400" dirty="0" err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</a:t>
                      </a:r>
                      <a:r>
                        <a:rPr lang="en-US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400" dirty="0" err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раздела</a:t>
                      </a:r>
                      <a:r>
                        <a:rPr lang="en-US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en-US" sz="1400" dirty="0" err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темы</a:t>
                      </a:r>
                      <a:r>
                        <a:rPr lang="en-US" sz="140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</a:t>
                      </a:r>
                      <a:endParaRPr lang="en-US" altLang="en-US" sz="14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sz="1400" dirty="0" err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Общий</a:t>
                      </a:r>
                      <a:r>
                        <a:rPr lang="en-US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400" dirty="0" err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объем</a:t>
                      </a:r>
                      <a:r>
                        <a:rPr lang="en-US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400" dirty="0" err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времени</a:t>
                      </a:r>
                      <a:r>
                        <a:rPr lang="en-US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(в </a:t>
                      </a:r>
                      <a:r>
                        <a:rPr lang="en-US" sz="1400" dirty="0" err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часах</a:t>
                      </a:r>
                      <a:r>
                        <a:rPr lang="en-US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en-US" altLang="en-US" sz="1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T cap="flat">
                      <a:noFill/>
                    </a:lnT>
                    <a:lnB cap="flat"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</a:tcPr>
                </a:tc>
              </a:tr>
              <a:tr h="21336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B cap="flat"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B cap="flat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sz="1400" dirty="0" err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Всего</a:t>
                      </a:r>
                      <a:r>
                        <a:rPr lang="en-US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400" dirty="0" err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часов</a:t>
                      </a:r>
                      <a:r>
                        <a:rPr lang="en-US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en-US" altLang="en-US" sz="1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Теория </a:t>
                      </a:r>
                      <a:endParaRPr lang="en-US" altLang="en-US" sz="1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Практика </a:t>
                      </a:r>
                      <a:endParaRPr lang="en-US" altLang="en-US" sz="1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</a:tr>
              <a:tr h="680085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ru-RU" altLang="en-US"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altLang="en-US" sz="1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1400" dirty="0" err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Вводноезанятие:рассказ</a:t>
                      </a:r>
                      <a:r>
                        <a:rPr lang="en-US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400" dirty="0" err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тактики-расстановка</a:t>
                      </a:r>
                      <a:endParaRPr lang="en-US" altLang="en-US" sz="1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en-US" altLang="en-US" sz="1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US" altLang="en-US" sz="1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US" altLang="en-US" sz="1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</a:tr>
              <a:tr h="50800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ru-RU" altLang="en-US"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altLang="en-US" sz="1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Техника владения мячом </a:t>
                      </a:r>
                      <a:endParaRPr lang="en-US" altLang="en-US" sz="1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endParaRPr lang="en-US" altLang="en-US" sz="1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en-US" altLang="en-US" sz="1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en-US" altLang="en-US" sz="1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</a:tr>
              <a:tr h="509905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US" altLang="en-US" sz="1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Работа в спортивном зале </a:t>
                      </a:r>
                      <a:endParaRPr lang="en-US" altLang="en-US" sz="1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35</a:t>
                      </a:r>
                      <a:endParaRPr lang="en-US" altLang="en-US" sz="1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</a:t>
                      </a:r>
                      <a:endParaRPr lang="en-US" altLang="en-US" sz="1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</a:t>
                      </a:r>
                      <a:endParaRPr lang="en-US" altLang="en-US" sz="1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en-US" altLang="en-US" sz="1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Беговая тренеровка</a:t>
                      </a:r>
                      <a:endParaRPr lang="en-US" altLang="en-US" sz="1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24</a:t>
                      </a:r>
                      <a:endParaRPr lang="en-US" altLang="en-US" sz="1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US" altLang="en-US" sz="1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</a:t>
                      </a:r>
                      <a:endParaRPr lang="en-US" altLang="en-US" sz="1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</a:tr>
              <a:tr h="34798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en-US" altLang="en-US" sz="1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Работа с мячом </a:t>
                      </a:r>
                      <a:endParaRPr lang="en-US" altLang="en-US" sz="1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</a:t>
                      </a:r>
                      <a:endParaRPr lang="en-US" altLang="en-US" sz="1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en-US" altLang="en-US" sz="1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</a:t>
                      </a:r>
                      <a:endParaRPr lang="en-US" altLang="en-US" sz="1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</a:tr>
              <a:tr h="509905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en-US" altLang="en-US" sz="1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Усиленная тренеровка на ноги</a:t>
                      </a:r>
                      <a:endParaRPr lang="en-US" altLang="en-US" sz="1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</a:t>
                      </a:r>
                      <a:endParaRPr lang="en-US" altLang="en-US" sz="1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endParaRPr lang="en-US" altLang="en-US" sz="1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endParaRPr lang="en-US" altLang="en-US" sz="1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</a:tr>
              <a:tr h="42672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endParaRPr lang="en-US" altLang="en-US" sz="1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Тренеровка на большом поле</a:t>
                      </a:r>
                      <a:endParaRPr lang="en-US" altLang="en-US" sz="1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34</a:t>
                      </a:r>
                      <a:endParaRPr lang="en-US" altLang="en-US" sz="1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en-US" altLang="en-US" sz="1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</a:t>
                      </a:r>
                      <a:endParaRPr lang="en-US" altLang="en-US" sz="1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</a:tr>
              <a:tr h="21336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140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en-US" altLang="en-US" sz="140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итоги</a:t>
                      </a:r>
                      <a:endParaRPr lang="en-US" altLang="en-US" sz="1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144</a:t>
                      </a:r>
                      <a:endParaRPr lang="en-US" altLang="en-US" sz="1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45</a:t>
                      </a:r>
                      <a:endParaRPr lang="en-US" altLang="en-US" sz="1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99</a:t>
                      </a:r>
                      <a:endParaRPr lang="en-US" altLang="en-US" sz="1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802281" y="405245"/>
            <a:ext cx="7403725" cy="12915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600" dirty="0" smtClean="0"/>
              <a:t> </a:t>
            </a:r>
            <a:r>
              <a:rPr lang="ru-RU" sz="2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Конкурентные преимущества дополнительной  общеобразовательной программы</a:t>
            </a:r>
            <a:r>
              <a:rPr lang="ru-RU" sz="2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</a:p>
          <a:p>
            <a:pPr algn="ctr"/>
            <a:r>
              <a:rPr lang="ru-RU" sz="2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«</a:t>
            </a:r>
            <a:r>
              <a:rPr lang="ru-RU" sz="26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Профессиональный футболист»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992560" y="1988840"/>
            <a:ext cx="8568952" cy="4338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Конкурентные преимущества дополнительной общеобразовательной программы «Искусство книжной графики» проявляются в следующих его характеристиках: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свободный личностный выбор деятельности;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вариативность содержания и форм организации; 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доступность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владение мячом 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адаптивность к возникающим изменениям;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тесная связь с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практикой.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grpSp>
        <p:nvGrpSpPr>
          <p:cNvPr id="13" name="Группа 12"/>
          <p:cNvGrpSpPr/>
          <p:nvPr/>
        </p:nvGrpSpPr>
        <p:grpSpPr>
          <a:xfrm>
            <a:off x="381142" y="185915"/>
            <a:ext cx="1608207" cy="1608207"/>
            <a:chOff x="381142" y="185915"/>
            <a:chExt cx="1608207" cy="1608207"/>
          </a:xfrm>
        </p:grpSpPr>
        <p:sp>
          <p:nvSpPr>
            <p:cNvPr id="14" name="Овал 13"/>
            <p:cNvSpPr/>
            <p:nvPr/>
          </p:nvSpPr>
          <p:spPr>
            <a:xfrm>
              <a:off x="381142" y="185915"/>
              <a:ext cx="1608207" cy="1608207"/>
            </a:xfrm>
            <a:prstGeom prst="ellipse">
              <a:avLst/>
            </a:prstGeom>
          </p:spPr>
          <p:style>
            <a:lnRef idx="2">
              <a:prstClr val="black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5" name="4-конечная звезда 14"/>
            <p:cNvSpPr/>
            <p:nvPr/>
          </p:nvSpPr>
          <p:spPr>
            <a:xfrm>
              <a:off x="571252" y="376025"/>
              <a:ext cx="1227989" cy="1227989"/>
            </a:xfrm>
            <a:prstGeom prst="star4">
              <a:avLst/>
            </a:prstGeom>
          </p:spPr>
          <p:style>
            <a:lnRef idx="2">
              <a:prstClr val="black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6" name="4-конечная звезда 15"/>
            <p:cNvSpPr/>
            <p:nvPr/>
          </p:nvSpPr>
          <p:spPr>
            <a:xfrm rot="2389928">
              <a:off x="571253" y="376025"/>
              <a:ext cx="1227989" cy="1227989"/>
            </a:xfrm>
            <a:prstGeom prst="star4">
              <a:avLst/>
            </a:prstGeom>
          </p:spPr>
          <p:style>
            <a:lnRef idx="2">
              <a:prstClr val="black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050034" y="1033572"/>
            <a:ext cx="6942568" cy="523220"/>
          </a:xfrm>
          <a:prstGeom prst="rect">
            <a:avLst/>
          </a:prstGeom>
        </p:spPr>
        <p:style>
          <a:lnRef idx="2">
            <a:prstClr val="black"/>
          </a:lnRef>
          <a:fillRef idx="0">
            <a:srgbClr val="FFFFFF"/>
          </a:fillRef>
          <a:effectRef idx="0">
            <a:srgbClr val="FFFFFF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Список использованных источников: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560512" y="1988593"/>
            <a:ext cx="9038115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Список литературы.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Райнер Мартенс — Успешный тренер. 2014 год.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этой книге вы найдете информацию обо всем, что угодно. О физподготовке, о питании спортсменов, о том, как бороться с наркотиками и другими вредными привычками. О методах, принципах обучения и управления, психологии. В общем, все то, что мжет встретится в работе тренера.</a:t>
            </a:r>
          </a:p>
          <a:p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Школа испанского футбола. 2015 год.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Различные упражнения, в том числе и игровые, которые помогут улучшить понимание игры и технических навыков ваших воспитанников. Есть детали. Плюс есть несколько советов для тренеров и молодых игроков.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Дейв Чемберс. Профессия — тренер. Наука и искусство. 2013 год.</a:t>
            </a:r>
          </a:p>
          <a:p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13" name="Группа 12"/>
          <p:cNvGrpSpPr/>
          <p:nvPr/>
        </p:nvGrpSpPr>
        <p:grpSpPr>
          <a:xfrm>
            <a:off x="381142" y="185915"/>
            <a:ext cx="1608207" cy="1608207"/>
            <a:chOff x="381142" y="185915"/>
            <a:chExt cx="1608207" cy="1608207"/>
          </a:xfrm>
        </p:grpSpPr>
        <p:sp>
          <p:nvSpPr>
            <p:cNvPr id="14" name="Овал 13"/>
            <p:cNvSpPr/>
            <p:nvPr/>
          </p:nvSpPr>
          <p:spPr>
            <a:xfrm>
              <a:off x="381142" y="185915"/>
              <a:ext cx="1608207" cy="1608207"/>
            </a:xfrm>
            <a:prstGeom prst="ellipse">
              <a:avLst/>
            </a:prstGeom>
          </p:spPr>
          <p:style>
            <a:lnRef idx="2">
              <a:prstClr val="black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5" name="4-конечная звезда 14"/>
            <p:cNvSpPr/>
            <p:nvPr/>
          </p:nvSpPr>
          <p:spPr>
            <a:xfrm>
              <a:off x="571252" y="376025"/>
              <a:ext cx="1227989" cy="1227989"/>
            </a:xfrm>
            <a:prstGeom prst="star4">
              <a:avLst/>
            </a:prstGeom>
          </p:spPr>
          <p:style>
            <a:lnRef idx="2">
              <a:prstClr val="black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6" name="4-конечная звезда 15"/>
            <p:cNvSpPr/>
            <p:nvPr/>
          </p:nvSpPr>
          <p:spPr>
            <a:xfrm rot="2389928">
              <a:off x="571253" y="376025"/>
              <a:ext cx="1227989" cy="1227989"/>
            </a:xfrm>
            <a:prstGeom prst="star4">
              <a:avLst/>
            </a:prstGeom>
          </p:spPr>
          <p:style>
            <a:lnRef idx="2">
              <a:prstClr val="black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Изображение 2" descr="27a33c2b768be5380d4d9f3a121039e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8540" y="260350"/>
            <a:ext cx="5297805" cy="6387465"/>
          </a:xfrm>
          <a:prstGeom prst="rect">
            <a:avLst/>
          </a:prstGeom>
        </p:spPr>
      </p:pic>
      <p:sp>
        <p:nvSpPr>
          <p:cNvPr id="8" name="Текстовое поле 7"/>
          <p:cNvSpPr txBox="1"/>
          <p:nvPr/>
        </p:nvSpPr>
        <p:spPr>
          <a:xfrm>
            <a:off x="2576195" y="764540"/>
            <a:ext cx="4775200" cy="424561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l"/>
            <a:r>
              <a:rPr lang="ru-RU" altLang="en-US" sz="1200" dirty="0">
                <a:sym typeface="+mn-ea"/>
              </a:rPr>
              <a:t>Муниципальное бюджетное учреждение дополнительного </a:t>
            </a:r>
            <a:r>
              <a:rPr lang="ru-RU" altLang="en-US" sz="1400" dirty="0">
                <a:sym typeface="+mn-ea"/>
              </a:rPr>
              <a:t>образования  </a:t>
            </a:r>
            <a:r>
              <a:rPr lang="ru-RU" altLang="en-US" sz="1400" dirty="0" err="1">
                <a:sym typeface="+mn-ea"/>
              </a:rPr>
              <a:t>дестко</a:t>
            </a:r>
            <a:r>
              <a:rPr lang="ru-RU" altLang="en-US" sz="1400" dirty="0">
                <a:sym typeface="+mn-ea"/>
              </a:rPr>
              <a:t>-юношеская спортивная школа Зимовники .</a:t>
            </a:r>
            <a:endParaRPr lang="ru-RU" altLang="en-US" sz="1400" dirty="0"/>
          </a:p>
          <a:p>
            <a:pPr algn="l"/>
            <a:endParaRPr lang="ru-RU" sz="1400" b="1" dirty="0">
              <a:latin typeface="Times New Roman" panose="02020603050405020304" pitchFamily="18" charset="0"/>
              <a:cs typeface="Times New Roman" panose="02020603050405020304" pitchFamily="18" charset="0"/>
              <a:hlinkClick r:id="rId3"/>
            </a:endParaRPr>
          </a:p>
          <a:p>
            <a:pPr algn="ctr"/>
            <a:r>
              <a:rPr lang="ru-RU" altLang="en-US" sz="1400" dirty="0">
                <a:sym typeface="+mn-ea"/>
              </a:rPr>
              <a:t>Набор в детскую секцию футбола</a:t>
            </a:r>
            <a:br>
              <a:rPr lang="ru-RU" altLang="en-US" sz="1400" dirty="0">
                <a:sym typeface="+mn-ea"/>
              </a:rPr>
            </a:br>
            <a:r>
              <a:rPr lang="ru-RU" altLang="en-US" sz="1400" dirty="0">
                <a:sym typeface="+mn-ea"/>
              </a:rPr>
              <a:t>«Стань профессиональным </a:t>
            </a:r>
            <a:r>
              <a:rPr lang="ru-RU" altLang="en-US" sz="1400" dirty="0" err="1" smtClean="0">
                <a:sym typeface="+mn-ea"/>
              </a:rPr>
              <a:t>футбостом</a:t>
            </a:r>
            <a:r>
              <a:rPr lang="ru-RU" altLang="en-US" sz="1400" dirty="0">
                <a:sym typeface="+mn-ea"/>
              </a:rPr>
              <a:t>»</a:t>
            </a:r>
          </a:p>
          <a:p>
            <a:pPr algn="ctr"/>
            <a:r>
              <a:rPr lang="ru-RU" altLang="en-US" sz="1400" dirty="0">
                <a:sym typeface="+mn-ea"/>
              </a:rPr>
              <a:t>ЖДЕМ ВАС!!!</a:t>
            </a:r>
          </a:p>
          <a:p>
            <a:pPr algn="ctr"/>
            <a:r>
              <a:rPr lang="ru-RU" altLang="en-US" sz="1400" dirty="0">
                <a:sym typeface="+mn-ea"/>
              </a:rPr>
              <a:t/>
            </a:r>
            <a:br>
              <a:rPr lang="ru-RU" altLang="en-US" sz="1400" dirty="0">
                <a:sym typeface="+mn-ea"/>
              </a:rPr>
            </a:br>
            <a:r>
              <a:rPr lang="ru-RU" altLang="en-US" sz="1400" dirty="0">
                <a:sym typeface="+mn-ea"/>
              </a:rPr>
              <a:t>возраст детей 7-9 лет</a:t>
            </a:r>
          </a:p>
          <a:p>
            <a:pPr algn="ctr"/>
            <a:r>
              <a:rPr lang="ru-RU" altLang="en-US" sz="1400" dirty="0">
                <a:sym typeface="+mn-ea"/>
              </a:rPr>
              <a:t>За один год они научаться.</a:t>
            </a:r>
          </a:p>
          <a:p>
            <a:pPr algn="ctr"/>
            <a:r>
              <a:rPr lang="ru-RU" altLang="en-US" sz="1400" dirty="0">
                <a:sym typeface="+mn-ea"/>
              </a:rPr>
              <a:t>1)владеть профессионально мячом. </a:t>
            </a:r>
          </a:p>
          <a:p>
            <a:pPr algn="ctr"/>
            <a:r>
              <a:rPr lang="ru-RU" altLang="en-US" sz="1400" dirty="0">
                <a:sym typeface="+mn-ea"/>
              </a:rPr>
              <a:t>2)Работать в команде.</a:t>
            </a:r>
          </a:p>
          <a:p>
            <a:pPr algn="ctr"/>
            <a:r>
              <a:rPr lang="ru-RU" altLang="en-US" sz="1400" dirty="0">
                <a:sym typeface="+mn-ea"/>
              </a:rPr>
              <a:t>3)получат хорошее настроение</a:t>
            </a:r>
          </a:p>
          <a:p>
            <a:pPr algn="ctr"/>
            <a:r>
              <a:rPr lang="ru-RU" altLang="en-US" sz="1400" dirty="0">
                <a:sym typeface="+mn-ea"/>
              </a:rPr>
              <a:t> </a:t>
            </a:r>
            <a:br>
              <a:rPr lang="ru-RU" altLang="en-US" sz="1400" dirty="0">
                <a:sym typeface="+mn-ea"/>
              </a:rPr>
            </a:br>
            <a:r>
              <a:rPr lang="ru-RU" altLang="en-US" sz="1400" dirty="0" err="1">
                <a:sym typeface="+mn-ea"/>
              </a:rPr>
              <a:t>понидельник</a:t>
            </a:r>
            <a:r>
              <a:rPr lang="ru-RU" altLang="en-US" sz="1400" dirty="0">
                <a:sym typeface="+mn-ea"/>
              </a:rPr>
              <a:t>: </a:t>
            </a:r>
            <a:r>
              <a:rPr lang="ru-RU" altLang="en-US" sz="1400" dirty="0" smtClean="0">
                <a:sym typeface="+mn-ea"/>
              </a:rPr>
              <a:t>14.00-15.00</a:t>
            </a:r>
            <a:r>
              <a:rPr lang="ru-RU" altLang="en-US" sz="1400" dirty="0">
                <a:sym typeface="+mn-ea"/>
              </a:rPr>
              <a:t/>
            </a:r>
            <a:br>
              <a:rPr lang="ru-RU" altLang="en-US" sz="1400" dirty="0">
                <a:sym typeface="+mn-ea"/>
              </a:rPr>
            </a:br>
            <a:r>
              <a:rPr lang="ru-RU" altLang="en-US" sz="1400" dirty="0" smtClean="0">
                <a:sym typeface="+mn-ea"/>
              </a:rPr>
              <a:t>среда:15.00-16.00</a:t>
            </a:r>
            <a:r>
              <a:rPr lang="ru-RU" altLang="en-US" sz="1400" dirty="0">
                <a:sym typeface="+mn-ea"/>
              </a:rPr>
              <a:t/>
            </a:r>
            <a:br>
              <a:rPr lang="ru-RU" altLang="en-US" sz="1400" dirty="0">
                <a:sym typeface="+mn-ea"/>
              </a:rPr>
            </a:br>
            <a:r>
              <a:rPr lang="ru-RU" altLang="en-US" sz="1400" dirty="0">
                <a:sym typeface="+mn-ea"/>
              </a:rPr>
              <a:t/>
            </a:r>
            <a:br>
              <a:rPr lang="ru-RU" altLang="en-US" sz="1400" dirty="0">
                <a:sym typeface="+mn-ea"/>
              </a:rPr>
            </a:br>
            <a:r>
              <a:rPr lang="ru-RU" altLang="en-US" sz="1400" dirty="0">
                <a:sym typeface="+mn-ea"/>
              </a:rPr>
              <a:t>тренер </a:t>
            </a:r>
            <a:r>
              <a:rPr lang="ru-RU" altLang="en-US" dirty="0">
                <a:sym typeface="+mn-ea"/>
              </a:rPr>
              <a:t>:</a:t>
            </a:r>
            <a:r>
              <a:rPr lang="ru-RU" altLang="en-US" dirty="0" err="1">
                <a:sym typeface="+mn-ea"/>
              </a:rPr>
              <a:t>Виловский</a:t>
            </a:r>
            <a:r>
              <a:rPr lang="ru-RU" altLang="en-US" dirty="0">
                <a:sym typeface="+mn-ea"/>
              </a:rPr>
              <a:t> Никита Дмитриевич </a:t>
            </a:r>
          </a:p>
          <a:p>
            <a:pPr algn="ctr"/>
            <a:r>
              <a:rPr lang="ru-RU" altLang="en-US" dirty="0">
                <a:sym typeface="+mn-ea"/>
              </a:rPr>
              <a:t>тел:89889493327</a:t>
            </a:r>
          </a:p>
          <a:p>
            <a:pPr algn="ctr"/>
            <a:r>
              <a:rPr lang="ru-RU" altLang="en-US" dirty="0">
                <a:sym typeface="+mn-ea"/>
              </a:rPr>
              <a:t>приходить по </a:t>
            </a:r>
            <a:r>
              <a:rPr lang="ru-RU" altLang="en-US" dirty="0" err="1">
                <a:sym typeface="+mn-ea"/>
              </a:rPr>
              <a:t>адресу:Первомайскуая</a:t>
            </a:r>
            <a:r>
              <a:rPr lang="ru-RU" altLang="en-US" dirty="0">
                <a:sym typeface="+mn-ea"/>
              </a:rPr>
              <a:t> 33</a:t>
            </a:r>
            <a:br>
              <a:rPr lang="ru-RU" altLang="en-US" dirty="0">
                <a:sym typeface="+mn-ea"/>
              </a:rPr>
            </a:br>
            <a:r>
              <a:rPr lang="ru-RU" altLang="en-US" dirty="0">
                <a:sym typeface="+mn-ea"/>
              </a:rPr>
              <a:t/>
            </a:r>
            <a:br>
              <a:rPr lang="ru-RU" altLang="en-US" dirty="0">
                <a:sym typeface="+mn-ea"/>
              </a:rPr>
            </a:br>
            <a:r>
              <a:rPr lang="ru-RU" altLang="en-US" sz="2000" dirty="0">
                <a:sym typeface="+mn-ea"/>
              </a:rPr>
              <a:t/>
            </a:r>
            <a:br>
              <a:rPr lang="ru-RU" altLang="en-US" sz="2000" dirty="0">
                <a:sym typeface="+mn-ea"/>
              </a:rPr>
            </a:br>
            <a:endParaRPr lang="ru-RU" altLang="en-US" sz="2000" dirty="0">
              <a:sym typeface="+mn-ea"/>
            </a:endParaRP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58</TotalTime>
  <Words>425</Words>
  <Application>Microsoft Office PowerPoint</Application>
  <PresentationFormat>Лист A4 (210x297 мм)</PresentationFormat>
  <Paragraphs>136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Воздушный 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User</cp:lastModifiedBy>
  <cp:revision>71</cp:revision>
  <dcterms:created xsi:type="dcterms:W3CDTF">2022-11-10T10:22:00Z</dcterms:created>
  <dcterms:modified xsi:type="dcterms:W3CDTF">2023-10-11T06:34:18Z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8F38D2205DD84B6284A3D381BCF0E3B8_12</vt:lpwstr>
  </property>
  <property fmtid="{D5CDD505-2E9C-101B-9397-08002B2CF9AE}" pid="3" name="KSOProductBuildVer">
    <vt:lpwstr>1049-12.2.0.13266</vt:lpwstr>
  </property>
</Properties>
</file>