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таша" initials="Н" lastIdx="0" clrIdx="0">
    <p:extLst>
      <p:ext uri="{19B8F6BF-5375-455C-9EA6-DF929625EA0E}">
        <p15:presenceInfo xmlns="" xmlns:p15="http://schemas.microsoft.com/office/powerpoint/2012/main" userId="Наташ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50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337FF-97FC-4B5F-968D-2D30F2B67FC2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74147-1127-4EFD-99D1-09F30853B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872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74147-1127-4EFD-99D1-09F30853B6F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0216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34558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8385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10/9/2023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356021" y="1513455"/>
            <a:ext cx="3980642" cy="39892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1721" y="320318"/>
            <a:ext cx="8193505" cy="114651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  <a:b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«Предупреждение и профилактика плоскостопия»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374" y="5412258"/>
            <a:ext cx="8954986" cy="118624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Хохлова Татьяна Алексеевна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47035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1" y="1120346"/>
            <a:ext cx="7773339" cy="980303"/>
          </a:xfrm>
        </p:spPr>
        <p:txBody>
          <a:bodyPr>
            <a:normAutofit/>
          </a:bodyPr>
          <a:lstStyle/>
          <a:p>
            <a:r>
              <a:rPr lang="ru-RU" sz="5400" dirty="0"/>
              <a:t>СПАСИБО ЗА ВНИМАНИЕ!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11887" y="2162974"/>
            <a:ext cx="7773339" cy="1140644"/>
          </a:xfrm>
        </p:spPr>
        <p:txBody>
          <a:bodyPr>
            <a:normAutofit/>
          </a:bodyPr>
          <a:lstStyle/>
          <a:p>
            <a:r>
              <a:rPr lang="ru-RU" sz="4800" dirty="0"/>
              <a:t>Желаем  всем  здоровья</a:t>
            </a:r>
            <a:r>
              <a:rPr lang="ru-RU" sz="4800" dirty="0" smtClean="0"/>
              <a:t>!</a:t>
            </a:r>
          </a:p>
          <a:p>
            <a:endParaRPr lang="ru-RU" sz="4800" dirty="0" smtClean="0"/>
          </a:p>
          <a:p>
            <a:endParaRPr lang="ru-RU" sz="4800" dirty="0"/>
          </a:p>
        </p:txBody>
      </p:sp>
      <p:pic>
        <p:nvPicPr>
          <p:cNvPr id="15362" name="Picture 2" descr="https://avatars.mds.yandex.net/get-images-cbir/2128718/1O57h2q4-vhZLTQLFUzlTA6921/ocr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71553" y="3142864"/>
            <a:ext cx="4572000" cy="304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553483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Click="0" advTm="5000">
        <p:blinds dir="vert"/>
      </p:transition>
    </mc:Choice>
    <mc:Fallback>
      <p:transition spd="slow" advClick="0" advTm="5000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638" y="360327"/>
            <a:ext cx="7773338" cy="729019"/>
          </a:xfrm>
        </p:spPr>
        <p:txBody>
          <a:bodyPr>
            <a:normAutofit fontScale="90000"/>
          </a:bodyPr>
          <a:lstStyle/>
          <a:p>
            <a:r>
              <a:rPr lang="ru-RU" sz="4500" b="1" cap="none" dirty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Что такое плоскостопие?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8440" y="1010653"/>
            <a:ext cx="6232360" cy="5390147"/>
          </a:xfrm>
        </p:spPr>
        <p:txBody>
          <a:bodyPr>
            <a:normAutofit/>
          </a:bodyPr>
          <a:lstStyle/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None/>
            </a:pPr>
            <a:r>
              <a:rPr lang="ru-RU" altLang="ru-RU" sz="2600" b="1" cap="none" dirty="0" smtClean="0">
                <a:solidFill>
                  <a:prstClr val="black"/>
                </a:solidFill>
                <a:latin typeface="Constantia"/>
              </a:rPr>
              <a:t>      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None/>
            </a:pPr>
            <a:r>
              <a:rPr lang="ru-RU" altLang="ru-RU" b="1" dirty="0" smtClean="0">
                <a:solidFill>
                  <a:prstClr val="black"/>
                </a:solidFill>
                <a:latin typeface="Constantia"/>
              </a:rPr>
              <a:t>      </a:t>
            </a:r>
            <a:r>
              <a:rPr lang="ru-RU" altLang="ru-RU" sz="2600" b="1" cap="none" dirty="0" smtClean="0">
                <a:solidFill>
                  <a:prstClr val="black"/>
                </a:solidFill>
                <a:latin typeface="Constantia"/>
              </a:rPr>
              <a:t>Плоскостопие</a:t>
            </a:r>
            <a:r>
              <a:rPr lang="ru-RU" altLang="ru-RU" sz="2600" cap="none" dirty="0">
                <a:solidFill>
                  <a:prstClr val="black"/>
                </a:solidFill>
                <a:latin typeface="Constantia"/>
              </a:rPr>
              <a:t> – одно из самых распространенных заболеваний опорно-двигательного аппарата у детей. 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None/>
            </a:pPr>
            <a:r>
              <a:rPr lang="ru-RU" altLang="ru-RU" sz="2600" cap="none" dirty="0" smtClean="0">
                <a:solidFill>
                  <a:prstClr val="black"/>
                </a:solidFill>
                <a:latin typeface="Constantia"/>
              </a:rPr>
              <a:t>      Это </a:t>
            </a:r>
            <a:r>
              <a:rPr lang="ru-RU" altLang="ru-RU" sz="2600" cap="none" dirty="0">
                <a:solidFill>
                  <a:prstClr val="black"/>
                </a:solidFill>
                <a:latin typeface="Constantia"/>
              </a:rPr>
              <a:t>деформация стопы с уплощением ее свода (у детей обычно деформируется продольный свод, из-за чего подошва становится плоской и всей своей поверхностью касается пола).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6268995" y="1235675"/>
            <a:ext cx="2718486" cy="50929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795" y="4737405"/>
            <a:ext cx="2661906" cy="19964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838869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10000">
        <p:split orient="vert"/>
      </p:transition>
    </mc:Choice>
    <mc:Fallback>
      <p:transition spd="slow" advClick="0" advTm="10000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3075" y="5150012"/>
            <a:ext cx="87173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«</a:t>
            </a:r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Эволюция»  развития стопы человека от детского возраста к совершеннолетию, когда проблемы  становятся более ощущаемы, нежели на ранних стадиях заболевания. Жировая подушечка на стопе у детей раннего возраста вводит или успокаивает родителей, часть из которых идет с волнением к ортопеду, другая- спокойно ждет развития стопы с взрослением и ростом ребенка.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33385" y="888964"/>
            <a:ext cx="5939480" cy="40348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15514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 advTm="10000">
        <p:circle/>
      </p:transition>
    </mc:Choice>
    <mc:Fallback>
      <p:transition spd="slow" advClick="0" advTm="10000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0" y="272716"/>
            <a:ext cx="7773339" cy="786063"/>
          </a:xfrm>
        </p:spPr>
        <p:txBody>
          <a:bodyPr>
            <a:normAutofit fontScale="90000"/>
          </a:bodyPr>
          <a:lstStyle/>
          <a:p>
            <a:r>
              <a:rPr lang="ru-RU" sz="4400" b="1" cap="none" dirty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Формирование детской стопы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85331" y="1058780"/>
            <a:ext cx="8137393" cy="3850972"/>
          </a:xfrm>
        </p:spPr>
        <p:txBody>
          <a:bodyPr>
            <a:normAutofit lnSpcReduction="10000"/>
          </a:bodyPr>
          <a:lstStyle/>
          <a:p>
            <a:r>
              <a:rPr lang="ru-RU" sz="2600" cap="none" dirty="0">
                <a:solidFill>
                  <a:prstClr val="black"/>
                </a:solidFill>
                <a:latin typeface="Constantia"/>
              </a:rPr>
              <a:t>У детей до 2-х лет наблюдается физиологическое плоскостопие, т.е. практически отсутствует свод стопы. Это абсолютно нормально, ведь у малышей костная ткань мягкая и эластичная, в ней еще мало минеральных веществ, придающих прочность, да и мышечная система до конца не развита. Когда ребенок начинает вставать на ножки и делать первые шаги (7-12 месяцев), в роли амортизатора выступает «жировая подушечка» на подошве, из-за которой детские ступни такие пухленькие.</a:t>
            </a:r>
            <a:endParaRPr lang="ru-RU" dirty="0"/>
          </a:p>
        </p:txBody>
      </p:sp>
      <p:pic>
        <p:nvPicPr>
          <p:cNvPr id="21506" name="Picture 2" descr="https://e-mm.ru/files/holder/45/da/45dae12859e75442e4c3f150701938d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77298" y="4771654"/>
            <a:ext cx="3987113" cy="19044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91721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0000"/>
    </mc:Choice>
    <mc:Fallback>
      <p:transition spd="slow" advClick="0" advTm="1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96562" y="799070"/>
            <a:ext cx="8583827" cy="2833817"/>
          </a:xfrm>
        </p:spPr>
        <p:txBody>
          <a:bodyPr>
            <a:normAutofit/>
          </a:bodyPr>
          <a:lstStyle/>
          <a:p>
            <a:pPr marL="273050" lvl="0" indent="-27305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2-3 годам кости становятся более прочными, крепнут связки и мышцы, и стопа начинает приобретать «взрослую» форму. Ребенок теперь хорошо стоит на ногах и может совершать долгие пешие прогулки. </a:t>
            </a:r>
          </a:p>
          <a:p>
            <a:pPr lvl="0" algn="l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</a:pPr>
            <a:endParaRPr lang="ru-RU" altLang="ru-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482" name="Picture 2" descr="https://www.baby.at/wp-content/uploads/2018/11/x-beine-bab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7655" y="3076008"/>
            <a:ext cx="5308039" cy="27734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94301524"/>
      </p:ext>
    </p:extLst>
  </p:cSld>
  <p:clrMapOvr>
    <a:masterClrMapping/>
  </p:clrMapOvr>
  <p:transition spd="slow" advClick="0" advTm="10000"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96562" y="799071"/>
            <a:ext cx="8583827" cy="1935891"/>
          </a:xfrm>
        </p:spPr>
        <p:txBody>
          <a:bodyPr>
            <a:normAutofit/>
          </a:bodyPr>
          <a:lstStyle/>
          <a:p>
            <a:pPr marL="273050" lvl="0" indent="-273050" fontAlgn="base">
              <a:spcAft>
                <a:spcPct val="0"/>
              </a:spcAft>
              <a:buClr>
                <a:srgbClr val="C32D2E"/>
              </a:buClr>
              <a:buFont typeface="Wingdings 2" panose="05020102010507070707" pitchFamily="18" charset="2"/>
              <a:buChar char=""/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формирования стопы продолжается до 5-6 лет. Только после этого возраста можно с определенностью говорить о наличии или отсутствии плоскостопия у ребенка.</a:t>
            </a:r>
            <a:endParaRPr lang="ru-RU" altLang="ru-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8674" name="Picture 2" descr="https://resh.edu.ru/uploads/lesson_extract/6017/20200601160018/OEBPS/objects/t_fren_3_5_11/5bae0571fbc7ce05995e9f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41722" y="2574325"/>
            <a:ext cx="5316927" cy="35463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94301524"/>
      </p:ext>
    </p:extLst>
  </p:cSld>
  <p:clrMapOvr>
    <a:masterClrMapping/>
  </p:clrMapOvr>
  <p:transition spd="slow" advClick="0" advTm="10000">
    <p:comb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187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cap="none" dirty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Причины плоскостопия у детей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721708"/>
            <a:ext cx="8583827" cy="4069493"/>
          </a:xfrm>
        </p:spPr>
        <p:txBody>
          <a:bodyPr>
            <a:normAutofit fontScale="70000" lnSpcReduction="20000"/>
          </a:bodyPr>
          <a:lstStyle/>
          <a:p>
            <a:pPr marL="273050" lvl="0" indent="-273050" fontAlgn="base">
              <a:spcAft>
                <a:spcPct val="0"/>
              </a:spcAft>
              <a:buClr>
                <a:srgbClr val="C32D2E"/>
              </a:buClr>
              <a:buFont typeface="Wingdings 2" panose="05020102010507070707" pitchFamily="18" charset="2"/>
              <a:buChar char=""/>
            </a:pPr>
            <a:r>
              <a:rPr lang="ru-RU" sz="3600" dirty="0" smtClean="0">
                <a:solidFill>
                  <a:srgbClr val="FF0000"/>
                </a:solidFill>
              </a:rPr>
              <a:t>ношение неправильно подобранной обуви</a:t>
            </a:r>
          </a:p>
          <a:p>
            <a:pPr marL="273050" indent="-273050" fontAlgn="base">
              <a:spcAft>
                <a:spcPct val="0"/>
              </a:spcAft>
              <a:buClr>
                <a:srgbClr val="C32D2E"/>
              </a:buClr>
              <a:buFont typeface="Wingdings 2" panose="05020102010507070707" pitchFamily="18" charset="2"/>
              <a:buChar char=""/>
            </a:pPr>
            <a:r>
              <a:rPr lang="ru-RU" sz="3600" dirty="0" smtClean="0">
                <a:solidFill>
                  <a:prstClr val="black"/>
                </a:solidFill>
              </a:rPr>
              <a:t>большие физические нагрузки;</a:t>
            </a:r>
          </a:p>
          <a:p>
            <a:pPr marL="273050" lvl="0" indent="-273050" fontAlgn="base">
              <a:spcAft>
                <a:spcPct val="0"/>
              </a:spcAft>
              <a:buClr>
                <a:srgbClr val="C32D2E"/>
              </a:buClr>
              <a:buFont typeface="Wingdings 2" panose="05020102010507070707" pitchFamily="18" charset="2"/>
              <a:buChar char=""/>
            </a:pPr>
            <a:r>
              <a:rPr lang="ru-RU" sz="3600" dirty="0" smtClean="0">
                <a:solidFill>
                  <a:prstClr val="black"/>
                </a:solidFill>
              </a:rPr>
              <a:t>недоразвитие мышц стопы; </a:t>
            </a:r>
          </a:p>
          <a:p>
            <a:pPr marL="273050" lvl="0" indent="-273050" fontAlgn="base">
              <a:spcAft>
                <a:spcPct val="0"/>
              </a:spcAft>
              <a:buClr>
                <a:srgbClr val="C32D2E"/>
              </a:buClr>
              <a:buFont typeface="Wingdings 2" panose="05020102010507070707" pitchFamily="18" charset="2"/>
              <a:buChar char=""/>
            </a:pPr>
            <a:r>
              <a:rPr lang="ru-RU" altLang="ru-RU" sz="3600" cap="none" dirty="0" smtClean="0">
                <a:solidFill>
                  <a:srgbClr val="FF0000"/>
                </a:solidFill>
                <a:latin typeface="Constantia"/>
              </a:rPr>
              <a:t>лишний </a:t>
            </a:r>
            <a:r>
              <a:rPr lang="ru-RU" altLang="ru-RU" sz="3600" cap="none" dirty="0">
                <a:solidFill>
                  <a:srgbClr val="FF0000"/>
                </a:solidFill>
                <a:latin typeface="Constantia"/>
              </a:rPr>
              <a:t>вес;</a:t>
            </a:r>
          </a:p>
          <a:p>
            <a:pPr marL="273050" lvl="0" indent="-27305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3600" cap="none" dirty="0">
                <a:solidFill>
                  <a:prstClr val="black"/>
                </a:solidFill>
                <a:latin typeface="Constantia"/>
              </a:rPr>
              <a:t>рахит;</a:t>
            </a:r>
          </a:p>
          <a:p>
            <a:pPr marL="273050" lvl="0" indent="-27305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3600" cap="none" dirty="0">
                <a:solidFill>
                  <a:prstClr val="black"/>
                </a:solidFill>
                <a:latin typeface="Constantia"/>
              </a:rPr>
              <a:t>травмы стопы;</a:t>
            </a:r>
          </a:p>
          <a:p>
            <a:pPr marL="273050" lvl="0" indent="-27305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3600" cap="none" dirty="0">
                <a:solidFill>
                  <a:srgbClr val="FF0000"/>
                </a:solidFill>
                <a:latin typeface="Constantia"/>
              </a:rPr>
              <a:t>врожденная слабость мышц и связок стопы;</a:t>
            </a:r>
          </a:p>
          <a:p>
            <a:pPr lvl="0">
              <a:buClr>
                <a:srgbClr val="C32D2E"/>
              </a:buClr>
              <a:defRPr/>
            </a:pPr>
            <a:r>
              <a:rPr lang="ru-RU" sz="3600" dirty="0" smtClean="0">
                <a:solidFill>
                  <a:prstClr val="black"/>
                </a:solidFill>
              </a:rPr>
              <a:t>косолапость;</a:t>
            </a:r>
          </a:p>
          <a:p>
            <a:pPr lvl="0">
              <a:buClr>
                <a:srgbClr val="C32D2E"/>
              </a:buClr>
              <a:defRPr/>
            </a:pPr>
            <a:r>
              <a:rPr lang="ru-RU" sz="3600" dirty="0" smtClean="0">
                <a:solidFill>
                  <a:prstClr val="black"/>
                </a:solidFill>
              </a:rPr>
              <a:t>Х-образная форма ножек;</a:t>
            </a:r>
          </a:p>
          <a:p>
            <a:pPr marL="273050" lvl="0" indent="-27305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3600" cap="none" dirty="0" smtClean="0">
                <a:solidFill>
                  <a:prstClr val="black"/>
                </a:solidFill>
                <a:latin typeface="Constantia"/>
              </a:rPr>
              <a:t>паралич </a:t>
            </a:r>
            <a:r>
              <a:rPr lang="ru-RU" altLang="ru-RU" sz="3600" cap="none" dirty="0">
                <a:solidFill>
                  <a:prstClr val="black"/>
                </a:solidFill>
                <a:latin typeface="Constantia"/>
              </a:rPr>
              <a:t>мышц ног.</a:t>
            </a:r>
          </a:p>
          <a:p>
            <a:pPr marL="273050" lvl="0" indent="-273050" algn="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endParaRPr lang="ru-RU" altLang="ru-RU" sz="2600" cap="none" dirty="0">
              <a:solidFill>
                <a:prstClr val="black"/>
              </a:solidFill>
              <a:latin typeface="Constantia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044" y="4576767"/>
            <a:ext cx="2661906" cy="19964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912958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Click="0" advTm="10000">
        <p14:ripple/>
      </p:transition>
    </mc:Choice>
    <mc:Fallback>
      <p:transition spd="slow" advClick="0" advTm="1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68" y="616243"/>
            <a:ext cx="8328454" cy="813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cap="none" dirty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Признаки </a:t>
            </a:r>
            <a:r>
              <a:rPr lang="ru-RU" sz="4400" b="1" cap="none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плоскостопия у детей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277" y="1680519"/>
            <a:ext cx="8567350" cy="4950940"/>
          </a:xfrm>
        </p:spPr>
        <p:txBody>
          <a:bodyPr>
            <a:normAutofit/>
          </a:bodyPr>
          <a:lstStyle/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sz="2200" cap="none" dirty="0">
                <a:solidFill>
                  <a:prstClr val="black"/>
                </a:solidFill>
                <a:latin typeface="Constantia"/>
              </a:rPr>
              <a:t>быстрая утомляемость ног; 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sz="2200" cap="none" dirty="0">
                <a:solidFill>
                  <a:prstClr val="black"/>
                </a:solidFill>
                <a:latin typeface="Constantia"/>
              </a:rPr>
              <a:t>к вечеру возможное появление отека стоп, которого не будет утром;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sz="2200" cap="none" dirty="0">
                <a:solidFill>
                  <a:prstClr val="black"/>
                </a:solidFill>
                <a:latin typeface="Constantia"/>
              </a:rPr>
              <a:t> ноющие боли при стоянии или ходьбе в голенях и стопах;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sz="2200" cap="none" dirty="0">
                <a:solidFill>
                  <a:prstClr val="black"/>
                </a:solidFill>
                <a:latin typeface="Constantia"/>
              </a:rPr>
              <a:t>быстрое изнашивание внутренней стороны подошвы; 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sz="2200" cap="none" dirty="0">
                <a:solidFill>
                  <a:prstClr val="black"/>
                </a:solidFill>
                <a:latin typeface="Constantia"/>
              </a:rPr>
              <a:t> ребенок ходит с широко наставленными ногами, слегка сгибая ноги в коленях, развернув стопы; 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sz="2200" cap="none" dirty="0">
                <a:solidFill>
                  <a:prstClr val="black"/>
                </a:solidFill>
                <a:latin typeface="Constantia"/>
              </a:rPr>
              <a:t> стопа имеет неправильную форму или становится шире;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sz="2200" cap="none" dirty="0">
                <a:solidFill>
                  <a:prstClr val="black"/>
                </a:solidFill>
                <a:latin typeface="Constantia"/>
              </a:rPr>
              <a:t> врастание ногтей пальцев ног в кожу;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sz="2200" cap="none" dirty="0">
                <a:solidFill>
                  <a:prstClr val="black"/>
                </a:solidFill>
                <a:latin typeface="Constantia"/>
              </a:rPr>
              <a:t>искривление пальцев ног;</a:t>
            </a:r>
          </a:p>
          <a:p>
            <a:pPr marL="274320" lvl="0" indent="-274320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sz="2200" cap="none" dirty="0">
                <a:solidFill>
                  <a:prstClr val="black"/>
                </a:solidFill>
                <a:latin typeface="Constantia"/>
              </a:rPr>
              <a:t> появление мозолей.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028" y="4780437"/>
            <a:ext cx="2566086" cy="19245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33569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 advClick="0" advTm="10000">
        <p14:warp dir="in"/>
      </p:transition>
    </mc:Choice>
    <mc:Fallback>
      <p:transition spd="slow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181" y="401951"/>
            <a:ext cx="7773338" cy="9816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cap="none" dirty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Упражнения по профилактике </a:t>
            </a:r>
            <a:r>
              <a:rPr lang="ru-RU" sz="3200" b="1" cap="none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плоскостопия в домашних условиях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05946" y="1441622"/>
            <a:ext cx="2940908" cy="5091525"/>
          </a:xfrm>
        </p:spPr>
        <p:txBody>
          <a:bodyPr>
            <a:normAutofit fontScale="62500" lnSpcReduction="20000"/>
          </a:bodyPr>
          <a:lstStyle/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None/>
              <a:defRPr/>
            </a:pPr>
            <a:r>
              <a:rPr lang="ru-RU" cap="none" dirty="0">
                <a:solidFill>
                  <a:prstClr val="black"/>
                </a:solidFill>
                <a:latin typeface="Constantia"/>
              </a:rPr>
              <a:t> </a:t>
            </a:r>
            <a:r>
              <a:rPr lang="ru-RU" b="1" cap="none" dirty="0">
                <a:solidFill>
                  <a:prstClr val="black"/>
                </a:solidFill>
                <a:latin typeface="Constantia"/>
              </a:rPr>
              <a:t>Ходьба:</a:t>
            </a:r>
          </a:p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cap="none" dirty="0">
                <a:solidFill>
                  <a:prstClr val="black"/>
                </a:solidFill>
                <a:latin typeface="Constantia"/>
              </a:rPr>
              <a:t>на месте, не отрывая носки от пола;</a:t>
            </a:r>
          </a:p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cap="none" dirty="0">
                <a:solidFill>
                  <a:prstClr val="black"/>
                </a:solidFill>
                <a:latin typeface="Constantia"/>
              </a:rPr>
              <a:t>на носках, в приседе на носках, в </a:t>
            </a:r>
            <a:r>
              <a:rPr lang="ru-RU" cap="none" dirty="0" err="1">
                <a:solidFill>
                  <a:prstClr val="black"/>
                </a:solidFill>
                <a:latin typeface="Constantia"/>
              </a:rPr>
              <a:t>полуприседе</a:t>
            </a:r>
            <a:r>
              <a:rPr lang="ru-RU" cap="none" dirty="0">
                <a:solidFill>
                  <a:prstClr val="black"/>
                </a:solidFill>
                <a:latin typeface="Constantia"/>
              </a:rPr>
              <a:t>;</a:t>
            </a:r>
          </a:p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cap="none" dirty="0" smtClean="0">
                <a:solidFill>
                  <a:prstClr val="black"/>
                </a:solidFill>
                <a:latin typeface="Constantia"/>
              </a:rPr>
              <a:t>перекатом </a:t>
            </a:r>
            <a:r>
              <a:rPr lang="ru-RU" cap="none" dirty="0">
                <a:solidFill>
                  <a:prstClr val="black"/>
                </a:solidFill>
                <a:latin typeface="Constantia"/>
              </a:rPr>
              <a:t>с пятки на носок;</a:t>
            </a:r>
          </a:p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cap="none" dirty="0">
                <a:solidFill>
                  <a:prstClr val="black"/>
                </a:solidFill>
                <a:latin typeface="Constantia"/>
              </a:rPr>
              <a:t>на внешней стороне стопы;</a:t>
            </a:r>
          </a:p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cap="none" dirty="0">
                <a:solidFill>
                  <a:prstClr val="black"/>
                </a:solidFill>
                <a:latin typeface="Constantia"/>
              </a:rPr>
              <a:t>приставным шагом по:</a:t>
            </a:r>
          </a:p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None/>
              <a:defRPr/>
            </a:pPr>
            <a:r>
              <a:rPr lang="ru-RU" i="1" cap="none" dirty="0">
                <a:solidFill>
                  <a:prstClr val="black"/>
                </a:solidFill>
                <a:latin typeface="Constantia"/>
              </a:rPr>
              <a:t>-обручу</a:t>
            </a:r>
          </a:p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None/>
              <a:defRPr/>
            </a:pPr>
            <a:r>
              <a:rPr lang="ru-RU" i="1" cap="none" dirty="0">
                <a:solidFill>
                  <a:prstClr val="black"/>
                </a:solidFill>
                <a:latin typeface="Constantia"/>
              </a:rPr>
              <a:t>-палке, веревке, канату</a:t>
            </a:r>
          </a:p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None/>
              <a:defRPr/>
            </a:pPr>
            <a:r>
              <a:rPr lang="ru-RU" i="1" cap="none" dirty="0">
                <a:solidFill>
                  <a:prstClr val="black"/>
                </a:solidFill>
                <a:latin typeface="Constantia"/>
              </a:rPr>
              <a:t>-ребристой дорожке</a:t>
            </a:r>
          </a:p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cap="none" dirty="0">
                <a:solidFill>
                  <a:prstClr val="black"/>
                </a:solidFill>
                <a:latin typeface="Constantia"/>
              </a:rPr>
              <a:t>по кочкам;</a:t>
            </a:r>
          </a:p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cap="none" dirty="0">
                <a:solidFill>
                  <a:prstClr val="black"/>
                </a:solidFill>
                <a:latin typeface="Constantia"/>
              </a:rPr>
              <a:t>по ребристой дорожке, по упаковке от яиц;</a:t>
            </a:r>
          </a:p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cap="none" dirty="0">
                <a:solidFill>
                  <a:prstClr val="black"/>
                </a:solidFill>
                <a:latin typeface="Constantia"/>
              </a:rPr>
              <a:t>по сенсорным дорожкам (в группе);</a:t>
            </a:r>
          </a:p>
          <a:p>
            <a:pPr marL="274320" lvl="0" indent="-274320" algn="ctr">
              <a:lnSpc>
                <a:spcPct val="100000"/>
              </a:lnSpc>
              <a:spcBef>
                <a:spcPct val="20000"/>
              </a:spcBef>
              <a:buClr>
                <a:srgbClr val="C32D2E"/>
              </a:buClr>
              <a:buSzPct val="95000"/>
              <a:buFont typeface="Wingdings 2"/>
              <a:buChar char=""/>
              <a:defRPr/>
            </a:pPr>
            <a:r>
              <a:rPr lang="ru-RU" cap="none" dirty="0">
                <a:solidFill>
                  <a:prstClr val="black"/>
                </a:solidFill>
                <a:latin typeface="Constantia"/>
              </a:rPr>
              <a:t>на ходунках.</a:t>
            </a:r>
          </a:p>
          <a:p>
            <a:pPr algn="ctr"/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0670" y="1548713"/>
            <a:ext cx="2940908" cy="4604951"/>
          </a:xfrm>
        </p:spPr>
        <p:txBody>
          <a:bodyPr>
            <a:normAutofit fontScale="62500" lnSpcReduction="20000"/>
          </a:bodyPr>
          <a:lstStyle/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None/>
            </a:pPr>
            <a:r>
              <a:rPr lang="ru-RU" altLang="ru-RU" sz="2400" b="1" cap="none" dirty="0">
                <a:solidFill>
                  <a:prstClr val="black"/>
                </a:solidFill>
                <a:latin typeface="Constantia"/>
              </a:rPr>
              <a:t>Прокатывание предметов ногами(подошвами):</a:t>
            </a: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2400" cap="none" dirty="0">
                <a:solidFill>
                  <a:prstClr val="black"/>
                </a:solidFill>
                <a:latin typeface="Constantia"/>
              </a:rPr>
              <a:t>на счетах;</a:t>
            </a: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2400" cap="none" dirty="0">
                <a:solidFill>
                  <a:prstClr val="black"/>
                </a:solidFill>
                <a:latin typeface="Constantia"/>
              </a:rPr>
              <a:t>игольчатых мячиков;</a:t>
            </a: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2400" cap="none" dirty="0">
                <a:solidFill>
                  <a:prstClr val="black"/>
                </a:solidFill>
                <a:latin typeface="Constantia"/>
              </a:rPr>
              <a:t>палочек;</a:t>
            </a: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2400" cap="none" dirty="0">
                <a:solidFill>
                  <a:prstClr val="black"/>
                </a:solidFill>
                <a:latin typeface="Constantia"/>
              </a:rPr>
              <a:t>мелких шариков.</a:t>
            </a: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None/>
            </a:pPr>
            <a:endParaRPr lang="ru-RU" altLang="ru-RU" sz="2400" cap="none" dirty="0">
              <a:solidFill>
                <a:prstClr val="black"/>
              </a:solidFill>
              <a:latin typeface="Constantia"/>
            </a:endParaRP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None/>
            </a:pPr>
            <a:r>
              <a:rPr lang="ru-RU" altLang="ru-RU" sz="2400" b="1" cap="none" dirty="0">
                <a:solidFill>
                  <a:prstClr val="black"/>
                </a:solidFill>
                <a:latin typeface="Constantia"/>
              </a:rPr>
              <a:t>Собирание пальцами ног:</a:t>
            </a: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2400" cap="none" dirty="0">
                <a:solidFill>
                  <a:prstClr val="black"/>
                </a:solidFill>
                <a:latin typeface="Constantia"/>
              </a:rPr>
              <a:t>шишек;</a:t>
            </a: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2400" cap="none" dirty="0">
                <a:solidFill>
                  <a:prstClr val="black"/>
                </a:solidFill>
                <a:latin typeface="Constantia"/>
              </a:rPr>
              <a:t>мелких игрушек (от Киндера</a:t>
            </a:r>
            <a:r>
              <a:rPr lang="ru-RU" altLang="ru-RU" sz="2400" cap="none" dirty="0" smtClean="0">
                <a:solidFill>
                  <a:prstClr val="black"/>
                </a:solidFill>
                <a:latin typeface="Constantia"/>
              </a:rPr>
              <a:t>)</a:t>
            </a: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2400" dirty="0" smtClean="0">
                <a:solidFill>
                  <a:prstClr val="black"/>
                </a:solidFill>
                <a:latin typeface="Constantia"/>
              </a:rPr>
              <a:t>карандашей;</a:t>
            </a: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2400" cap="none" dirty="0" err="1" smtClean="0">
                <a:solidFill>
                  <a:prstClr val="black"/>
                </a:solidFill>
                <a:latin typeface="Constantia"/>
              </a:rPr>
              <a:t>пуговец</a:t>
            </a:r>
            <a:r>
              <a:rPr lang="ru-RU" altLang="ru-RU" sz="2400" cap="none" dirty="0" smtClean="0">
                <a:solidFill>
                  <a:prstClr val="black"/>
                </a:solidFill>
                <a:latin typeface="Constantia"/>
              </a:rPr>
              <a:t>;</a:t>
            </a: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2400" dirty="0" smtClean="0">
                <a:solidFill>
                  <a:prstClr val="black"/>
                </a:solidFill>
                <a:latin typeface="Constantia"/>
              </a:rPr>
              <a:t>крышек</a:t>
            </a:r>
            <a:r>
              <a:rPr lang="ru-RU" altLang="ru-RU" sz="2400" cap="none" dirty="0" smtClean="0">
                <a:solidFill>
                  <a:prstClr val="black"/>
                </a:solidFill>
                <a:latin typeface="Constantia"/>
              </a:rPr>
              <a:t>.</a:t>
            </a:r>
            <a:endParaRPr lang="ru-RU" altLang="ru-RU" sz="2400" cap="none" dirty="0">
              <a:solidFill>
                <a:prstClr val="black"/>
              </a:solidFill>
              <a:latin typeface="Constantia"/>
            </a:endParaRP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None/>
            </a:pPr>
            <a:endParaRPr lang="ru-RU" altLang="ru-RU" sz="2400" cap="none" dirty="0">
              <a:solidFill>
                <a:prstClr val="black"/>
              </a:solidFill>
              <a:latin typeface="Constantia"/>
            </a:endParaRP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None/>
            </a:pPr>
            <a:r>
              <a:rPr lang="ru-RU" altLang="ru-RU" sz="2400" b="1" cap="none" dirty="0">
                <a:solidFill>
                  <a:prstClr val="black"/>
                </a:solidFill>
                <a:latin typeface="Constantia"/>
              </a:rPr>
              <a:t>Самомассаж:</a:t>
            </a: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2400" cap="none" dirty="0">
                <a:solidFill>
                  <a:prstClr val="black"/>
                </a:solidFill>
                <a:latin typeface="Constantia"/>
              </a:rPr>
              <a:t>ежиками;</a:t>
            </a:r>
          </a:p>
          <a:p>
            <a:pPr marL="273050" lvl="0" indent="-27305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SzPct val="95000"/>
              <a:buFont typeface="Wingdings 2" panose="05020102010507070707" pitchFamily="18" charset="2"/>
              <a:buChar char=""/>
            </a:pPr>
            <a:r>
              <a:rPr lang="ru-RU" altLang="ru-RU" sz="2400" cap="none" dirty="0">
                <a:solidFill>
                  <a:prstClr val="black"/>
                </a:solidFill>
                <a:latin typeface="Constantia"/>
              </a:rPr>
              <a:t>шишками.</a:t>
            </a:r>
          </a:p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567" y="1553565"/>
            <a:ext cx="2779294" cy="41967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38986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Click="0" advTm="10000">
        <p:split orient="vert"/>
      </p:transition>
    </mc:Choice>
    <mc:Fallback>
      <p:transition spd="slow" advClick="0" advTm="10000">
        <p:split orient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389</Words>
  <Application>Microsoft Office PowerPoint</Application>
  <PresentationFormat>Экран (4:3)</PresentationFormat>
  <Paragraphs>66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Консультация для родителей «Предупреждение и профилактика плоскостопия»</vt:lpstr>
      <vt:lpstr>Что такое плоскостопие?</vt:lpstr>
      <vt:lpstr>Слайд 3</vt:lpstr>
      <vt:lpstr>Формирование детской стопы</vt:lpstr>
      <vt:lpstr>Слайд 5</vt:lpstr>
      <vt:lpstr>Слайд 6</vt:lpstr>
      <vt:lpstr>Причины плоскостопия у детей</vt:lpstr>
      <vt:lpstr>Признаки плоскостопия у детей</vt:lpstr>
      <vt:lpstr>Упражнения по профилактике плоскостопия в домашних условиях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плоскостопия в детском саду</dc:title>
  <dc:creator>Наташа</dc:creator>
  <cp:lastModifiedBy>user</cp:lastModifiedBy>
  <cp:revision>13</cp:revision>
  <dcterms:created xsi:type="dcterms:W3CDTF">2016-11-08T21:36:04Z</dcterms:created>
  <dcterms:modified xsi:type="dcterms:W3CDTF">2023-10-09T10:49:39Z</dcterms:modified>
</cp:coreProperties>
</file>