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2"/>
  </p:notesMasterIdLst>
  <p:sldIdLst>
    <p:sldId id="256" r:id="rId2"/>
    <p:sldId id="270" r:id="rId3"/>
    <p:sldId id="288" r:id="rId4"/>
    <p:sldId id="308" r:id="rId5"/>
    <p:sldId id="272" r:id="rId6"/>
    <p:sldId id="289" r:id="rId7"/>
    <p:sldId id="269" r:id="rId8"/>
    <p:sldId id="282" r:id="rId9"/>
    <p:sldId id="307" r:id="rId10"/>
    <p:sldId id="305" r:id="rId11"/>
    <p:sldId id="280" r:id="rId12"/>
    <p:sldId id="290" r:id="rId13"/>
    <p:sldId id="274" r:id="rId14"/>
    <p:sldId id="304" r:id="rId15"/>
    <p:sldId id="284" r:id="rId16"/>
    <p:sldId id="279" r:id="rId17"/>
    <p:sldId id="309" r:id="rId18"/>
    <p:sldId id="291" r:id="rId19"/>
    <p:sldId id="310" r:id="rId20"/>
    <p:sldId id="292" r:id="rId21"/>
    <p:sldId id="311" r:id="rId22"/>
    <p:sldId id="293" r:id="rId23"/>
    <p:sldId id="312" r:id="rId24"/>
    <p:sldId id="295" r:id="rId25"/>
    <p:sldId id="313" r:id="rId26"/>
    <p:sldId id="294" r:id="rId27"/>
    <p:sldId id="314" r:id="rId28"/>
    <p:sldId id="296" r:id="rId29"/>
    <p:sldId id="315" r:id="rId30"/>
    <p:sldId id="298" r:id="rId31"/>
    <p:sldId id="316" r:id="rId32"/>
    <p:sldId id="317" r:id="rId33"/>
    <p:sldId id="321" r:id="rId34"/>
    <p:sldId id="299" r:id="rId35"/>
    <p:sldId id="322" r:id="rId36"/>
    <p:sldId id="301" r:id="rId37"/>
    <p:sldId id="318" r:id="rId38"/>
    <p:sldId id="297" r:id="rId39"/>
    <p:sldId id="320" r:id="rId40"/>
    <p:sldId id="287" r:id="rId4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1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0DA099-3E4A-46DA-A435-BFD3867E6CE2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F1E067-29C9-4468-A493-CEF5F6CD4B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E2F56-9212-46F5-9372-03E99F20C19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E2F56-9212-46F5-9372-03E99F20C190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E2F56-9212-46F5-9372-03E99F20C190}" type="slidenum">
              <a:rPr lang="ru-RU" smtClean="0"/>
              <a:pPr/>
              <a:t>34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E2F56-9212-46F5-9372-03E99F20C190}" type="slidenum">
              <a:rPr lang="ru-RU" smtClean="0"/>
              <a:pPr/>
              <a:t>36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E2F56-9212-46F5-9372-03E99F20C190}" type="slidenum">
              <a:rPr lang="ru-RU" smtClean="0"/>
              <a:pPr/>
              <a:t>38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E2F56-9212-46F5-9372-03E99F20C19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E2F56-9212-46F5-9372-03E99F20C190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E2F56-9212-46F5-9372-03E99F20C190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E2F56-9212-46F5-9372-03E99F20C190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E2F56-9212-46F5-9372-03E99F20C190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E2F56-9212-46F5-9372-03E99F20C190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E2F56-9212-46F5-9372-03E99F20C190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E2F56-9212-46F5-9372-03E99F20C190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904999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«Русский народный быт»</a:t>
            </a:r>
            <a:endParaRPr lang="ru-RU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3250" name="Picture 2" descr="https://www.kramola.info/sites/default/files/styles/page-main/public/images/vesti/srub2.jpg?itok=In69CSru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" y="2209800"/>
            <a:ext cx="3870481" cy="2988000"/>
          </a:xfrm>
          <a:prstGeom prst="rect">
            <a:avLst/>
          </a:prstGeom>
          <a:noFill/>
        </p:spPr>
      </p:pic>
      <p:pic>
        <p:nvPicPr>
          <p:cNvPr id="5" name="Picture 2" descr="D:\Пользователь.Елена\Рабочий стол\29dcd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00600" y="2209800"/>
            <a:ext cx="3962400" cy="2975276"/>
          </a:xfrm>
          <a:prstGeom prst="rect">
            <a:avLst/>
          </a:prstGeom>
          <a:noFill/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Русский костюм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Содержимое 3" descr="http://s003.radikal.ru/i202/1001/3f/e2568359e534.jpg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95800" y="1447800"/>
            <a:ext cx="4343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4" name="Содержимое 3" descr="http://i080.radikal.ru/1001/4d/5f0a9e68631e.jpg"/>
          <p:cNvPicPr>
            <a:picLocks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" y="1447800"/>
            <a:ext cx="37338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5" name="TextBox 4"/>
          <p:cNvSpPr txBox="1"/>
          <p:nvPr/>
        </p:nvSpPr>
        <p:spPr>
          <a:xfrm>
            <a:off x="0" y="5105400"/>
            <a:ext cx="9144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Русский народный костюм – это прежде всего костюм крестьянский.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Основными частями женского народного костюма были рубаха, сарафан, передник, понева, душегрея. Мужской костюм на Руси состоял из портов и рубахи из домотканого холста. Рубахи носили навыпуск и подпоясывали узким поясом  или цветным шнуром.</a:t>
            </a:r>
            <a:endParaRPr lang="ru-RU" sz="2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5867400"/>
            <a:ext cx="8686800" cy="9906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>
                <a:solidFill>
                  <a:srgbClr val="0070C0"/>
                </a:solidFill>
              </a:rPr>
              <a:t>Рядом с печкой был закут - бабий угол для рукоделия и приготовления пищи. Обязательным занятием крестьянской женщины зимой было прядение.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7" name="Содержимое 6" descr="len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295400" y="990600"/>
            <a:ext cx="6336704" cy="4752528"/>
          </a:xfrm>
        </p:spPr>
      </p:pic>
      <p:sp>
        <p:nvSpPr>
          <p:cNvPr id="4" name="TextBox 3"/>
          <p:cNvSpPr txBox="1"/>
          <p:nvPr/>
        </p:nvSpPr>
        <p:spPr>
          <a:xfrm>
            <a:off x="1295400" y="152400"/>
            <a:ext cx="662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Долгими зимними вечерами 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5132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D:\Пользователь.Елена\Рабочий стол\1438079265.7397russkaya_derevyannaya_lojka_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24000" y="990600"/>
            <a:ext cx="2819400" cy="2440655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5486400"/>
            <a:ext cx="8858280" cy="1371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     Мужчины резали миски и ложки из дерева, плели лапти, корзины, короба. Лапти плелись из лыка липы. В берестяном коробе хранили продукты питания.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7" name="Picture 2" descr="C:\Users\123\Desktop\0506fd7725ccabfa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05400" y="3886200"/>
            <a:ext cx="1345096" cy="1600200"/>
          </a:xfrm>
          <a:prstGeom prst="rect">
            <a:avLst/>
          </a:prstGeom>
          <a:noFill/>
        </p:spPr>
      </p:pic>
      <p:pic>
        <p:nvPicPr>
          <p:cNvPr id="8" name="Picture 4" descr="C:\Users\123\Desktop\1341840253_dsc_0886copy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86400" y="990600"/>
            <a:ext cx="1828800" cy="24384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143000" y="152400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делали мужчины на Руси? 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2772" name="Picture 4" descr="http://cocktail-shoes.ru/images/70-f2dec0fd542576e862a907b30282a68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19400" y="3886200"/>
            <a:ext cx="1938766" cy="1600200"/>
          </a:xfrm>
          <a:prstGeom prst="rect">
            <a:avLst/>
          </a:prstGeom>
          <a:noFill/>
        </p:spPr>
      </p:pic>
      <p:pic>
        <p:nvPicPr>
          <p:cNvPr id="32774" name="Picture 6" descr="https://cs1.livemaster.ru/storage/ba/89/a76900c39758c6f40e184a4f93e7--russkij-stil-hlebnitsa-iz-beresty-s-kryshkoj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781800" y="3886200"/>
            <a:ext cx="2133600" cy="1600200"/>
          </a:xfrm>
          <a:prstGeom prst="rect">
            <a:avLst/>
          </a:prstGeom>
          <a:noFill/>
        </p:spPr>
      </p:pic>
      <p:pic>
        <p:nvPicPr>
          <p:cNvPr id="32776" name="Picture 8" descr="https://wellery.ru/blog/wp-content/uploads/2016/09/master-klass-kak-sdelat-derevyannuyu-lozhku-svoimi-rukami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28600" y="3886200"/>
            <a:ext cx="2286000" cy="16073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Пользователь.Елена\Рабочий стол\060_lu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14400" y="609600"/>
            <a:ext cx="7010400" cy="468905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5257800"/>
            <a:ext cx="9144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Кочерга - предмет для печи, которым распределяли дрова. Ухват или рогач –использовали для того, чтобы достать из печи на стол чугунок с горячей едой на стол. В чугунке варили первое и второе – ставили на печь или в печь. Ступа и пест использовались для измельчения зерна в крупу, толчения льна и других полуфабрикатов. </a:t>
            </a: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90800" y="0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Кухонная утварь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630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Русский самовар</a:t>
            </a:r>
            <a:b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66562" name="Picture 2" descr="https://ic.pics.livejournal.com/alkopona/76871705/1021386/1021386_origina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3000" y="1143000"/>
            <a:ext cx="6642669" cy="443062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81000" y="5791200"/>
            <a:ext cx="876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Без самовара, как и без хлеба, изба выглядела неполноценной. Формы и объёмы самовара были бесконечно разнообразны.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5943600"/>
            <a:ext cx="8458200" cy="609600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rgbClr val="0070C0"/>
                </a:solidFill>
              </a:rPr>
              <a:t>Для глажки белья использовали рубель, позже чугунные утюги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5" name="Содержимое 4" descr="event-409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257800" y="2743200"/>
            <a:ext cx="3429000" cy="3067871"/>
          </a:xfrm>
        </p:spPr>
      </p:pic>
      <p:pic>
        <p:nvPicPr>
          <p:cNvPr id="4" name="Picture 2" descr="C:\Users\123\Desktop\20130705104337-9968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" y="1371600"/>
            <a:ext cx="3924301" cy="2971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14600" y="304800"/>
            <a:ext cx="502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за чудо эти утюги…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5117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019800"/>
            <a:ext cx="7543800" cy="6858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Воду для самовара приносили в вёдрах на коромысле.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7" name="Содержимое 6" descr="63384028_1283158093_329a7053f9c6t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43000" y="1066800"/>
            <a:ext cx="6842078" cy="4876800"/>
          </a:xfrm>
        </p:spPr>
      </p:pic>
      <p:sp>
        <p:nvSpPr>
          <p:cNvPr id="4" name="TextBox 3"/>
          <p:cNvSpPr txBox="1"/>
          <p:nvPr/>
        </p:nvSpPr>
        <p:spPr>
          <a:xfrm>
            <a:off x="1600200" y="152400"/>
            <a:ext cx="579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вода приходила в дом?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5007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6388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0070C0"/>
                </a:solidFill>
              </a:rPr>
              <a:t>Ох, ребятушки, а загадок в моей горнице видимо-невидимо. Хотите послушать?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5538" name="Picture 2" descr="https://mtdata.ru/u2/photo7BA3/20410268344-0/origina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47800" y="609600"/>
            <a:ext cx="6240610" cy="48571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19400" y="2209800"/>
            <a:ext cx="4038600" cy="25146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12800" dirty="0" smtClean="0">
                <a:solidFill>
                  <a:srgbClr val="0070C0"/>
                </a:solidFill>
              </a:rPr>
              <a:t>Летом спит, </a:t>
            </a:r>
          </a:p>
          <a:p>
            <a:pPr>
              <a:buNone/>
            </a:pPr>
            <a:r>
              <a:rPr lang="ru-RU" sz="12800" dirty="0" smtClean="0">
                <a:solidFill>
                  <a:srgbClr val="0070C0"/>
                </a:solidFill>
              </a:rPr>
              <a:t>Зимой горит.</a:t>
            </a:r>
          </a:p>
          <a:p>
            <a:pPr>
              <a:buNone/>
            </a:pPr>
            <a:r>
              <a:rPr lang="ru-RU" sz="12800" dirty="0" smtClean="0">
                <a:solidFill>
                  <a:srgbClr val="0070C0"/>
                </a:solidFill>
              </a:rPr>
              <a:t>Пасть открывает,</a:t>
            </a:r>
          </a:p>
          <a:p>
            <a:pPr>
              <a:buNone/>
            </a:pPr>
            <a:r>
              <a:rPr lang="ru-RU" sz="12800" dirty="0" smtClean="0">
                <a:solidFill>
                  <a:srgbClr val="0070C0"/>
                </a:solidFill>
              </a:rPr>
              <a:t>Что дают – глотает.</a:t>
            </a:r>
          </a:p>
          <a:p>
            <a:pPr>
              <a:buNone/>
            </a:pPr>
            <a:r>
              <a:rPr lang="ru-RU" sz="12800" dirty="0" smtClean="0">
                <a:solidFill>
                  <a:srgbClr val="0070C0"/>
                </a:solidFill>
              </a:rPr>
              <a:t>                       (печь)</a:t>
            </a:r>
          </a:p>
          <a:p>
            <a:pPr>
              <a:buNone/>
            </a:pPr>
            <a:endParaRPr lang="ru-RU" dirty="0" smtClean="0"/>
          </a:p>
          <a:p>
            <a:pPr algn="r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Пользователь.Елена\Рабочий стол\109800072_13434037301297315381521_origina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90800" y="685800"/>
            <a:ext cx="4038600" cy="5474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258000" cy="1143000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Русская изба - замечательный памятник русской </a:t>
            </a: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архитектуры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9154" name="Picture 2" descr="http://www.myhome.ru/uploads/public/idea/5/46930/portfolio/34653/1920x1080resize_portfolio34653_44_14107778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00200" y="1219200"/>
            <a:ext cx="5943600" cy="432261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556260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Изба была самым главным хранителем семейных традиций для русского человека. Здесь проживала большая семья, и воспитывались дети. Изба являлась символом уюта и спокойствия. Слово «изба» произошло от слова «истопить».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Истопка</a:t>
            </a:r>
            <a:r>
              <a:rPr lang="ru-RU" sz="2000" dirty="0" smtClean="0">
                <a:solidFill>
                  <a:srgbClr val="0070C0"/>
                </a:solidFill>
              </a:rPr>
              <a:t> – это отапливаемая часть дома, отсюда и слово «</a:t>
            </a:r>
            <a:r>
              <a:rPr lang="ru-RU" sz="2000" dirty="0" err="1" smtClean="0">
                <a:solidFill>
                  <a:srgbClr val="0070C0"/>
                </a:solidFill>
              </a:rPr>
              <a:t>истьба</a:t>
            </a:r>
            <a:r>
              <a:rPr lang="ru-RU" sz="2000" dirty="0" smtClean="0">
                <a:solidFill>
                  <a:srgbClr val="0070C0"/>
                </a:solidFill>
              </a:rPr>
              <a:t>».</a:t>
            </a:r>
            <a:endParaRPr lang="ru-RU" sz="2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Tm="4867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743200" y="1981200"/>
            <a:ext cx="4191000" cy="2819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Не бык, а бодает,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Не ест, а еду хватает.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Что схватит – отдает,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А сам в угол идет.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                      (ухват)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Пользователь.Елена\Рабочий стол\konstrukt_mieropriiatiia_znakomstvo_s_russkoi_izboi_17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1371600"/>
            <a:ext cx="5525906" cy="4224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971800" y="2438400"/>
            <a:ext cx="5257800" cy="2133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У нас в </a:t>
            </a:r>
            <a:r>
              <a:rPr lang="ru-RU" dirty="0" err="1" smtClean="0">
                <a:solidFill>
                  <a:srgbClr val="0070C0"/>
                </a:solidFill>
              </a:rPr>
              <a:t>печурочке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Золотые чурочки.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    (дрова в печи)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Пользователь.Елена\Рабочий стол\kak-pravilno-zatopit-russkuju-banju-na-drova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1524000"/>
            <a:ext cx="3857652" cy="3857652"/>
          </a:xfrm>
          <a:prstGeom prst="round2Same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124200" y="2514600"/>
            <a:ext cx="4419600" cy="2362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Чёрный конь 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Скачет в огонь.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        (кочерга)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5" descr="51a44071-863d-6943-863d-694cc8dc0f5d_photo_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71600" y="1295400"/>
            <a:ext cx="6477000" cy="44867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286000" y="1981200"/>
            <a:ext cx="6400800" cy="3124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Он, как круглая кастрюля,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Он чумазый, не чистюля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Где там в печке уголек?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Кашу сварит…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                            (чугунок)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Пользователь.Елена\Рабочий стол\9997c3f55eb3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1371600"/>
            <a:ext cx="4114800" cy="4116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4600" y="2590800"/>
            <a:ext cx="6172200" cy="2133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Выпускает жаркий пар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Древний чайник…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                      (самовар)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Пользователь.Елена\Рабочий стол\1362884009_366557_origina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00" y="533400"/>
            <a:ext cx="4495800" cy="58295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334000"/>
            <a:ext cx="9144000" cy="15240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8000" dirty="0" smtClean="0">
                <a:solidFill>
                  <a:srgbClr val="0070C0"/>
                </a:solidFill>
              </a:rPr>
              <a:t>Строили дома в старину довольно быстро. Избы строились из сосны или ели. </a:t>
            </a:r>
          </a:p>
          <a:p>
            <a:pPr>
              <a:buNone/>
            </a:pPr>
            <a:r>
              <a:rPr lang="ru-RU" sz="8000" dirty="0" smtClean="0">
                <a:solidFill>
                  <a:srgbClr val="0070C0"/>
                </a:solidFill>
              </a:rPr>
              <a:t>Также использовался мох, который клали между брёвен. Избы строили, не</a:t>
            </a:r>
          </a:p>
          <a:p>
            <a:pPr>
              <a:buNone/>
            </a:pPr>
            <a:r>
              <a:rPr lang="ru-RU" sz="8000" dirty="0" smtClean="0">
                <a:solidFill>
                  <a:srgbClr val="0070C0"/>
                </a:solidFill>
              </a:rPr>
              <a:t>используя гвозди. Дверь в избу была низкой, а порог высоким, чтобы меньше </a:t>
            </a:r>
          </a:p>
          <a:p>
            <a:pPr>
              <a:buNone/>
            </a:pPr>
            <a:r>
              <a:rPr lang="ru-RU" sz="8000" dirty="0" smtClean="0">
                <a:solidFill>
                  <a:srgbClr val="0070C0"/>
                </a:solidFill>
              </a:rPr>
              <a:t>дуло и дольше сохранялось тепло. Гостям приходилось при входе кланяться, не то</a:t>
            </a:r>
          </a:p>
          <a:p>
            <a:pPr>
              <a:buNone/>
            </a:pPr>
            <a:r>
              <a:rPr lang="ru-RU" sz="8000" dirty="0" smtClean="0">
                <a:solidFill>
                  <a:srgbClr val="0070C0"/>
                </a:solidFill>
              </a:rPr>
              <a:t> «шишку можно было набить».       </a:t>
            </a:r>
            <a:endParaRPr lang="ru-RU" sz="8000" dirty="0">
              <a:solidFill>
                <a:srgbClr val="0070C0"/>
              </a:solidFill>
            </a:endParaRPr>
          </a:p>
        </p:txBody>
      </p:sp>
      <p:pic>
        <p:nvPicPr>
          <p:cNvPr id="3074" name="Picture 2" descr="D:\Пользователь.Елена\Рабочий стол\38644712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685800"/>
            <a:ext cx="7086600" cy="46482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828800" y="0"/>
            <a:ext cx="548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строили избу?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00400" y="2438400"/>
            <a:ext cx="5486400" cy="1981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Сама не ест,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А людей кормит.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               (ложка)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Пользователь.Елена\Рабочий стол\IMG_7917_enl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28800" y="1371600"/>
            <a:ext cx="5399385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71600" y="2590800"/>
            <a:ext cx="6629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Стригли, щипали, а после чесали.</a:t>
            </a:r>
          </a:p>
          <a:p>
            <a:r>
              <a:rPr lang="ru-RU" sz="3200" dirty="0" smtClean="0">
                <a:solidFill>
                  <a:srgbClr val="0070C0"/>
                </a:solidFill>
              </a:rPr>
              <a:t>Чисто, пушисто – к доске привязали.</a:t>
            </a:r>
          </a:p>
          <a:p>
            <a:r>
              <a:rPr lang="ru-RU" sz="3200" dirty="0" smtClean="0">
                <a:solidFill>
                  <a:srgbClr val="0070C0"/>
                </a:solidFill>
              </a:rPr>
              <a:t>                                                     (прялка)</a:t>
            </a:r>
          </a:p>
          <a:p>
            <a:endParaRPr lang="ru-RU" sz="3200" dirty="0" smtClean="0"/>
          </a:p>
          <a:p>
            <a:endParaRPr lang="ru-RU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D:\Пользователь.Елена\Рабочий стол\starinnye_pryalki_russkogo_severa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4600" y="1371600"/>
            <a:ext cx="4114800" cy="4177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057400" y="2514600"/>
            <a:ext cx="5181600" cy="1905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Верчусь, верчусь – не потею,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Только более толстею.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                               (веретено)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Пользователь.Елена\Рабочий стол\Веретено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0800000" flipV="1">
            <a:off x="2514599" y="2438400"/>
            <a:ext cx="4121332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057400" y="2667000"/>
            <a:ext cx="6629400" cy="2133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Эту обувь не забыли,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Хоть давным-давно носили.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                                    (лапти)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Пользователь.Елена\Рабочий стол\chudes2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00200" y="1676400"/>
            <a:ext cx="6053234" cy="3429000"/>
          </a:xfrm>
          <a:prstGeom prst="rect">
            <a:avLst/>
          </a:prstGeom>
          <a:noFill/>
        </p:spPr>
      </p:pic>
      <p:pic>
        <p:nvPicPr>
          <p:cNvPr id="3" name="Picture 2" descr="D:\Пользователь.Елена\Рабочий стол\7046557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86400" y="3810000"/>
            <a:ext cx="3017520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981200" y="2057400"/>
            <a:ext cx="5257800" cy="31242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500" dirty="0" smtClean="0">
                <a:solidFill>
                  <a:srgbClr val="0070C0"/>
                </a:solidFill>
              </a:rPr>
              <a:t>Воду дед носил с утра</a:t>
            </a:r>
          </a:p>
          <a:p>
            <a:pPr>
              <a:buNone/>
            </a:pPr>
            <a:r>
              <a:rPr lang="ru-RU" sz="3500" dirty="0" smtClean="0">
                <a:solidFill>
                  <a:srgbClr val="0070C0"/>
                </a:solidFill>
              </a:rPr>
              <a:t>Каждый раз по два ведра.</a:t>
            </a:r>
          </a:p>
          <a:p>
            <a:pPr>
              <a:buNone/>
            </a:pPr>
            <a:r>
              <a:rPr lang="ru-RU" sz="3500" dirty="0" smtClean="0">
                <a:solidFill>
                  <a:srgbClr val="0070C0"/>
                </a:solidFill>
              </a:rPr>
              <a:t>На плечах дугой повисло,</a:t>
            </a:r>
          </a:p>
          <a:p>
            <a:pPr>
              <a:buNone/>
            </a:pPr>
            <a:r>
              <a:rPr lang="ru-RU" sz="3500" dirty="0" smtClean="0">
                <a:solidFill>
                  <a:srgbClr val="0070C0"/>
                </a:solidFill>
              </a:rPr>
              <a:t>Держит ведра…</a:t>
            </a:r>
          </a:p>
          <a:p>
            <a:pPr>
              <a:buNone/>
            </a:pPr>
            <a:r>
              <a:rPr lang="ru-RU" sz="3500" dirty="0" smtClean="0">
                <a:solidFill>
                  <a:srgbClr val="0070C0"/>
                </a:solidFill>
              </a:rPr>
              <a:t>                         (коромысло)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Пользователь.Елена\Рабочий стол\126450502__4_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43200" y="1143000"/>
            <a:ext cx="3519510" cy="47652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Внутреннее убранство русской избы </a:t>
            </a:r>
            <a:endParaRPr lang="ru-RU" sz="3600" dirty="0"/>
          </a:p>
        </p:txBody>
      </p:sp>
      <p:pic>
        <p:nvPicPr>
          <p:cNvPr id="62468" name="Picture 4" descr="http://goodhome.su/upload/content/55905ae35f1c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143000"/>
            <a:ext cx="8153400" cy="39624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5105400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Внутреннее убранство традиционной русской избы особым роскошеством не выделялось. Каждая вещь была необходима в хозяйстве: русская печка, стол, лавки, иконы, колыбель и многое другое. Всему отводилось своё место. 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Всё пространство разделялось по зонам, согласно функциям и назначению. Разделение производилось с помощью своеобразной тканевой занавески. Таким способом отделялась хозяйственная часть от жилой.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Молодцы!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4" name="Picture 2" descr="C:\Users\123\Desktop\презентация изба\7242427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47800" y="1447800"/>
            <a:ext cx="6300804" cy="3886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828800" y="5638800"/>
            <a:ext cx="6477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5148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6019800"/>
            <a:ext cx="8305800" cy="685800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>
                <a:solidFill>
                  <a:srgbClr val="0070C0"/>
                </a:solidFill>
              </a:rPr>
              <a:t>Красный угол – священное место в русской избе, что подчеркивается его названием: красный – красивый, торжественный, праздничный. Вся жизнь была ориентирована на красный (старший, почётный, божий) угол. </a:t>
            </a:r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7" name="Содержимое 6" descr="krasnyjugol0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38200" y="914400"/>
            <a:ext cx="7032104" cy="4932040"/>
          </a:xfrm>
        </p:spPr>
      </p:pic>
      <p:sp>
        <p:nvSpPr>
          <p:cNvPr id="5" name="TextBox 4"/>
          <p:cNvSpPr txBox="1"/>
          <p:nvPr/>
        </p:nvSpPr>
        <p:spPr>
          <a:xfrm>
            <a:off x="3048000" y="152400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Красный угол 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5678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638800"/>
            <a:ext cx="8534400" cy="12192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2600" dirty="0" smtClean="0"/>
              <a:t>                 </a:t>
            </a:r>
            <a:r>
              <a:rPr lang="ru-RU" sz="8000" dirty="0" smtClean="0">
                <a:solidFill>
                  <a:srgbClr val="0070C0"/>
                </a:solidFill>
              </a:rPr>
              <a:t>Печь являлась неотъемлемой частью не только русской избы, но и русской традиции. Она служила одновременно и источником тепла, и местом приготовления пищи, и местом для сна; использовалась при лечении от самых различных заболеваний. </a:t>
            </a:r>
          </a:p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 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4098" name="Picture 2" descr="D:\Пользователь.Елена\Рабочий стол\pechka_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762000"/>
            <a:ext cx="6299200" cy="47244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09800" y="0"/>
            <a:ext cx="4724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Печь – «душа дома»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638800"/>
            <a:ext cx="8229600" cy="12192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>
                <a:solidFill>
                  <a:srgbClr val="0070C0"/>
                </a:solidFill>
              </a:rPr>
              <a:t>Добрая, честная Матушка-печь, в присутствии которой не смели сказать бранного слова, под которой, согласно поверьям предков, обитал хранитель домашнего очага - Домовой. 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50178" name="Picture 2" descr="http://present5.com/presentation/3/12076346_443895897.pdf-img/12076346_443895897.pdf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066800"/>
            <a:ext cx="5791200" cy="459302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505200" y="1524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Домовой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5148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Мебель в русской избе</a:t>
            </a:r>
            <a:endParaRPr lang="ru-RU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Содержимое 5" descr="8a5hCHXP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876800" y="3886200"/>
            <a:ext cx="3736032" cy="2256820"/>
          </a:xfrm>
        </p:spPr>
      </p:pic>
      <p:pic>
        <p:nvPicPr>
          <p:cNvPr id="2050" name="Picture 2" descr="C:\Users\123\Desktop\97338161_73830487_krest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3400" y="609600"/>
            <a:ext cx="8100392" cy="2952750"/>
          </a:xfrm>
          <a:prstGeom prst="rect">
            <a:avLst/>
          </a:prstGeom>
          <a:noFill/>
        </p:spPr>
      </p:pic>
      <p:pic>
        <p:nvPicPr>
          <p:cNvPr id="2051" name="Picture 3" descr="C:\Users\123\Desktop\i_rusk_s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3400" y="3886200"/>
            <a:ext cx="4106838" cy="227687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52400" y="3505200"/>
            <a:ext cx="8991600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dirty="0" smtClean="0">
                <a:solidFill>
                  <a:srgbClr val="0070C0"/>
                </a:solidFill>
              </a:rPr>
              <a:t>Стол, лавки, </a:t>
            </a:r>
            <a:r>
              <a:rPr lang="ru-RU" sz="1750" dirty="0" smtClean="0">
                <a:solidFill>
                  <a:srgbClr val="0070C0"/>
                </a:solidFill>
              </a:rPr>
              <a:t>шкаф</a:t>
            </a:r>
            <a:r>
              <a:rPr lang="ru-RU" sz="1700" dirty="0" smtClean="0">
                <a:solidFill>
                  <a:srgbClr val="0070C0"/>
                </a:solidFill>
              </a:rPr>
              <a:t> для посуды, сундуки. Всё делалось своими руками, тщательно и с любовью.</a:t>
            </a:r>
            <a:endParaRPr lang="ru-RU" sz="1700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6172200"/>
            <a:ext cx="91440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50" dirty="0" smtClean="0">
                <a:solidFill>
                  <a:srgbClr val="0070C0"/>
                </a:solidFill>
              </a:rPr>
              <a:t>Сундуки — обязательная принадлежность избы.  В них хранили одежду и другую домашнюю утварь. Мебель была не только полезной, красивой, но и несла </a:t>
            </a:r>
            <a:r>
              <a:rPr lang="ru-RU" sz="1750" dirty="0" err="1" smtClean="0">
                <a:solidFill>
                  <a:srgbClr val="0070C0"/>
                </a:solidFill>
              </a:rPr>
              <a:t>обережные</a:t>
            </a:r>
            <a:r>
              <a:rPr lang="ru-RU" sz="1750" dirty="0" smtClean="0">
                <a:solidFill>
                  <a:srgbClr val="0070C0"/>
                </a:solidFill>
              </a:rPr>
              <a:t> свойства.</a:t>
            </a:r>
            <a:endParaRPr lang="ru-RU" sz="175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Tm="5382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Колыбель в русской избе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42" name="Picture 2" descr="http://ru-sled.ru/wp-content/uploads/2016/09/%D0%BA%D0%BE%D0%BB%D1%8B%D0%B1%D0%B5%D0%BB%D1%8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371600"/>
            <a:ext cx="3429000" cy="3840480"/>
          </a:xfrm>
          <a:prstGeom prst="rect">
            <a:avLst/>
          </a:prstGeom>
          <a:noFill/>
        </p:spPr>
      </p:pic>
      <p:pic>
        <p:nvPicPr>
          <p:cNvPr id="61444" name="Picture 4" descr="https://s1.babiki.ru/uploads/images/01/54/05/2013/08/20/46226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8200" y="1371600"/>
            <a:ext cx="4007643" cy="3886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5800" y="5257800"/>
            <a:ext cx="7696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В русской избе было много ребятишек, и колыбель - люлька была столь же необходимым атрибутом русской избы, как стол или печь. Распространёнными материалами для изготовления колыбелей был луб, камыш, сосновая дранка, кора липы. Чаще люльку вешали в задней части избы, рядом с подтопком. </a:t>
            </a:r>
            <a:endParaRPr lang="ru-RU" sz="2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1485</TotalTime>
  <Words>838</Words>
  <Application>Microsoft Office PowerPoint</Application>
  <PresentationFormat>Экран (4:3)</PresentationFormat>
  <Paragraphs>98</Paragraphs>
  <Slides>40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3" baseType="lpstr">
      <vt:lpstr>Arial</vt:lpstr>
      <vt:lpstr>Calibri</vt:lpstr>
      <vt:lpstr>Office Theme</vt:lpstr>
      <vt:lpstr>«Русский народный быт»</vt:lpstr>
      <vt:lpstr>Русская изба - замечательный памятник русской архитектуры</vt:lpstr>
      <vt:lpstr>Презентация PowerPoint</vt:lpstr>
      <vt:lpstr>Внутреннее убранство русской избы </vt:lpstr>
      <vt:lpstr>Красный угол – священное место в русской избе, что подчеркивается его названием: красный – красивый, торжественный, праздничный. Вся жизнь была ориентирована на красный (старший, почётный, божий) угол. </vt:lpstr>
      <vt:lpstr>Презентация PowerPoint</vt:lpstr>
      <vt:lpstr>Добрая, честная Матушка-печь, в присутствии которой не смели сказать бранного слова, под которой, согласно поверьям предков, обитал хранитель домашнего очага - Домовой. </vt:lpstr>
      <vt:lpstr>Мебель в русской избе</vt:lpstr>
      <vt:lpstr>Колыбель в русской избе</vt:lpstr>
      <vt:lpstr>Русский костюм</vt:lpstr>
      <vt:lpstr>Рядом с печкой был закут - бабий угол для рукоделия и приготовления пищи. Обязательным занятием крестьянской женщины зимой было прядение.</vt:lpstr>
      <vt:lpstr>Презентация PowerPoint</vt:lpstr>
      <vt:lpstr>Презентация PowerPoint</vt:lpstr>
      <vt:lpstr>Русский самовар </vt:lpstr>
      <vt:lpstr>Для глажки белья использовали рубель, позже чугунные утюги</vt:lpstr>
      <vt:lpstr>Воду для самовара приносили в вёдрах на коромысле.</vt:lpstr>
      <vt:lpstr>Ох, ребятушки, а загадок в моей горнице видимо-невидимо. Хотите послушать?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Молодцы!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быт</dc:title>
  <dc:creator>Ira</dc:creator>
  <cp:lastModifiedBy>Ольга Смирнова</cp:lastModifiedBy>
  <cp:revision>156</cp:revision>
  <dcterms:created xsi:type="dcterms:W3CDTF">2015-10-31T10:33:01Z</dcterms:created>
  <dcterms:modified xsi:type="dcterms:W3CDTF">2023-10-11T21:41:16Z</dcterms:modified>
</cp:coreProperties>
</file>