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8" r:id="rId10"/>
    <p:sldId id="275" r:id="rId11"/>
    <p:sldId id="269" r:id="rId12"/>
    <p:sldId id="270" r:id="rId13"/>
    <p:sldId id="271" r:id="rId14"/>
    <p:sldId id="273" r:id="rId15"/>
    <p:sldId id="274" r:id="rId16"/>
    <p:sldId id="266" r:id="rId17"/>
    <p:sldId id="26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137" autoAdjust="0"/>
    <p:restoredTop sz="94660"/>
  </p:normalViewPr>
  <p:slideViewPr>
    <p:cSldViewPr snapToGrid="0">
      <p:cViewPr varScale="1">
        <p:scale>
          <a:sx n="55" d="100"/>
          <a:sy n="55" d="100"/>
        </p:scale>
        <p:origin x="-653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9807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1864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602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211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1624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7207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904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0520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1817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9175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8103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5B74E-3B2C-4766-BFFF-77CA4BFDD0FA}" type="datetimeFigureOut">
              <a:rPr lang="ru-RU" smtClean="0"/>
              <a:pPr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430FB-C89D-4038-BD06-5C237E8A1E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7175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jpeg"/><Relationship Id="rId12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microsoft.com/office/2007/relationships/hdphoto" Target="../media/hdphoto1.wdp"/><Relationship Id="rId5" Type="http://schemas.openxmlformats.org/officeDocument/2006/relationships/image" Target="../media/image29.jpeg"/><Relationship Id="rId4" Type="http://schemas.openxmlformats.org/officeDocument/2006/relationships/image" Target="../media/image9.pn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3.png"/><Relationship Id="rId7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microsoft.com/office/2007/relationships/hdphoto" Target="../media/hdphoto2.wdp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9.pn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820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t="-24" r="-1893"/>
          <a:stretch/>
        </p:blipFill>
        <p:spPr>
          <a:xfrm>
            <a:off x="1722782" y="3712595"/>
            <a:ext cx="3083908" cy="26791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23499" y="663366"/>
            <a:ext cx="9361713" cy="3242298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bliqueBottomRigh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униципальное бюджетное дошкольное образовательное учреждение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«Малыш»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7030A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«Творческая мастерская –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7030A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 smtClean="0">
                <a:solidFill>
                  <a:srgbClr val="7030A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ерритория партнёрского взаимодействия».</a:t>
            </a:r>
            <a:endParaRPr lang="ru-RU" sz="2400" dirty="0">
              <a:solidFill>
                <a:srgbClr val="7030A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8699" y="451052"/>
            <a:ext cx="1390008" cy="1201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3688" y="4205874"/>
            <a:ext cx="23924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 воспитатель</a:t>
            </a:r>
          </a:p>
          <a:p>
            <a:pPr algn="r"/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Шаулина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А.В.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62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05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33599" y="726511"/>
            <a:ext cx="81293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Творческая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мастерская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форм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партнёрского взаимодействия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детского сада с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родителями (</a:t>
            </a:r>
            <a:r>
              <a:rPr lang="ru-RU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законными представителями).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33600" y="1372842"/>
            <a:ext cx="7213600" cy="840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r>
              <a:rPr lang="ru-RU" sz="14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укрепление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детско-родительских отношений через организацию совместной творческой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 на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основе создания единого пространства общения.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8407" y="613774"/>
            <a:ext cx="999831" cy="8718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33600" y="2111879"/>
            <a:ext cx="7467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Творческая мастерская в детском саду направлена на решение следующих </a:t>
            </a:r>
            <a:r>
              <a:rPr lang="ru-RU" sz="14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задач: </a:t>
            </a:r>
            <a:endParaRPr lang="ru-RU" sz="1400" b="1" u="sng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расширять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представления родителей воспитанников о творческой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деятельности; </a:t>
            </a:r>
          </a:p>
          <a:p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формировать интерес к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процессу и результату совместной деятельности в творческой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мастерской; </a:t>
            </a:r>
          </a:p>
          <a:p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детско-родительские отношения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основе совместной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деятельности;</a:t>
            </a:r>
          </a:p>
          <a:p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творческий союз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 (законных представителей) и ребенка, 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их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тесное общение, где раскрываются таланты детей, 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потребность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участия в воспитании ребенка совместно с ДОУ. 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4250" y="3704855"/>
            <a:ext cx="2561055" cy="250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5697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0209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79490" y="2802858"/>
            <a:ext cx="2688262" cy="15166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38108" y="539995"/>
            <a:ext cx="1170533" cy="1018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106422" y="758802"/>
            <a:ext cx="2396589" cy="12704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" b="-3928"/>
          <a:stretch/>
        </p:blipFill>
        <p:spPr>
          <a:xfrm>
            <a:off x="6661433" y="1666417"/>
            <a:ext cx="2357307" cy="17625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605545" y="667584"/>
            <a:ext cx="2308173" cy="17388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828342" y="3508316"/>
            <a:ext cx="1786786" cy="21031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50706" y="3259594"/>
            <a:ext cx="1827234" cy="24363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62649" y="673729"/>
            <a:ext cx="4418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Мастер – классы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«Сделаем мир ярче!»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9879" y="4283786"/>
            <a:ext cx="2318847" cy="173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976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59705"/>
            <a:ext cx="12192000" cy="68673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2011"/>
          <a:stretch/>
        </p:blipFill>
        <p:spPr>
          <a:xfrm>
            <a:off x="5244274" y="2312094"/>
            <a:ext cx="2473173" cy="1815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/>
          <a:stretch/>
        </p:blipFill>
        <p:spPr>
          <a:xfrm>
            <a:off x="2023777" y="1673303"/>
            <a:ext cx="2009495" cy="14053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172173" y="1372446"/>
            <a:ext cx="1420951" cy="16586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227043" y="4173262"/>
            <a:ext cx="2288336" cy="14025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48614" y="496466"/>
            <a:ext cx="35102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Мастер – классы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«По страницам произведений А. </a:t>
            </a:r>
            <a:r>
              <a:rPr lang="ru-RU" sz="2400" b="1" dirty="0" err="1" smtClean="0">
                <a:solidFill>
                  <a:srgbClr val="FF0000"/>
                </a:solidFill>
              </a:rPr>
              <a:t>Барто</a:t>
            </a:r>
            <a:r>
              <a:rPr lang="ru-RU" sz="2400" b="1" dirty="0" smtClean="0">
                <a:solidFill>
                  <a:srgbClr val="FF0000"/>
                </a:solidFill>
              </a:rPr>
              <a:t>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94224" y="496465"/>
            <a:ext cx="771321" cy="6708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912" b="-1"/>
          <a:stretch/>
        </p:blipFill>
        <p:spPr>
          <a:xfrm>
            <a:off x="2839032" y="4067674"/>
            <a:ext cx="1872844" cy="168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336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7669" y="6263"/>
            <a:ext cx="12192000" cy="68517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120396" y="3457514"/>
            <a:ext cx="2543000" cy="14282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4192"/>
          <a:stretch/>
        </p:blipFill>
        <p:spPr>
          <a:xfrm>
            <a:off x="6040006" y="1582799"/>
            <a:ext cx="2351494" cy="16198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8932" y="2078026"/>
            <a:ext cx="2638255" cy="14840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884507" y="3724304"/>
            <a:ext cx="3126289" cy="15939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80362" y="762922"/>
            <a:ext cx="3807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Мастер – класс «Пасхальный сувенир»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88399" y="550263"/>
            <a:ext cx="903573" cy="78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010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2527"/>
            <a:ext cx="12191999" cy="68705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7299" y="523088"/>
            <a:ext cx="1066892" cy="9266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69306" y="4296705"/>
            <a:ext cx="2030144" cy="1755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976310" y="1041983"/>
            <a:ext cx="2542252" cy="14570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360587" y="2792046"/>
            <a:ext cx="2261812" cy="16338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061287" y="2302698"/>
            <a:ext cx="1755800" cy="2194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8879093" y="684645"/>
            <a:ext cx="2645893" cy="153022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8120420" y="4585577"/>
            <a:ext cx="3164098" cy="170702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16096" y="826718"/>
            <a:ext cx="3876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Праздничные мастер – классы ко «Дню семьи, любви и верности»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913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6263"/>
            <a:ext cx="12192000" cy="68517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998172" y="3587895"/>
            <a:ext cx="1350409" cy="24245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481435" y="3920127"/>
            <a:ext cx="2091847" cy="21283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407"/>
          <a:stretch/>
        </p:blipFill>
        <p:spPr>
          <a:xfrm>
            <a:off x="8129936" y="1154278"/>
            <a:ext cx="1422390" cy="20161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3603" y="623640"/>
            <a:ext cx="999831" cy="8718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811760" y="3148132"/>
            <a:ext cx="2197781" cy="1510803"/>
          </a:xfrm>
          <a:prstGeom prst="rect">
            <a:avLst/>
          </a:prstGeom>
        </p:spPr>
      </p:pic>
      <p:pic>
        <p:nvPicPr>
          <p:cNvPr id="10" name="Picture 2" descr="C:\Users\Lenovo\Desktop\фото дс\IMG-20201027-WA0003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91180" y="1623059"/>
            <a:ext cx="1761101" cy="2196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827575" y="775198"/>
            <a:ext cx="4134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Совместная продуктивная деятельность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родителей и детей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995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124028"/>
            <a:ext cx="12192000" cy="698202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7913" y="437322"/>
            <a:ext cx="6626087" cy="4785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заключении… </a:t>
            </a:r>
            <a:endParaRPr lang="ru-RU" sz="4400" b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Более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семисот лет назад родилась поучительная притча: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«Некто спросил у трёх мужчин, катающих тяжёлые тачки с камнями: «Что ты делаешь?». «Катаю эту тачку, будь она проклята» - ответил первый. «Зарабатываю на жизнь» - сказал второй. «Я строю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Шартрский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собор»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гордо ответил третий. </a:t>
            </a: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та же работа, но, принципиально разное к ней отношение и мотивация.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Хочется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чтобы и педагоги, и родители прониклись гордым и радостным мироощущением третьего строителя, осознали, насколько важно совместное выполнение задач по обучению и воспитанию детей.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3691" y="437322"/>
            <a:ext cx="1170533" cy="10181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916030" y="2001078"/>
            <a:ext cx="2510892" cy="33527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15100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124028"/>
            <a:ext cx="12192000" cy="69820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42052" y="1302269"/>
            <a:ext cx="943554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Arial Black" panose="020B0A04020102020204" pitchFamily="34" charset="0"/>
                <a:ea typeface="BatangChe" panose="02030609000101010101" pitchFamily="49" charset="-127"/>
              </a:rPr>
              <a:t>С</a:t>
            </a:r>
            <a:r>
              <a:rPr lang="ru-RU" sz="4800" b="1" dirty="0" smtClean="0">
                <a:solidFill>
                  <a:srgbClr val="FF0000"/>
                </a:solidFill>
                <a:latin typeface="Arial Black" panose="020B0A04020102020204" pitchFamily="34" charset="0"/>
                <a:ea typeface="BatangChe" panose="02030609000101010101" pitchFamily="49" charset="-127"/>
              </a:rPr>
              <a:t>пасибо за внимание!</a:t>
            </a:r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Всем творческих успехов </a:t>
            </a:r>
          </a:p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и вдохновения!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617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820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51262" y="548640"/>
            <a:ext cx="395852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«Воспитание детей надо начинать </a:t>
            </a:r>
          </a:p>
          <a:p>
            <a:pPr algn="r">
              <a:spcAft>
                <a:spcPts val="0"/>
              </a:spcAft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воспитания родителей.</a:t>
            </a:r>
          </a:p>
          <a:p>
            <a:pPr algn="r">
              <a:spcAft>
                <a:spcPts val="0"/>
              </a:spcAft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Именно родители должны стать </a:t>
            </a:r>
          </a:p>
          <a:p>
            <a:pPr algn="r">
              <a:spcAft>
                <a:spcPts val="0"/>
              </a:spcAft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нашими помощниками, союзниками, </a:t>
            </a:r>
          </a:p>
          <a:p>
            <a:pPr algn="r">
              <a:spcAft>
                <a:spcPts val="0"/>
              </a:spcAft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участниками единого педагогического процесса, </a:t>
            </a:r>
          </a:p>
          <a:p>
            <a:pPr algn="r">
              <a:spcAft>
                <a:spcPts val="0"/>
              </a:spcAft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коллегами в воспитании детей».</a:t>
            </a:r>
          </a:p>
          <a:p>
            <a:pPr algn="r">
              <a:spcAft>
                <a:spcPts val="0"/>
              </a:spcAft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(В.А. Сухомлинский)</a:t>
            </a:r>
            <a:endParaRPr lang="ru-RU" sz="1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3059915" y="4139876"/>
            <a:ext cx="1881051" cy="94242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Взаимо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</a:p>
          <a:p>
            <a:pPr lvl="0" algn="ctr"/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понимание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7243266" y="4221785"/>
            <a:ext cx="1881051" cy="94242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Взаимо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</a:p>
          <a:p>
            <a:pPr lvl="0" algn="ctr"/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уважение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5301225" y="3617971"/>
            <a:ext cx="1881051" cy="942422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Взаимо</a:t>
            </a:r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-доверие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5114797" y="5164207"/>
            <a:ext cx="1962406" cy="9144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Взаимные</a:t>
            </a:r>
          </a:p>
          <a:p>
            <a:pPr algn="ctr"/>
            <a:r>
              <a:rPr lang="ru-RU" sz="1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endParaRPr lang="ru-RU" sz="1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Стрелка вправо 49"/>
          <p:cNvSpPr/>
          <p:nvPr/>
        </p:nvSpPr>
        <p:spPr>
          <a:xfrm>
            <a:off x="2915014" y="2281850"/>
            <a:ext cx="2812868" cy="1536238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Активная совместная работа 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педагогов и родителей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3" name="Стрелка влево 52"/>
          <p:cNvSpPr/>
          <p:nvPr/>
        </p:nvSpPr>
        <p:spPr>
          <a:xfrm>
            <a:off x="6564263" y="2281850"/>
            <a:ext cx="2597292" cy="1464614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Сотрудничество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4" name="Рисунок 5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190020" y="5294347"/>
            <a:ext cx="1390008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066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124028"/>
            <a:ext cx="12192000" cy="69820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24297" y="862149"/>
            <a:ext cx="9779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сотрудничества ДОУ с семьей :</a:t>
            </a:r>
            <a:endParaRPr lang="ru-RU" b="1" dirty="0" smtClean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благоприятных условий для внедрения новых форм и методов повышения эффективности семейного воспитания через взаимодействие детского сада и семьи.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1872342" y="1994263"/>
            <a:ext cx="895241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установить партнерские отношения между ДОУ и семьями воспитанников;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обеспечить полное взаимопонимание и согласованное взаимодействие ДОУ и семьи в осуществлении комплексного подхода к развитию ребенка;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разработать и внедрить в практику ДОУ разнообразные формы и методы взаимодействия детского сада и семьи;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способствовать активному включению родителей в психолого-педагогическую работу детского сада;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компенсировать проблемы семейного воспитания: выявлять, поддерживать и развивать воспитательный потенциал семьи;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повышать уровень педагогической и психологической культуры родителей, поддерживать их уверенность в собственных педагогических возможностях;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привлекать внимание родителей к интересам и потребностям ребенка;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у родителей практические умения в воспитании, обучении и развитии детей в домашних условиях.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44433" y="444137"/>
            <a:ext cx="1393374" cy="120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6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4592"/>
            <a:ext cx="12192000" cy="68725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3688" y="606409"/>
            <a:ext cx="1390008" cy="1201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2835963" y="949233"/>
            <a:ext cx="803081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основных направления взаимодействия с родителями: </a:t>
            </a:r>
            <a:endParaRPr lang="ru-RU" b="1" u="sng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400" b="1" u="sng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b="1" i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познавательное</a:t>
            </a:r>
            <a:r>
              <a:rPr lang="ru-RU" i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направлено на ознакомление родителей с возрастными и психологическими особенностями детей дошкольного возраста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b="1" i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информационно-аналитическое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выявление интересов, потребностей, запросов родителей, уровня их педагогической грамотности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b="1" i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наглядно-информационное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дает возможность донести до родителей любую информацию в доступной форме;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</a:pPr>
            <a:r>
              <a:rPr lang="ru-RU" b="1" i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досуговое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призвано устанавливать теплые доверительные отношения, эмоциональный контакт между педагогами и родителями, между родителями и детьми.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07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4592"/>
            <a:ext cx="12192000" cy="68725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flipH="1">
            <a:off x="2912021" y="670560"/>
            <a:ext cx="3753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направление.</a:t>
            </a:r>
            <a:endParaRPr lang="ru-RU" sz="14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1007" y="532129"/>
            <a:ext cx="1172296" cy="101804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38400" y="1039892"/>
            <a:ext cx="532964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endParaRPr lang="ru-RU" sz="1600" u="sng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6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официальный </a:t>
            </a:r>
            <a:r>
              <a:rPr lang="ru-RU" sz="16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сайт дошкольного учреждения</a:t>
            </a:r>
            <a:r>
              <a:rPr lang="ru-RU" sz="1600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режим работы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устав учреждения;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программа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развития 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коллектив педагогов;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фотоотчёты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о жизни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детского сада;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содержание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работы с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детьми;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возможности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дополнительного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образования.</a:t>
            </a:r>
            <a:endParaRPr lang="ru-RU" sz="1600" u="sng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1600" u="sng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sz="1600" u="sng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u="sng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sz="1600" u="sng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онлайн – </a:t>
            </a:r>
            <a:r>
              <a:rPr lang="ru-RU" sz="16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взаимодействия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мобильные приложения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Viber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WhatsApp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мультимедийные презентации 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видеоролики;</a:t>
            </a:r>
            <a:endParaRPr lang="ru-RU" sz="1600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связь посредством телефона и электронной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почты.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41081" y="4635629"/>
            <a:ext cx="1916713" cy="121706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36173" y="953891"/>
            <a:ext cx="1471604" cy="1158456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xmlns="" val="194479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22812"/>
            <a:ext cx="12192000" cy="71808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08070" y="888274"/>
            <a:ext cx="808155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Наглядно – информационное направление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28600" algn="just"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уголки и стенды для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родителей; 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информационные листки;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памятки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педагога –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психолога;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екомендации учителя – логопеда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уклеты;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папки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передвижки;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отовыставки;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стенгазеты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498293" y="2667917"/>
            <a:ext cx="1636724" cy="18624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6974" y="490249"/>
            <a:ext cx="1170533" cy="10181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92462" y="3598238"/>
            <a:ext cx="1752912" cy="23941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455"/>
          <a:stretch/>
        </p:blipFill>
        <p:spPr>
          <a:xfrm>
            <a:off x="8029583" y="1303128"/>
            <a:ext cx="2080424" cy="16981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10906" y="4076257"/>
            <a:ext cx="3020907" cy="169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620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124028"/>
            <a:ext cx="12192000" cy="69820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36036" y="655792"/>
            <a:ext cx="77127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Информационно-аналитическое направление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b="1" dirty="0">
              <a:solidFill>
                <a:srgbClr val="0066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u="sng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АНКЕТИРОВАНИЕ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Позволяет более направленно осуществлять взаимодействие с родителями (законными представителями).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анкет позволяет получить дополнительную информацию: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развитии каждого ребёнка;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 интересах и способностях воспитанников;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 участии родителей в воспитании;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стиле взаимодействия взрослых и детей;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мнении родителей (законных представителей) по качеству </a:t>
            </a:r>
            <a:r>
              <a:rPr lang="ru-RU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воспитательно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образовательного процесса в ДОУ.</a:t>
            </a:r>
          </a:p>
          <a:p>
            <a:pPr algn="just">
              <a:spcAft>
                <a:spcPts val="0"/>
              </a:spcAft>
            </a:pPr>
            <a:endParaRPr lang="ru-RU" sz="1400" dirty="0">
              <a:solidFill>
                <a:srgbClr val="00669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400" u="sng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400" u="sng" dirty="0" smtClean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400" u="sng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ПЕРСПЕКТИВНЫЙ ПЛАН ВЗАИМОДЕЙСТВИЯ </a:t>
            </a:r>
          </a:p>
          <a:p>
            <a:pPr algn="just">
              <a:spcAft>
                <a:spcPts val="0"/>
              </a:spcAft>
            </a:pPr>
            <a:r>
              <a:rPr lang="ru-RU" sz="1400" u="sng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РОДИТЕЛЯМИ (ЗАКОННЫМИ ПРЕДСТАВИТЕЛЯМИ)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Разрабатывается на основании полученной в ходе анкетирования информации 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уровне развития детей и потребностей семьи.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0437" y="520337"/>
            <a:ext cx="1170533" cy="10181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54466">
            <a:off x="9667312" y="2117875"/>
            <a:ext cx="1280936" cy="181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328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820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48070" y="781878"/>
            <a:ext cx="63173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Досуговое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направление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400" kern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</a:t>
            </a:r>
            <a:r>
              <a:rPr lang="ru-RU" sz="1400" kern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ворческие мастерские - проведение </a:t>
            </a:r>
            <a:r>
              <a:rPr lang="ru-RU" sz="1400" kern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совместных мастер – классов для детей и </a:t>
            </a:r>
            <a:r>
              <a:rPr lang="ru-RU" sz="1400" kern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родителей;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400" kern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тематические акции;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экскурсии выходного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дня;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дни открытых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дверей;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7185" y="494792"/>
            <a:ext cx="1170533" cy="10181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167574" y="2198775"/>
            <a:ext cx="2105068" cy="14185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09965" y="3499243"/>
            <a:ext cx="1659523" cy="221269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003664" y="1003551"/>
            <a:ext cx="1781081" cy="18906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0937" y="2997669"/>
            <a:ext cx="1395936" cy="24816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728584" y="4044538"/>
            <a:ext cx="2292203" cy="173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4119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17315" y="914401"/>
            <a:ext cx="68266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проведение совместных праздничных и спортивных мероприятий;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родительское собрание;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«Встречи с интересными людьми»;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выставки работ, семейные вернисажи, конкурсы поделок.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35799" y="4522684"/>
            <a:ext cx="2341067" cy="14143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01744" y="2771564"/>
            <a:ext cx="2252015" cy="14576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147217" y="914401"/>
            <a:ext cx="1993565" cy="17192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76172" y="4776700"/>
            <a:ext cx="1943625" cy="145771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00739" y="590099"/>
            <a:ext cx="1002802" cy="87222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442787" y="2418563"/>
            <a:ext cx="1722108" cy="133340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03925" y="4315481"/>
            <a:ext cx="1885637" cy="141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430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</TotalTime>
  <Words>775</Words>
  <Application>Microsoft Office PowerPoint</Application>
  <PresentationFormat>Произвольный</PresentationFormat>
  <Paragraphs>137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Hp</cp:lastModifiedBy>
  <cp:revision>105</cp:revision>
  <dcterms:created xsi:type="dcterms:W3CDTF">2021-06-21T11:59:32Z</dcterms:created>
  <dcterms:modified xsi:type="dcterms:W3CDTF">2023-10-13T12:46:30Z</dcterms:modified>
</cp:coreProperties>
</file>