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</p:sldIdLst>
  <p:sldSz cx="5029200" cy="7556500"/>
  <p:notesSz cx="5029200" cy="7556500"/>
  <p:embeddedFontLst>
    <p:embeddedFont>
      <p:font typeface="GRULLQ+DejaVu Sans"/>
      <p:regular r:id="rId87"/>
    </p:embeddedFont>
    <p:embeddedFont>
      <p:font typeface="KSLWOM+DejaVu Sans Bold Oblique"/>
      <p:regular r:id="rId88"/>
    </p:embeddedFont>
    <p:embeddedFont>
      <p:font typeface="FJCGOG+DejaVu Sans Oblique"/>
      <p:regular r:id="rId89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slide" Target="slides/slide27.xml" /><Relationship Id="rId33" Type="http://schemas.openxmlformats.org/officeDocument/2006/relationships/slide" Target="slides/slide28.xml" /><Relationship Id="rId34" Type="http://schemas.openxmlformats.org/officeDocument/2006/relationships/slide" Target="slides/slide29.xml" /><Relationship Id="rId35" Type="http://schemas.openxmlformats.org/officeDocument/2006/relationships/slide" Target="slides/slide30.xml" /><Relationship Id="rId36" Type="http://schemas.openxmlformats.org/officeDocument/2006/relationships/slide" Target="slides/slide31.xml" /><Relationship Id="rId37" Type="http://schemas.openxmlformats.org/officeDocument/2006/relationships/slide" Target="slides/slide32.xml" /><Relationship Id="rId38" Type="http://schemas.openxmlformats.org/officeDocument/2006/relationships/slide" Target="slides/slide33.xml" /><Relationship Id="rId39" Type="http://schemas.openxmlformats.org/officeDocument/2006/relationships/slide" Target="slides/slide34.xml" /><Relationship Id="rId4" Type="http://schemas.openxmlformats.org/officeDocument/2006/relationships/theme" Target="theme/theme1.xml" /><Relationship Id="rId40" Type="http://schemas.openxmlformats.org/officeDocument/2006/relationships/slide" Target="slides/slide35.xml" /><Relationship Id="rId41" Type="http://schemas.openxmlformats.org/officeDocument/2006/relationships/slide" Target="slides/slide36.xml" /><Relationship Id="rId42" Type="http://schemas.openxmlformats.org/officeDocument/2006/relationships/slide" Target="slides/slide37.xml" /><Relationship Id="rId43" Type="http://schemas.openxmlformats.org/officeDocument/2006/relationships/slide" Target="slides/slide38.xml" /><Relationship Id="rId44" Type="http://schemas.openxmlformats.org/officeDocument/2006/relationships/slide" Target="slides/slide39.xml" /><Relationship Id="rId45" Type="http://schemas.openxmlformats.org/officeDocument/2006/relationships/slide" Target="slides/slide40.xml" /><Relationship Id="rId46" Type="http://schemas.openxmlformats.org/officeDocument/2006/relationships/slide" Target="slides/slide41.xml" /><Relationship Id="rId47" Type="http://schemas.openxmlformats.org/officeDocument/2006/relationships/slide" Target="slides/slide42.xml" /><Relationship Id="rId48" Type="http://schemas.openxmlformats.org/officeDocument/2006/relationships/slide" Target="slides/slide43.xml" /><Relationship Id="rId49" Type="http://schemas.openxmlformats.org/officeDocument/2006/relationships/slide" Target="slides/slide44.xml" /><Relationship Id="rId5" Type="http://schemas.openxmlformats.org/officeDocument/2006/relationships/slideMaster" Target="slideMasters/slideMaster1.xml" /><Relationship Id="rId50" Type="http://schemas.openxmlformats.org/officeDocument/2006/relationships/slide" Target="slides/slide45.xml" /><Relationship Id="rId51" Type="http://schemas.openxmlformats.org/officeDocument/2006/relationships/slide" Target="slides/slide46.xml" /><Relationship Id="rId52" Type="http://schemas.openxmlformats.org/officeDocument/2006/relationships/slide" Target="slides/slide47.xml" /><Relationship Id="rId53" Type="http://schemas.openxmlformats.org/officeDocument/2006/relationships/slide" Target="slides/slide48.xml" /><Relationship Id="rId54" Type="http://schemas.openxmlformats.org/officeDocument/2006/relationships/slide" Target="slides/slide49.xml" /><Relationship Id="rId55" Type="http://schemas.openxmlformats.org/officeDocument/2006/relationships/slide" Target="slides/slide50.xml" /><Relationship Id="rId56" Type="http://schemas.openxmlformats.org/officeDocument/2006/relationships/slide" Target="slides/slide51.xml" /><Relationship Id="rId57" Type="http://schemas.openxmlformats.org/officeDocument/2006/relationships/slide" Target="slides/slide52.xml" /><Relationship Id="rId58" Type="http://schemas.openxmlformats.org/officeDocument/2006/relationships/slide" Target="slides/slide53.xml" /><Relationship Id="rId59" Type="http://schemas.openxmlformats.org/officeDocument/2006/relationships/slide" Target="slides/slide54.xml" /><Relationship Id="rId6" Type="http://schemas.openxmlformats.org/officeDocument/2006/relationships/slide" Target="slides/slide1.xml" /><Relationship Id="rId60" Type="http://schemas.openxmlformats.org/officeDocument/2006/relationships/slide" Target="slides/slide55.xml" /><Relationship Id="rId61" Type="http://schemas.openxmlformats.org/officeDocument/2006/relationships/slide" Target="slides/slide56.xml" /><Relationship Id="rId62" Type="http://schemas.openxmlformats.org/officeDocument/2006/relationships/slide" Target="slides/slide57.xml" /><Relationship Id="rId63" Type="http://schemas.openxmlformats.org/officeDocument/2006/relationships/slide" Target="slides/slide58.xml" /><Relationship Id="rId64" Type="http://schemas.openxmlformats.org/officeDocument/2006/relationships/slide" Target="slides/slide59.xml" /><Relationship Id="rId65" Type="http://schemas.openxmlformats.org/officeDocument/2006/relationships/slide" Target="slides/slide60.xml" /><Relationship Id="rId66" Type="http://schemas.openxmlformats.org/officeDocument/2006/relationships/slide" Target="slides/slide61.xml" /><Relationship Id="rId67" Type="http://schemas.openxmlformats.org/officeDocument/2006/relationships/slide" Target="slides/slide62.xml" /><Relationship Id="rId68" Type="http://schemas.openxmlformats.org/officeDocument/2006/relationships/slide" Target="slides/slide63.xml" /><Relationship Id="rId69" Type="http://schemas.openxmlformats.org/officeDocument/2006/relationships/slide" Target="slides/slide64.xml" /><Relationship Id="rId7" Type="http://schemas.openxmlformats.org/officeDocument/2006/relationships/slide" Target="slides/slide2.xml" /><Relationship Id="rId70" Type="http://schemas.openxmlformats.org/officeDocument/2006/relationships/slide" Target="slides/slide65.xml" /><Relationship Id="rId71" Type="http://schemas.openxmlformats.org/officeDocument/2006/relationships/slide" Target="slides/slide66.xml" /><Relationship Id="rId72" Type="http://schemas.openxmlformats.org/officeDocument/2006/relationships/slide" Target="slides/slide67.xml" /><Relationship Id="rId73" Type="http://schemas.openxmlformats.org/officeDocument/2006/relationships/slide" Target="slides/slide68.xml" /><Relationship Id="rId74" Type="http://schemas.openxmlformats.org/officeDocument/2006/relationships/slide" Target="slides/slide69.xml" /><Relationship Id="rId75" Type="http://schemas.openxmlformats.org/officeDocument/2006/relationships/slide" Target="slides/slide70.xml" /><Relationship Id="rId76" Type="http://schemas.openxmlformats.org/officeDocument/2006/relationships/slide" Target="slides/slide71.xml" /><Relationship Id="rId77" Type="http://schemas.openxmlformats.org/officeDocument/2006/relationships/slide" Target="slides/slide72.xml" /><Relationship Id="rId78" Type="http://schemas.openxmlformats.org/officeDocument/2006/relationships/slide" Target="slides/slide73.xml" /><Relationship Id="rId79" Type="http://schemas.openxmlformats.org/officeDocument/2006/relationships/slide" Target="slides/slide74.xml" /><Relationship Id="rId8" Type="http://schemas.openxmlformats.org/officeDocument/2006/relationships/slide" Target="slides/slide3.xml" /><Relationship Id="rId80" Type="http://schemas.openxmlformats.org/officeDocument/2006/relationships/slide" Target="slides/slide75.xml" /><Relationship Id="rId81" Type="http://schemas.openxmlformats.org/officeDocument/2006/relationships/slide" Target="slides/slide76.xml" /><Relationship Id="rId82" Type="http://schemas.openxmlformats.org/officeDocument/2006/relationships/slide" Target="slides/slide77.xml" /><Relationship Id="rId83" Type="http://schemas.openxmlformats.org/officeDocument/2006/relationships/slide" Target="slides/slide78.xml" /><Relationship Id="rId84" Type="http://schemas.openxmlformats.org/officeDocument/2006/relationships/slide" Target="slides/slide79.xml" /><Relationship Id="rId85" Type="http://schemas.openxmlformats.org/officeDocument/2006/relationships/slide" Target="slides/slide80.xml" /><Relationship Id="rId86" Type="http://schemas.openxmlformats.org/officeDocument/2006/relationships/slide" Target="slides/slide81.xml" /><Relationship Id="rId87" Type="http://schemas.openxmlformats.org/officeDocument/2006/relationships/font" Target="fonts/font1.fntdata" /><Relationship Id="rId88" Type="http://schemas.openxmlformats.org/officeDocument/2006/relationships/font" Target="fonts/font2.fntdata" /><Relationship Id="rId89" Type="http://schemas.openxmlformats.org/officeDocument/2006/relationships/font" Target="fonts/font3.fntdata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1.png" /><Relationship Id="rId3" Type="http://schemas.openxmlformats.org/officeDocument/2006/relationships/image" Target="../media/image52.png" /><Relationship Id="rId4" Type="http://schemas.openxmlformats.org/officeDocument/2006/relationships/image" Target="../media/image53.png" /><Relationship Id="rId5" Type="http://schemas.openxmlformats.org/officeDocument/2006/relationships/image" Target="../media/image54.png" /><Relationship Id="rId6" Type="http://schemas.openxmlformats.org/officeDocument/2006/relationships/image" Target="../media/image55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6.png" /><Relationship Id="rId3" Type="http://schemas.openxmlformats.org/officeDocument/2006/relationships/image" Target="../media/image57.png" /><Relationship Id="rId4" Type="http://schemas.openxmlformats.org/officeDocument/2006/relationships/image" Target="../media/image58.png" /><Relationship Id="rId5" Type="http://schemas.openxmlformats.org/officeDocument/2006/relationships/image" Target="../media/image59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68.png" /><Relationship Id="rId11" Type="http://schemas.openxmlformats.org/officeDocument/2006/relationships/image" Target="../media/image69.png" /><Relationship Id="rId12" Type="http://schemas.openxmlformats.org/officeDocument/2006/relationships/image" Target="../media/image70.png" /><Relationship Id="rId2" Type="http://schemas.openxmlformats.org/officeDocument/2006/relationships/image" Target="../media/image60.png" /><Relationship Id="rId3" Type="http://schemas.openxmlformats.org/officeDocument/2006/relationships/image" Target="../media/image61.png" /><Relationship Id="rId4" Type="http://schemas.openxmlformats.org/officeDocument/2006/relationships/image" Target="../media/image62.png" /><Relationship Id="rId5" Type="http://schemas.openxmlformats.org/officeDocument/2006/relationships/image" Target="../media/image63.png" /><Relationship Id="rId6" Type="http://schemas.openxmlformats.org/officeDocument/2006/relationships/image" Target="../media/image64.png" /><Relationship Id="rId7" Type="http://schemas.openxmlformats.org/officeDocument/2006/relationships/image" Target="../media/image65.png" /><Relationship Id="rId8" Type="http://schemas.openxmlformats.org/officeDocument/2006/relationships/image" Target="../media/image66.png" /><Relationship Id="rId9" Type="http://schemas.openxmlformats.org/officeDocument/2006/relationships/image" Target="../media/image67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1.png" /><Relationship Id="rId3" Type="http://schemas.openxmlformats.org/officeDocument/2006/relationships/image" Target="../media/image72.png" /><Relationship Id="rId4" Type="http://schemas.openxmlformats.org/officeDocument/2006/relationships/image" Target="../media/image73.png" /><Relationship Id="rId5" Type="http://schemas.openxmlformats.org/officeDocument/2006/relationships/image" Target="../media/image74.png" /><Relationship Id="rId6" Type="http://schemas.openxmlformats.org/officeDocument/2006/relationships/image" Target="../media/image7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6.png" /><Relationship Id="rId3" Type="http://schemas.openxmlformats.org/officeDocument/2006/relationships/image" Target="../media/image77.png" /><Relationship Id="rId4" Type="http://schemas.openxmlformats.org/officeDocument/2006/relationships/image" Target="../media/image78.png" /><Relationship Id="rId5" Type="http://schemas.openxmlformats.org/officeDocument/2006/relationships/image" Target="../media/image79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0.png" /><Relationship Id="rId3" Type="http://schemas.openxmlformats.org/officeDocument/2006/relationships/image" Target="../media/image81.png" /><Relationship Id="rId4" Type="http://schemas.openxmlformats.org/officeDocument/2006/relationships/image" Target="../media/image82.png" /><Relationship Id="rId5" Type="http://schemas.openxmlformats.org/officeDocument/2006/relationships/image" Target="../media/image83.png" /><Relationship Id="rId6" Type="http://schemas.openxmlformats.org/officeDocument/2006/relationships/image" Target="../media/image84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5.png" /><Relationship Id="rId3" Type="http://schemas.openxmlformats.org/officeDocument/2006/relationships/image" Target="../media/image86.png" /><Relationship Id="rId4" Type="http://schemas.openxmlformats.org/officeDocument/2006/relationships/image" Target="../media/image87.png" /><Relationship Id="rId5" Type="http://schemas.openxmlformats.org/officeDocument/2006/relationships/image" Target="../media/image88.png" /><Relationship Id="rId6" Type="http://schemas.openxmlformats.org/officeDocument/2006/relationships/image" Target="../media/image89.png" /><Relationship Id="rId7" Type="http://schemas.openxmlformats.org/officeDocument/2006/relationships/image" Target="../media/image90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1.png" /><Relationship Id="rId3" Type="http://schemas.openxmlformats.org/officeDocument/2006/relationships/image" Target="../media/image92.png" /><Relationship Id="rId4" Type="http://schemas.openxmlformats.org/officeDocument/2006/relationships/image" Target="../media/image93.png" /><Relationship Id="rId5" Type="http://schemas.openxmlformats.org/officeDocument/2006/relationships/image" Target="../media/image94.png" /><Relationship Id="rId6" Type="http://schemas.openxmlformats.org/officeDocument/2006/relationships/image" Target="../media/image95.png" /><Relationship Id="rId7" Type="http://schemas.openxmlformats.org/officeDocument/2006/relationships/image" Target="../media/image96.png" /><Relationship Id="rId8" Type="http://schemas.openxmlformats.org/officeDocument/2006/relationships/image" Target="../media/image97.png" /><Relationship Id="rId9" Type="http://schemas.openxmlformats.org/officeDocument/2006/relationships/image" Target="../media/image98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9.png" /><Relationship Id="rId3" Type="http://schemas.openxmlformats.org/officeDocument/2006/relationships/image" Target="../media/image100.png" /><Relationship Id="rId4" Type="http://schemas.openxmlformats.org/officeDocument/2006/relationships/image" Target="../media/image101.png" /><Relationship Id="rId5" Type="http://schemas.openxmlformats.org/officeDocument/2006/relationships/image" Target="../media/image102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3.png" /><Relationship Id="rId3" Type="http://schemas.openxmlformats.org/officeDocument/2006/relationships/image" Target="../media/image104.png" /><Relationship Id="rId4" Type="http://schemas.openxmlformats.org/officeDocument/2006/relationships/image" Target="../media/image105.png" /><Relationship Id="rId5" Type="http://schemas.openxmlformats.org/officeDocument/2006/relationships/image" Target="../media/image106.png" /><Relationship Id="rId6" Type="http://schemas.openxmlformats.org/officeDocument/2006/relationships/image" Target="../media/image10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8.png" /><Relationship Id="rId3" Type="http://schemas.openxmlformats.org/officeDocument/2006/relationships/image" Target="../media/image109.png" /><Relationship Id="rId4" Type="http://schemas.openxmlformats.org/officeDocument/2006/relationships/image" Target="../media/image110.png" /><Relationship Id="rId5" Type="http://schemas.openxmlformats.org/officeDocument/2006/relationships/image" Target="../media/image111.png" /><Relationship Id="rId6" Type="http://schemas.openxmlformats.org/officeDocument/2006/relationships/image" Target="../media/image112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3.png" /><Relationship Id="rId3" Type="http://schemas.openxmlformats.org/officeDocument/2006/relationships/image" Target="../media/image114.png" /><Relationship Id="rId4" Type="http://schemas.openxmlformats.org/officeDocument/2006/relationships/image" Target="../media/image115.png" /><Relationship Id="rId5" Type="http://schemas.openxmlformats.org/officeDocument/2006/relationships/image" Target="../media/image116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7.png" /><Relationship Id="rId3" Type="http://schemas.openxmlformats.org/officeDocument/2006/relationships/image" Target="../media/image118.png" /><Relationship Id="rId4" Type="http://schemas.openxmlformats.org/officeDocument/2006/relationships/image" Target="../media/image119.png" /><Relationship Id="rId5" Type="http://schemas.openxmlformats.org/officeDocument/2006/relationships/image" Target="../media/image120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1.png" /><Relationship Id="rId3" Type="http://schemas.openxmlformats.org/officeDocument/2006/relationships/image" Target="../media/image122.png" /><Relationship Id="rId4" Type="http://schemas.openxmlformats.org/officeDocument/2006/relationships/image" Target="../media/image123.png" /><Relationship Id="rId5" Type="http://schemas.openxmlformats.org/officeDocument/2006/relationships/image" Target="../media/image124.png" /><Relationship Id="rId6" Type="http://schemas.openxmlformats.org/officeDocument/2006/relationships/image" Target="../media/image125.png" /><Relationship Id="rId7" Type="http://schemas.openxmlformats.org/officeDocument/2006/relationships/image" Target="../media/image126.png" /><Relationship Id="rId8" Type="http://schemas.openxmlformats.org/officeDocument/2006/relationships/image" Target="../media/image127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36.png" /><Relationship Id="rId11" Type="http://schemas.openxmlformats.org/officeDocument/2006/relationships/image" Target="../media/image137.png" /><Relationship Id="rId2" Type="http://schemas.openxmlformats.org/officeDocument/2006/relationships/image" Target="../media/image128.png" /><Relationship Id="rId3" Type="http://schemas.openxmlformats.org/officeDocument/2006/relationships/image" Target="../media/image129.png" /><Relationship Id="rId4" Type="http://schemas.openxmlformats.org/officeDocument/2006/relationships/image" Target="../media/image130.png" /><Relationship Id="rId5" Type="http://schemas.openxmlformats.org/officeDocument/2006/relationships/image" Target="../media/image131.png" /><Relationship Id="rId6" Type="http://schemas.openxmlformats.org/officeDocument/2006/relationships/image" Target="../media/image132.png" /><Relationship Id="rId7" Type="http://schemas.openxmlformats.org/officeDocument/2006/relationships/image" Target="../media/image133.png" /><Relationship Id="rId8" Type="http://schemas.openxmlformats.org/officeDocument/2006/relationships/image" Target="../media/image134.png" /><Relationship Id="rId9" Type="http://schemas.openxmlformats.org/officeDocument/2006/relationships/image" Target="../media/image135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8.png" /><Relationship Id="rId3" Type="http://schemas.openxmlformats.org/officeDocument/2006/relationships/image" Target="../media/image139.png" /><Relationship Id="rId4" Type="http://schemas.openxmlformats.org/officeDocument/2006/relationships/image" Target="../media/image140.png" /><Relationship Id="rId5" Type="http://schemas.openxmlformats.org/officeDocument/2006/relationships/image" Target="../media/image141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2.png" /><Relationship Id="rId3" Type="http://schemas.openxmlformats.org/officeDocument/2006/relationships/image" Target="../media/image143.png" /><Relationship Id="rId4" Type="http://schemas.openxmlformats.org/officeDocument/2006/relationships/image" Target="../media/image144.png" /><Relationship Id="rId5" Type="http://schemas.openxmlformats.org/officeDocument/2006/relationships/image" Target="../media/image145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6.png" /><Relationship Id="rId3" Type="http://schemas.openxmlformats.org/officeDocument/2006/relationships/image" Target="../media/image147.png" /><Relationship Id="rId4" Type="http://schemas.openxmlformats.org/officeDocument/2006/relationships/image" Target="../media/image148.png" /><Relationship Id="rId5" Type="http://schemas.openxmlformats.org/officeDocument/2006/relationships/image" Target="../media/image149.png" /><Relationship Id="rId6" Type="http://schemas.openxmlformats.org/officeDocument/2006/relationships/image" Target="../media/image150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59.png" /><Relationship Id="rId11" Type="http://schemas.openxmlformats.org/officeDocument/2006/relationships/image" Target="../media/image160.png" /><Relationship Id="rId12" Type="http://schemas.openxmlformats.org/officeDocument/2006/relationships/image" Target="../media/image161.png" /><Relationship Id="rId13" Type="http://schemas.openxmlformats.org/officeDocument/2006/relationships/image" Target="../media/image162.png" /><Relationship Id="rId14" Type="http://schemas.openxmlformats.org/officeDocument/2006/relationships/image" Target="../media/image163.png" /><Relationship Id="rId15" Type="http://schemas.openxmlformats.org/officeDocument/2006/relationships/image" Target="../media/image164.png" /><Relationship Id="rId16" Type="http://schemas.openxmlformats.org/officeDocument/2006/relationships/image" Target="../media/image165.png" /><Relationship Id="rId17" Type="http://schemas.openxmlformats.org/officeDocument/2006/relationships/image" Target="../media/image166.png" /><Relationship Id="rId18" Type="http://schemas.openxmlformats.org/officeDocument/2006/relationships/image" Target="../media/image167.png" /><Relationship Id="rId19" Type="http://schemas.openxmlformats.org/officeDocument/2006/relationships/image" Target="../media/image168.png" /><Relationship Id="rId2" Type="http://schemas.openxmlformats.org/officeDocument/2006/relationships/image" Target="../media/image151.png" /><Relationship Id="rId20" Type="http://schemas.openxmlformats.org/officeDocument/2006/relationships/image" Target="../media/image169.png" /><Relationship Id="rId21" Type="http://schemas.openxmlformats.org/officeDocument/2006/relationships/image" Target="../media/image170.png" /><Relationship Id="rId22" Type="http://schemas.openxmlformats.org/officeDocument/2006/relationships/image" Target="../media/image171.png" /><Relationship Id="rId23" Type="http://schemas.openxmlformats.org/officeDocument/2006/relationships/image" Target="../media/image172.png" /><Relationship Id="rId24" Type="http://schemas.openxmlformats.org/officeDocument/2006/relationships/image" Target="../media/image173.png" /><Relationship Id="rId25" Type="http://schemas.openxmlformats.org/officeDocument/2006/relationships/image" Target="../media/image174.png" /><Relationship Id="rId26" Type="http://schemas.openxmlformats.org/officeDocument/2006/relationships/image" Target="../media/image175.png" /><Relationship Id="rId27" Type="http://schemas.openxmlformats.org/officeDocument/2006/relationships/image" Target="../media/image176.png" /><Relationship Id="rId28" Type="http://schemas.openxmlformats.org/officeDocument/2006/relationships/image" Target="../media/image177.png" /><Relationship Id="rId29" Type="http://schemas.openxmlformats.org/officeDocument/2006/relationships/image" Target="../media/image178.png" /><Relationship Id="rId3" Type="http://schemas.openxmlformats.org/officeDocument/2006/relationships/image" Target="../media/image152.png" /><Relationship Id="rId30" Type="http://schemas.openxmlformats.org/officeDocument/2006/relationships/image" Target="../media/image179.png" /><Relationship Id="rId31" Type="http://schemas.openxmlformats.org/officeDocument/2006/relationships/image" Target="../media/image180.png" /><Relationship Id="rId4" Type="http://schemas.openxmlformats.org/officeDocument/2006/relationships/image" Target="../media/image153.png" /><Relationship Id="rId5" Type="http://schemas.openxmlformats.org/officeDocument/2006/relationships/image" Target="../media/image154.png" /><Relationship Id="rId6" Type="http://schemas.openxmlformats.org/officeDocument/2006/relationships/image" Target="../media/image155.png" /><Relationship Id="rId7" Type="http://schemas.openxmlformats.org/officeDocument/2006/relationships/image" Target="../media/image156.png" /><Relationship Id="rId8" Type="http://schemas.openxmlformats.org/officeDocument/2006/relationships/image" Target="../media/image157.png" /><Relationship Id="rId9" Type="http://schemas.openxmlformats.org/officeDocument/2006/relationships/image" Target="../media/image15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1.png" /><Relationship Id="rId3" Type="http://schemas.openxmlformats.org/officeDocument/2006/relationships/image" Target="../media/image182.png" /><Relationship Id="rId4" Type="http://schemas.openxmlformats.org/officeDocument/2006/relationships/image" Target="../media/image183.png" /><Relationship Id="rId5" Type="http://schemas.openxmlformats.org/officeDocument/2006/relationships/image" Target="../media/image184.png" /><Relationship Id="rId6" Type="http://schemas.openxmlformats.org/officeDocument/2006/relationships/image" Target="../media/image185.png" /><Relationship Id="rId7" Type="http://schemas.openxmlformats.org/officeDocument/2006/relationships/image" Target="../media/image186.png" /><Relationship Id="rId8" Type="http://schemas.openxmlformats.org/officeDocument/2006/relationships/image" Target="../media/image187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8.png" /><Relationship Id="rId3" Type="http://schemas.openxmlformats.org/officeDocument/2006/relationships/image" Target="../media/image189.png" /><Relationship Id="rId4" Type="http://schemas.openxmlformats.org/officeDocument/2006/relationships/image" Target="../media/image190.png" /><Relationship Id="rId5" Type="http://schemas.openxmlformats.org/officeDocument/2006/relationships/image" Target="../media/image191.png" /><Relationship Id="rId6" Type="http://schemas.openxmlformats.org/officeDocument/2006/relationships/image" Target="../media/image192.png" /><Relationship Id="rId7" Type="http://schemas.openxmlformats.org/officeDocument/2006/relationships/image" Target="../media/image193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4.png" /><Relationship Id="rId3" Type="http://schemas.openxmlformats.org/officeDocument/2006/relationships/image" Target="../media/image195.png" /><Relationship Id="rId4" Type="http://schemas.openxmlformats.org/officeDocument/2006/relationships/image" Target="../media/image196.png" /><Relationship Id="rId5" Type="http://schemas.openxmlformats.org/officeDocument/2006/relationships/image" Target="../media/image197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8.png" /><Relationship Id="rId3" Type="http://schemas.openxmlformats.org/officeDocument/2006/relationships/image" Target="../media/image199.png" /><Relationship Id="rId4" Type="http://schemas.openxmlformats.org/officeDocument/2006/relationships/image" Target="../media/image200.png" /><Relationship Id="rId5" Type="http://schemas.openxmlformats.org/officeDocument/2006/relationships/image" Target="../media/image201.png" /><Relationship Id="rId6" Type="http://schemas.openxmlformats.org/officeDocument/2006/relationships/image" Target="../media/image202.png" /><Relationship Id="rId7" Type="http://schemas.openxmlformats.org/officeDocument/2006/relationships/image" Target="../media/image203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4.png" /><Relationship Id="rId3" Type="http://schemas.openxmlformats.org/officeDocument/2006/relationships/image" Target="../media/image205.png" /><Relationship Id="rId4" Type="http://schemas.openxmlformats.org/officeDocument/2006/relationships/image" Target="../media/image206.png" /><Relationship Id="rId5" Type="http://schemas.openxmlformats.org/officeDocument/2006/relationships/image" Target="../media/image207.png" /><Relationship Id="rId6" Type="http://schemas.openxmlformats.org/officeDocument/2006/relationships/image" Target="../media/image208.png" /><Relationship Id="rId7" Type="http://schemas.openxmlformats.org/officeDocument/2006/relationships/image" Target="../media/image209.png" /><Relationship Id="rId8" Type="http://schemas.openxmlformats.org/officeDocument/2006/relationships/image" Target="../media/image210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1.png" /><Relationship Id="rId3" Type="http://schemas.openxmlformats.org/officeDocument/2006/relationships/image" Target="../media/image212.png" /><Relationship Id="rId4" Type="http://schemas.openxmlformats.org/officeDocument/2006/relationships/image" Target="../media/image213.png" /><Relationship Id="rId5" Type="http://schemas.openxmlformats.org/officeDocument/2006/relationships/image" Target="../media/image21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5.png" /><Relationship Id="rId3" Type="http://schemas.openxmlformats.org/officeDocument/2006/relationships/image" Target="../media/image216.png" /><Relationship Id="rId4" Type="http://schemas.openxmlformats.org/officeDocument/2006/relationships/image" Target="../media/image217.png" /><Relationship Id="rId5" Type="http://schemas.openxmlformats.org/officeDocument/2006/relationships/image" Target="../media/image218.png" /><Relationship Id="rId6" Type="http://schemas.openxmlformats.org/officeDocument/2006/relationships/image" Target="../media/image219.png" /><Relationship Id="rId7" Type="http://schemas.openxmlformats.org/officeDocument/2006/relationships/image" Target="../media/image220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29.png" /><Relationship Id="rId11" Type="http://schemas.openxmlformats.org/officeDocument/2006/relationships/image" Target="../media/image230.png" /><Relationship Id="rId12" Type="http://schemas.openxmlformats.org/officeDocument/2006/relationships/image" Target="../media/image231.png" /><Relationship Id="rId2" Type="http://schemas.openxmlformats.org/officeDocument/2006/relationships/image" Target="../media/image221.png" /><Relationship Id="rId3" Type="http://schemas.openxmlformats.org/officeDocument/2006/relationships/image" Target="../media/image222.png" /><Relationship Id="rId4" Type="http://schemas.openxmlformats.org/officeDocument/2006/relationships/image" Target="../media/image223.png" /><Relationship Id="rId5" Type="http://schemas.openxmlformats.org/officeDocument/2006/relationships/image" Target="../media/image224.png" /><Relationship Id="rId6" Type="http://schemas.openxmlformats.org/officeDocument/2006/relationships/image" Target="../media/image225.png" /><Relationship Id="rId7" Type="http://schemas.openxmlformats.org/officeDocument/2006/relationships/image" Target="../media/image226.png" /><Relationship Id="rId8" Type="http://schemas.openxmlformats.org/officeDocument/2006/relationships/image" Target="../media/image227.png" /><Relationship Id="rId9" Type="http://schemas.openxmlformats.org/officeDocument/2006/relationships/image" Target="../media/image228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2.png" /><Relationship Id="rId3" Type="http://schemas.openxmlformats.org/officeDocument/2006/relationships/image" Target="../media/image233.png" /><Relationship Id="rId4" Type="http://schemas.openxmlformats.org/officeDocument/2006/relationships/image" Target="../media/image234.png" /><Relationship Id="rId5" Type="http://schemas.openxmlformats.org/officeDocument/2006/relationships/image" Target="../media/image235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44.png" /><Relationship Id="rId11" Type="http://schemas.openxmlformats.org/officeDocument/2006/relationships/image" Target="../media/image245.png" /><Relationship Id="rId2" Type="http://schemas.openxmlformats.org/officeDocument/2006/relationships/image" Target="../media/image236.png" /><Relationship Id="rId3" Type="http://schemas.openxmlformats.org/officeDocument/2006/relationships/image" Target="../media/image237.png" /><Relationship Id="rId4" Type="http://schemas.openxmlformats.org/officeDocument/2006/relationships/image" Target="../media/image238.png" /><Relationship Id="rId5" Type="http://schemas.openxmlformats.org/officeDocument/2006/relationships/image" Target="../media/image239.png" /><Relationship Id="rId6" Type="http://schemas.openxmlformats.org/officeDocument/2006/relationships/image" Target="../media/image240.png" /><Relationship Id="rId7" Type="http://schemas.openxmlformats.org/officeDocument/2006/relationships/image" Target="../media/image241.png" /><Relationship Id="rId8" Type="http://schemas.openxmlformats.org/officeDocument/2006/relationships/image" Target="../media/image242.png" /><Relationship Id="rId9" Type="http://schemas.openxmlformats.org/officeDocument/2006/relationships/image" Target="../media/image243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6.png" /><Relationship Id="rId3" Type="http://schemas.openxmlformats.org/officeDocument/2006/relationships/image" Target="../media/image247.png" /><Relationship Id="rId4" Type="http://schemas.openxmlformats.org/officeDocument/2006/relationships/image" Target="../media/image248.png" /><Relationship Id="rId5" Type="http://schemas.openxmlformats.org/officeDocument/2006/relationships/image" Target="../media/image249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4.png" /><Relationship Id="rId11" Type="http://schemas.openxmlformats.org/officeDocument/2006/relationships/image" Target="../media/image15.png" /><Relationship Id="rId12" Type="http://schemas.openxmlformats.org/officeDocument/2006/relationships/image" Target="../media/image16.png" /><Relationship Id="rId13" Type="http://schemas.openxmlformats.org/officeDocument/2006/relationships/image" Target="../media/image17.png" /><Relationship Id="rId14" Type="http://schemas.openxmlformats.org/officeDocument/2006/relationships/image" Target="../media/image18.png" /><Relationship Id="rId15" Type="http://schemas.openxmlformats.org/officeDocument/2006/relationships/image" Target="../media/image19.png" /><Relationship Id="rId16" Type="http://schemas.openxmlformats.org/officeDocument/2006/relationships/image" Target="../media/image20.png" /><Relationship Id="rId17" Type="http://schemas.openxmlformats.org/officeDocument/2006/relationships/image" Target="../media/image21.png" /><Relationship Id="rId18" Type="http://schemas.openxmlformats.org/officeDocument/2006/relationships/image" Target="../media/image22.png" /><Relationship Id="rId19" Type="http://schemas.openxmlformats.org/officeDocument/2006/relationships/image" Target="../media/image23.png" /><Relationship Id="rId2" Type="http://schemas.openxmlformats.org/officeDocument/2006/relationships/image" Target="../media/image6.png" /><Relationship Id="rId20" Type="http://schemas.openxmlformats.org/officeDocument/2006/relationships/image" Target="../media/image24.png" /><Relationship Id="rId21" Type="http://schemas.openxmlformats.org/officeDocument/2006/relationships/image" Target="../media/image25.png" /><Relationship Id="rId22" Type="http://schemas.openxmlformats.org/officeDocument/2006/relationships/image" Target="../media/image26.png" /><Relationship Id="rId23" Type="http://schemas.openxmlformats.org/officeDocument/2006/relationships/image" Target="../media/image27.png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openxmlformats.org/officeDocument/2006/relationships/image" Target="../media/image9.png" /><Relationship Id="rId6" Type="http://schemas.openxmlformats.org/officeDocument/2006/relationships/image" Target="../media/image10.png" /><Relationship Id="rId7" Type="http://schemas.openxmlformats.org/officeDocument/2006/relationships/image" Target="../media/image11.png" /><Relationship Id="rId8" Type="http://schemas.openxmlformats.org/officeDocument/2006/relationships/image" Target="../media/image12.png" /><Relationship Id="rId9" Type="http://schemas.openxmlformats.org/officeDocument/2006/relationships/image" Target="../media/image13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58.png" /><Relationship Id="rId11" Type="http://schemas.openxmlformats.org/officeDocument/2006/relationships/image" Target="../media/image259.png" /><Relationship Id="rId12" Type="http://schemas.openxmlformats.org/officeDocument/2006/relationships/image" Target="../media/image260.png" /><Relationship Id="rId2" Type="http://schemas.openxmlformats.org/officeDocument/2006/relationships/image" Target="../media/image250.png" /><Relationship Id="rId3" Type="http://schemas.openxmlformats.org/officeDocument/2006/relationships/image" Target="../media/image251.png" /><Relationship Id="rId4" Type="http://schemas.openxmlformats.org/officeDocument/2006/relationships/image" Target="../media/image252.png" /><Relationship Id="rId5" Type="http://schemas.openxmlformats.org/officeDocument/2006/relationships/image" Target="../media/image253.png" /><Relationship Id="rId6" Type="http://schemas.openxmlformats.org/officeDocument/2006/relationships/image" Target="../media/image254.png" /><Relationship Id="rId7" Type="http://schemas.openxmlformats.org/officeDocument/2006/relationships/image" Target="../media/image255.png" /><Relationship Id="rId8" Type="http://schemas.openxmlformats.org/officeDocument/2006/relationships/image" Target="../media/image256.png" /><Relationship Id="rId9" Type="http://schemas.openxmlformats.org/officeDocument/2006/relationships/image" Target="../media/image257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1.png" /><Relationship Id="rId3" Type="http://schemas.openxmlformats.org/officeDocument/2006/relationships/image" Target="../media/image262.png" /><Relationship Id="rId4" Type="http://schemas.openxmlformats.org/officeDocument/2006/relationships/image" Target="../media/image263.png" /><Relationship Id="rId5" Type="http://schemas.openxmlformats.org/officeDocument/2006/relationships/image" Target="../media/image264.png" /><Relationship Id="rId6" Type="http://schemas.openxmlformats.org/officeDocument/2006/relationships/image" Target="../media/image265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6.png" /><Relationship Id="rId3" Type="http://schemas.openxmlformats.org/officeDocument/2006/relationships/image" Target="../media/image267.png" /><Relationship Id="rId4" Type="http://schemas.openxmlformats.org/officeDocument/2006/relationships/image" Target="../media/image268.png" /><Relationship Id="rId5" Type="http://schemas.openxmlformats.org/officeDocument/2006/relationships/image" Target="../media/image269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0.png" /><Relationship Id="rId3" Type="http://schemas.openxmlformats.org/officeDocument/2006/relationships/image" Target="../media/image271.png" /><Relationship Id="rId4" Type="http://schemas.openxmlformats.org/officeDocument/2006/relationships/image" Target="../media/image272.png" /><Relationship Id="rId5" Type="http://schemas.openxmlformats.org/officeDocument/2006/relationships/image" Target="../media/image273.png" /><Relationship Id="rId6" Type="http://schemas.openxmlformats.org/officeDocument/2006/relationships/image" Target="../media/image274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5.png" /><Relationship Id="rId3" Type="http://schemas.openxmlformats.org/officeDocument/2006/relationships/image" Target="../media/image276.png" /><Relationship Id="rId4" Type="http://schemas.openxmlformats.org/officeDocument/2006/relationships/image" Target="../media/image277.png" /><Relationship Id="rId5" Type="http://schemas.openxmlformats.org/officeDocument/2006/relationships/image" Target="../media/image278.pn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87.png" /><Relationship Id="rId11" Type="http://schemas.openxmlformats.org/officeDocument/2006/relationships/image" Target="../media/image288.png" /><Relationship Id="rId2" Type="http://schemas.openxmlformats.org/officeDocument/2006/relationships/image" Target="../media/image279.png" /><Relationship Id="rId3" Type="http://schemas.openxmlformats.org/officeDocument/2006/relationships/image" Target="../media/image280.png" /><Relationship Id="rId4" Type="http://schemas.openxmlformats.org/officeDocument/2006/relationships/image" Target="../media/image281.png" /><Relationship Id="rId5" Type="http://schemas.openxmlformats.org/officeDocument/2006/relationships/image" Target="../media/image282.png" /><Relationship Id="rId6" Type="http://schemas.openxmlformats.org/officeDocument/2006/relationships/image" Target="../media/image283.png" /><Relationship Id="rId7" Type="http://schemas.openxmlformats.org/officeDocument/2006/relationships/image" Target="../media/image284.png" /><Relationship Id="rId8" Type="http://schemas.openxmlformats.org/officeDocument/2006/relationships/image" Target="../media/image285.png" /><Relationship Id="rId9" Type="http://schemas.openxmlformats.org/officeDocument/2006/relationships/image" Target="../media/image286.pn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297.png" /><Relationship Id="rId2" Type="http://schemas.openxmlformats.org/officeDocument/2006/relationships/image" Target="../media/image289.png" /><Relationship Id="rId3" Type="http://schemas.openxmlformats.org/officeDocument/2006/relationships/image" Target="../media/image290.png" /><Relationship Id="rId4" Type="http://schemas.openxmlformats.org/officeDocument/2006/relationships/image" Target="../media/image291.png" /><Relationship Id="rId5" Type="http://schemas.openxmlformats.org/officeDocument/2006/relationships/image" Target="../media/image292.png" /><Relationship Id="rId6" Type="http://schemas.openxmlformats.org/officeDocument/2006/relationships/image" Target="../media/image293.png" /><Relationship Id="rId7" Type="http://schemas.openxmlformats.org/officeDocument/2006/relationships/image" Target="../media/image294.png" /><Relationship Id="rId8" Type="http://schemas.openxmlformats.org/officeDocument/2006/relationships/image" Target="../media/image295.png" /><Relationship Id="rId9" Type="http://schemas.openxmlformats.org/officeDocument/2006/relationships/image" Target="../media/image296.pn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8.png" /><Relationship Id="rId3" Type="http://schemas.openxmlformats.org/officeDocument/2006/relationships/image" Target="../media/image299.png" /><Relationship Id="rId4" Type="http://schemas.openxmlformats.org/officeDocument/2006/relationships/image" Target="../media/image300.png" /><Relationship Id="rId5" Type="http://schemas.openxmlformats.org/officeDocument/2006/relationships/image" Target="../media/image301.pn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2.png" /><Relationship Id="rId3" Type="http://schemas.openxmlformats.org/officeDocument/2006/relationships/image" Target="../media/image303.png" /><Relationship Id="rId4" Type="http://schemas.openxmlformats.org/officeDocument/2006/relationships/image" Target="../media/image304.png" /><Relationship Id="rId5" Type="http://schemas.openxmlformats.org/officeDocument/2006/relationships/image" Target="../media/image305.png" /><Relationship Id="rId6" Type="http://schemas.openxmlformats.org/officeDocument/2006/relationships/image" Target="../media/image306.png" /><Relationship Id="rId7" Type="http://schemas.openxmlformats.org/officeDocument/2006/relationships/image" Target="../media/image307.pn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8.png" /><Relationship Id="rId3" Type="http://schemas.openxmlformats.org/officeDocument/2006/relationships/image" Target="../media/image309.png" /><Relationship Id="rId4" Type="http://schemas.openxmlformats.org/officeDocument/2006/relationships/image" Target="../media/image310.png" /><Relationship Id="rId5" Type="http://schemas.openxmlformats.org/officeDocument/2006/relationships/image" Target="../media/image311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png" /><Relationship Id="rId3" Type="http://schemas.openxmlformats.org/officeDocument/2006/relationships/image" Target="../media/image29.png" /><Relationship Id="rId4" Type="http://schemas.openxmlformats.org/officeDocument/2006/relationships/image" Target="../media/image30.png" /><Relationship Id="rId5" Type="http://schemas.openxmlformats.org/officeDocument/2006/relationships/image" Target="../media/image31.pn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2.png" /><Relationship Id="rId3" Type="http://schemas.openxmlformats.org/officeDocument/2006/relationships/image" Target="../media/image313.png" /><Relationship Id="rId4" Type="http://schemas.openxmlformats.org/officeDocument/2006/relationships/image" Target="../media/image314.png" /><Relationship Id="rId5" Type="http://schemas.openxmlformats.org/officeDocument/2006/relationships/image" Target="../media/image315.pn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324.png" /><Relationship Id="rId11" Type="http://schemas.openxmlformats.org/officeDocument/2006/relationships/image" Target="../media/image325.png" /><Relationship Id="rId12" Type="http://schemas.openxmlformats.org/officeDocument/2006/relationships/image" Target="../media/image326.png" /><Relationship Id="rId2" Type="http://schemas.openxmlformats.org/officeDocument/2006/relationships/image" Target="../media/image316.png" /><Relationship Id="rId3" Type="http://schemas.openxmlformats.org/officeDocument/2006/relationships/image" Target="../media/image317.png" /><Relationship Id="rId4" Type="http://schemas.openxmlformats.org/officeDocument/2006/relationships/image" Target="../media/image318.png" /><Relationship Id="rId5" Type="http://schemas.openxmlformats.org/officeDocument/2006/relationships/image" Target="../media/image319.png" /><Relationship Id="rId6" Type="http://schemas.openxmlformats.org/officeDocument/2006/relationships/image" Target="../media/image320.png" /><Relationship Id="rId7" Type="http://schemas.openxmlformats.org/officeDocument/2006/relationships/image" Target="../media/image321.png" /><Relationship Id="rId8" Type="http://schemas.openxmlformats.org/officeDocument/2006/relationships/image" Target="../media/image322.png" /><Relationship Id="rId9" Type="http://schemas.openxmlformats.org/officeDocument/2006/relationships/image" Target="../media/image323.pn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7.png" /><Relationship Id="rId3" Type="http://schemas.openxmlformats.org/officeDocument/2006/relationships/image" Target="../media/image328.png" /><Relationship Id="rId4" Type="http://schemas.openxmlformats.org/officeDocument/2006/relationships/image" Target="../media/image329.png" /><Relationship Id="rId5" Type="http://schemas.openxmlformats.org/officeDocument/2006/relationships/image" Target="../media/image330.png" /><Relationship Id="rId6" Type="http://schemas.openxmlformats.org/officeDocument/2006/relationships/image" Target="../media/image331.png" /><Relationship Id="rId7" Type="http://schemas.openxmlformats.org/officeDocument/2006/relationships/image" Target="../media/image332.png" /><Relationship Id="rId8" Type="http://schemas.openxmlformats.org/officeDocument/2006/relationships/image" Target="../media/image333.pn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4.png" /><Relationship Id="rId3" Type="http://schemas.openxmlformats.org/officeDocument/2006/relationships/image" Target="../media/image335.png" /><Relationship Id="rId4" Type="http://schemas.openxmlformats.org/officeDocument/2006/relationships/image" Target="../media/image336.png" /><Relationship Id="rId5" Type="http://schemas.openxmlformats.org/officeDocument/2006/relationships/image" Target="../media/image337.png" /><Relationship Id="rId6" Type="http://schemas.openxmlformats.org/officeDocument/2006/relationships/image" Target="../media/image338.png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9.png" /><Relationship Id="rId3" Type="http://schemas.openxmlformats.org/officeDocument/2006/relationships/image" Target="../media/image340.png" /><Relationship Id="rId4" Type="http://schemas.openxmlformats.org/officeDocument/2006/relationships/image" Target="../media/image341.png" /><Relationship Id="rId5" Type="http://schemas.openxmlformats.org/officeDocument/2006/relationships/image" Target="../media/image342.png" /><Relationship Id="rId6" Type="http://schemas.openxmlformats.org/officeDocument/2006/relationships/image" Target="../media/image343.png" /><Relationship Id="rId7" Type="http://schemas.openxmlformats.org/officeDocument/2006/relationships/image" Target="../media/image344.pn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353.png" /><Relationship Id="rId11" Type="http://schemas.openxmlformats.org/officeDocument/2006/relationships/image" Target="../media/image354.png" /><Relationship Id="rId12" Type="http://schemas.openxmlformats.org/officeDocument/2006/relationships/image" Target="../media/image355.png" /><Relationship Id="rId13" Type="http://schemas.openxmlformats.org/officeDocument/2006/relationships/image" Target="../media/image356.png" /><Relationship Id="rId2" Type="http://schemas.openxmlformats.org/officeDocument/2006/relationships/image" Target="../media/image345.png" /><Relationship Id="rId3" Type="http://schemas.openxmlformats.org/officeDocument/2006/relationships/image" Target="../media/image346.png" /><Relationship Id="rId4" Type="http://schemas.openxmlformats.org/officeDocument/2006/relationships/image" Target="../media/image347.png" /><Relationship Id="rId5" Type="http://schemas.openxmlformats.org/officeDocument/2006/relationships/image" Target="../media/image348.png" /><Relationship Id="rId6" Type="http://schemas.openxmlformats.org/officeDocument/2006/relationships/image" Target="../media/image349.png" /><Relationship Id="rId7" Type="http://schemas.openxmlformats.org/officeDocument/2006/relationships/image" Target="../media/image350.png" /><Relationship Id="rId8" Type="http://schemas.openxmlformats.org/officeDocument/2006/relationships/image" Target="../media/image351.png" /><Relationship Id="rId9" Type="http://schemas.openxmlformats.org/officeDocument/2006/relationships/image" Target="../media/image352.png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57.png" /><Relationship Id="rId3" Type="http://schemas.openxmlformats.org/officeDocument/2006/relationships/image" Target="../media/image358.png" /><Relationship Id="rId4" Type="http://schemas.openxmlformats.org/officeDocument/2006/relationships/image" Target="../media/image359.png" /><Relationship Id="rId5" Type="http://schemas.openxmlformats.org/officeDocument/2006/relationships/image" Target="../media/image360.png" /><Relationship Id="rId6" Type="http://schemas.openxmlformats.org/officeDocument/2006/relationships/image" Target="../media/image361.png" /><Relationship Id="rId7" Type="http://schemas.openxmlformats.org/officeDocument/2006/relationships/image" Target="../media/image362.pn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3.png" /><Relationship Id="rId3" Type="http://schemas.openxmlformats.org/officeDocument/2006/relationships/image" Target="../media/image364.png" /><Relationship Id="rId4" Type="http://schemas.openxmlformats.org/officeDocument/2006/relationships/image" Target="../media/image365.png" /><Relationship Id="rId5" Type="http://schemas.openxmlformats.org/officeDocument/2006/relationships/image" Target="../media/image366.pn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375.png" /><Relationship Id="rId11" Type="http://schemas.openxmlformats.org/officeDocument/2006/relationships/image" Target="../media/image376.png" /><Relationship Id="rId12" Type="http://schemas.openxmlformats.org/officeDocument/2006/relationships/image" Target="../media/image377.png" /><Relationship Id="rId13" Type="http://schemas.openxmlformats.org/officeDocument/2006/relationships/image" Target="../media/image378.png" /><Relationship Id="rId14" Type="http://schemas.openxmlformats.org/officeDocument/2006/relationships/image" Target="../media/image379.png" /><Relationship Id="rId15" Type="http://schemas.openxmlformats.org/officeDocument/2006/relationships/image" Target="../media/image380.png" /><Relationship Id="rId16" Type="http://schemas.openxmlformats.org/officeDocument/2006/relationships/image" Target="../media/image381.png" /><Relationship Id="rId17" Type="http://schemas.openxmlformats.org/officeDocument/2006/relationships/image" Target="../media/image382.png" /><Relationship Id="rId18" Type="http://schemas.openxmlformats.org/officeDocument/2006/relationships/image" Target="../media/image383.png" /><Relationship Id="rId19" Type="http://schemas.openxmlformats.org/officeDocument/2006/relationships/image" Target="../media/image384.png" /><Relationship Id="rId2" Type="http://schemas.openxmlformats.org/officeDocument/2006/relationships/image" Target="../media/image367.png" /><Relationship Id="rId20" Type="http://schemas.openxmlformats.org/officeDocument/2006/relationships/image" Target="../media/image385.png" /><Relationship Id="rId21" Type="http://schemas.openxmlformats.org/officeDocument/2006/relationships/image" Target="../media/image386.png" /><Relationship Id="rId22" Type="http://schemas.openxmlformats.org/officeDocument/2006/relationships/image" Target="../media/image387.png" /><Relationship Id="rId23" Type="http://schemas.openxmlformats.org/officeDocument/2006/relationships/image" Target="../media/image388.png" /><Relationship Id="rId24" Type="http://schemas.openxmlformats.org/officeDocument/2006/relationships/image" Target="../media/image389.png" /><Relationship Id="rId25" Type="http://schemas.openxmlformats.org/officeDocument/2006/relationships/image" Target="../media/image390.png" /><Relationship Id="rId26" Type="http://schemas.openxmlformats.org/officeDocument/2006/relationships/image" Target="../media/image391.png" /><Relationship Id="rId27" Type="http://schemas.openxmlformats.org/officeDocument/2006/relationships/image" Target="../media/image392.png" /><Relationship Id="rId28" Type="http://schemas.openxmlformats.org/officeDocument/2006/relationships/image" Target="../media/image393.png" /><Relationship Id="rId29" Type="http://schemas.openxmlformats.org/officeDocument/2006/relationships/image" Target="../media/image394.png" /><Relationship Id="rId3" Type="http://schemas.openxmlformats.org/officeDocument/2006/relationships/image" Target="../media/image368.png" /><Relationship Id="rId30" Type="http://schemas.openxmlformats.org/officeDocument/2006/relationships/image" Target="../media/image395.png" /><Relationship Id="rId31" Type="http://schemas.openxmlformats.org/officeDocument/2006/relationships/image" Target="../media/image396.png" /><Relationship Id="rId32" Type="http://schemas.openxmlformats.org/officeDocument/2006/relationships/image" Target="../media/image397.png" /><Relationship Id="rId33" Type="http://schemas.openxmlformats.org/officeDocument/2006/relationships/image" Target="../media/image398.png" /><Relationship Id="rId34" Type="http://schemas.openxmlformats.org/officeDocument/2006/relationships/image" Target="../media/image399.png" /><Relationship Id="rId35" Type="http://schemas.openxmlformats.org/officeDocument/2006/relationships/image" Target="../media/image400.png" /><Relationship Id="rId36" Type="http://schemas.openxmlformats.org/officeDocument/2006/relationships/image" Target="../media/image401.png" /><Relationship Id="rId37" Type="http://schemas.openxmlformats.org/officeDocument/2006/relationships/image" Target="../media/image402.png" /><Relationship Id="rId38" Type="http://schemas.openxmlformats.org/officeDocument/2006/relationships/image" Target="../media/image403.png" /><Relationship Id="rId39" Type="http://schemas.openxmlformats.org/officeDocument/2006/relationships/image" Target="../media/image404.png" /><Relationship Id="rId4" Type="http://schemas.openxmlformats.org/officeDocument/2006/relationships/image" Target="../media/image369.png" /><Relationship Id="rId40" Type="http://schemas.openxmlformats.org/officeDocument/2006/relationships/image" Target="../media/image405.png" /><Relationship Id="rId41" Type="http://schemas.openxmlformats.org/officeDocument/2006/relationships/image" Target="../media/image406.png" /><Relationship Id="rId42" Type="http://schemas.openxmlformats.org/officeDocument/2006/relationships/image" Target="../media/image407.png" /><Relationship Id="rId43" Type="http://schemas.openxmlformats.org/officeDocument/2006/relationships/image" Target="../media/image408.png" /><Relationship Id="rId44" Type="http://schemas.openxmlformats.org/officeDocument/2006/relationships/image" Target="../media/image409.png" /><Relationship Id="rId45" Type="http://schemas.openxmlformats.org/officeDocument/2006/relationships/image" Target="../media/image410.png" /><Relationship Id="rId46" Type="http://schemas.openxmlformats.org/officeDocument/2006/relationships/image" Target="../media/image411.png" /><Relationship Id="rId47" Type="http://schemas.openxmlformats.org/officeDocument/2006/relationships/image" Target="../media/image412.png" /><Relationship Id="rId48" Type="http://schemas.openxmlformats.org/officeDocument/2006/relationships/image" Target="../media/image413.png" /><Relationship Id="rId49" Type="http://schemas.openxmlformats.org/officeDocument/2006/relationships/image" Target="../media/image414.png" /><Relationship Id="rId5" Type="http://schemas.openxmlformats.org/officeDocument/2006/relationships/image" Target="../media/image370.png" /><Relationship Id="rId6" Type="http://schemas.openxmlformats.org/officeDocument/2006/relationships/image" Target="../media/image371.png" /><Relationship Id="rId7" Type="http://schemas.openxmlformats.org/officeDocument/2006/relationships/image" Target="../media/image372.png" /><Relationship Id="rId8" Type="http://schemas.openxmlformats.org/officeDocument/2006/relationships/image" Target="../media/image373.png" /><Relationship Id="rId9" Type="http://schemas.openxmlformats.org/officeDocument/2006/relationships/image" Target="../media/image374.pn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15.png" /><Relationship Id="rId3" Type="http://schemas.openxmlformats.org/officeDocument/2006/relationships/image" Target="../media/image416.png" /><Relationship Id="rId4" Type="http://schemas.openxmlformats.org/officeDocument/2006/relationships/image" Target="../media/image417.png" /><Relationship Id="rId5" Type="http://schemas.openxmlformats.org/officeDocument/2006/relationships/image" Target="../media/image41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png" /><Relationship Id="rId3" Type="http://schemas.openxmlformats.org/officeDocument/2006/relationships/image" Target="../media/image33.png" /><Relationship Id="rId4" Type="http://schemas.openxmlformats.org/officeDocument/2006/relationships/image" Target="../media/image34.png" /><Relationship Id="rId5" Type="http://schemas.openxmlformats.org/officeDocument/2006/relationships/image" Target="../media/image35.pn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19.png" /><Relationship Id="rId3" Type="http://schemas.openxmlformats.org/officeDocument/2006/relationships/image" Target="../media/image420.png" /><Relationship Id="rId4" Type="http://schemas.openxmlformats.org/officeDocument/2006/relationships/image" Target="../media/image421.png" /><Relationship Id="rId5" Type="http://schemas.openxmlformats.org/officeDocument/2006/relationships/image" Target="../media/image422.png" /><Relationship Id="rId6" Type="http://schemas.openxmlformats.org/officeDocument/2006/relationships/image" Target="../media/image423.png" /><Relationship Id="rId7" Type="http://schemas.openxmlformats.org/officeDocument/2006/relationships/image" Target="../media/image424.pn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25.png" /><Relationship Id="rId3" Type="http://schemas.openxmlformats.org/officeDocument/2006/relationships/image" Target="../media/image426.png" /><Relationship Id="rId4" Type="http://schemas.openxmlformats.org/officeDocument/2006/relationships/image" Target="../media/image427.png" /><Relationship Id="rId5" Type="http://schemas.openxmlformats.org/officeDocument/2006/relationships/image" Target="../media/image428.png" /><Relationship Id="rId6" Type="http://schemas.openxmlformats.org/officeDocument/2006/relationships/image" Target="../media/image429.png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0.png" /><Relationship Id="rId3" Type="http://schemas.openxmlformats.org/officeDocument/2006/relationships/image" Target="../media/image431.png" /><Relationship Id="rId4" Type="http://schemas.openxmlformats.org/officeDocument/2006/relationships/image" Target="../media/image432.pn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3.png" /><Relationship Id="rId3" Type="http://schemas.openxmlformats.org/officeDocument/2006/relationships/image" Target="../media/image434.png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5.png" /><Relationship Id="rId3" Type="http://schemas.openxmlformats.org/officeDocument/2006/relationships/image" Target="../media/image436.png" /><Relationship Id="rId4" Type="http://schemas.openxmlformats.org/officeDocument/2006/relationships/image" Target="../media/image437.png" /><Relationship Id="rId5" Type="http://schemas.openxmlformats.org/officeDocument/2006/relationships/image" Target="../media/image438.png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9.png" /><Relationship Id="rId3" Type="http://schemas.openxmlformats.org/officeDocument/2006/relationships/image" Target="../media/image440.png" /><Relationship Id="rId4" Type="http://schemas.openxmlformats.org/officeDocument/2006/relationships/image" Target="../media/image441.png" /><Relationship Id="rId5" Type="http://schemas.openxmlformats.org/officeDocument/2006/relationships/image" Target="../media/image442.png" /></Relationships>
</file>

<file path=ppt/slides/_rels/slide6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43.png" /><Relationship Id="rId3" Type="http://schemas.openxmlformats.org/officeDocument/2006/relationships/image" Target="../media/image444.png" /><Relationship Id="rId4" Type="http://schemas.openxmlformats.org/officeDocument/2006/relationships/image" Target="../media/image445.png" /><Relationship Id="rId5" Type="http://schemas.openxmlformats.org/officeDocument/2006/relationships/image" Target="../media/image446.png" /></Relationships>
</file>

<file path=ppt/slides/_rels/slide6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47.png" /><Relationship Id="rId3" Type="http://schemas.openxmlformats.org/officeDocument/2006/relationships/image" Target="../media/image448.png" /><Relationship Id="rId4" Type="http://schemas.openxmlformats.org/officeDocument/2006/relationships/image" Target="../media/image449.png" /><Relationship Id="rId5" Type="http://schemas.openxmlformats.org/officeDocument/2006/relationships/image" Target="../media/image450.png" /></Relationships>
</file>

<file path=ppt/slides/_rels/slide6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1.png" /><Relationship Id="rId3" Type="http://schemas.openxmlformats.org/officeDocument/2006/relationships/image" Target="../media/image452.png" /><Relationship Id="rId4" Type="http://schemas.openxmlformats.org/officeDocument/2006/relationships/image" Target="../media/image453.png" /></Relationships>
</file>

<file path=ppt/slides/_rels/slide6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4.png" /><Relationship Id="rId3" Type="http://schemas.openxmlformats.org/officeDocument/2006/relationships/image" Target="../media/image455.png" /><Relationship Id="rId4" Type="http://schemas.openxmlformats.org/officeDocument/2006/relationships/image" Target="../media/image456.png" /><Relationship Id="rId5" Type="http://schemas.openxmlformats.org/officeDocument/2006/relationships/image" Target="../media/image457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png" /><Relationship Id="rId3" Type="http://schemas.openxmlformats.org/officeDocument/2006/relationships/image" Target="../media/image37.png" /><Relationship Id="rId4" Type="http://schemas.openxmlformats.org/officeDocument/2006/relationships/image" Target="../media/image38.png" /><Relationship Id="rId5" Type="http://schemas.openxmlformats.org/officeDocument/2006/relationships/image" Target="../media/image39.png" /></Relationships>
</file>

<file path=ppt/slides/_rels/slide7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8.png" /><Relationship Id="rId3" Type="http://schemas.openxmlformats.org/officeDocument/2006/relationships/image" Target="../media/image459.png" /><Relationship Id="rId4" Type="http://schemas.openxmlformats.org/officeDocument/2006/relationships/image" Target="../media/image460.png" /><Relationship Id="rId5" Type="http://schemas.openxmlformats.org/officeDocument/2006/relationships/image" Target="../media/image461.png" /><Relationship Id="rId6" Type="http://schemas.openxmlformats.org/officeDocument/2006/relationships/image" Target="../media/image462.png" /></Relationships>
</file>

<file path=ppt/slides/_rels/slide7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63.png" /><Relationship Id="rId3" Type="http://schemas.openxmlformats.org/officeDocument/2006/relationships/image" Target="../media/image464.png" /><Relationship Id="rId4" Type="http://schemas.openxmlformats.org/officeDocument/2006/relationships/image" Target="../media/image465.png" /><Relationship Id="rId5" Type="http://schemas.openxmlformats.org/officeDocument/2006/relationships/image" Target="../media/image466.png" /><Relationship Id="rId6" Type="http://schemas.openxmlformats.org/officeDocument/2006/relationships/image" Target="../media/image467.png" /></Relationships>
</file>

<file path=ppt/slides/_rels/slide7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476.png" /><Relationship Id="rId2" Type="http://schemas.openxmlformats.org/officeDocument/2006/relationships/image" Target="../media/image468.png" /><Relationship Id="rId3" Type="http://schemas.openxmlformats.org/officeDocument/2006/relationships/image" Target="../media/image469.png" /><Relationship Id="rId4" Type="http://schemas.openxmlformats.org/officeDocument/2006/relationships/image" Target="../media/image470.png" /><Relationship Id="rId5" Type="http://schemas.openxmlformats.org/officeDocument/2006/relationships/image" Target="../media/image471.png" /><Relationship Id="rId6" Type="http://schemas.openxmlformats.org/officeDocument/2006/relationships/image" Target="../media/image472.png" /><Relationship Id="rId7" Type="http://schemas.openxmlformats.org/officeDocument/2006/relationships/image" Target="../media/image473.png" /><Relationship Id="rId8" Type="http://schemas.openxmlformats.org/officeDocument/2006/relationships/image" Target="../media/image474.png" /><Relationship Id="rId9" Type="http://schemas.openxmlformats.org/officeDocument/2006/relationships/image" Target="../media/image475.png" /></Relationships>
</file>

<file path=ppt/slides/_rels/slide7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77.png" /><Relationship Id="rId3" Type="http://schemas.openxmlformats.org/officeDocument/2006/relationships/image" Target="../media/image478.png" /><Relationship Id="rId4" Type="http://schemas.openxmlformats.org/officeDocument/2006/relationships/image" Target="../media/image479.png" /><Relationship Id="rId5" Type="http://schemas.openxmlformats.org/officeDocument/2006/relationships/image" Target="../media/image480.png" /></Relationships>
</file>

<file path=ppt/slides/_rels/slide7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81.png" /><Relationship Id="rId3" Type="http://schemas.openxmlformats.org/officeDocument/2006/relationships/image" Target="../media/image482.png" /><Relationship Id="rId4" Type="http://schemas.openxmlformats.org/officeDocument/2006/relationships/image" Target="../media/image483.png" /><Relationship Id="rId5" Type="http://schemas.openxmlformats.org/officeDocument/2006/relationships/image" Target="../media/image484.png" /><Relationship Id="rId6" Type="http://schemas.openxmlformats.org/officeDocument/2006/relationships/image" Target="../media/image485.png" /></Relationships>
</file>

<file path=ppt/slides/_rels/slide7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86.png" /><Relationship Id="rId3" Type="http://schemas.openxmlformats.org/officeDocument/2006/relationships/image" Target="../media/image487.png" /><Relationship Id="rId4" Type="http://schemas.openxmlformats.org/officeDocument/2006/relationships/image" Target="../media/image488.png" /><Relationship Id="rId5" Type="http://schemas.openxmlformats.org/officeDocument/2006/relationships/image" Target="../media/image489.png" /></Relationships>
</file>

<file path=ppt/slides/_rels/slide7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90.png" /><Relationship Id="rId3" Type="http://schemas.openxmlformats.org/officeDocument/2006/relationships/image" Target="../media/image491.png" /><Relationship Id="rId4" Type="http://schemas.openxmlformats.org/officeDocument/2006/relationships/image" Target="../media/image492.png" /><Relationship Id="rId5" Type="http://schemas.openxmlformats.org/officeDocument/2006/relationships/image" Target="../media/image493.png" /><Relationship Id="rId6" Type="http://schemas.openxmlformats.org/officeDocument/2006/relationships/image" Target="../media/image494.png" /><Relationship Id="rId7" Type="http://schemas.openxmlformats.org/officeDocument/2006/relationships/image" Target="../media/image495.png" /></Relationships>
</file>

<file path=ppt/slides/_rels/slide7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96.png" /><Relationship Id="rId3" Type="http://schemas.openxmlformats.org/officeDocument/2006/relationships/image" Target="../media/image497.png" /><Relationship Id="rId4" Type="http://schemas.openxmlformats.org/officeDocument/2006/relationships/image" Target="../media/image498.png" /><Relationship Id="rId5" Type="http://schemas.openxmlformats.org/officeDocument/2006/relationships/image" Target="../media/image499.png" /></Relationships>
</file>

<file path=ppt/slides/_rels/slide7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00.png" /><Relationship Id="rId3" Type="http://schemas.openxmlformats.org/officeDocument/2006/relationships/image" Target="../media/image501.png" /><Relationship Id="rId4" Type="http://schemas.openxmlformats.org/officeDocument/2006/relationships/image" Target="../media/image502.png" /><Relationship Id="rId5" Type="http://schemas.openxmlformats.org/officeDocument/2006/relationships/image" Target="../media/image503.png" /><Relationship Id="rId6" Type="http://schemas.openxmlformats.org/officeDocument/2006/relationships/image" Target="../media/image504.png" /><Relationship Id="rId7" Type="http://schemas.openxmlformats.org/officeDocument/2006/relationships/image" Target="../media/image505.png" /></Relationships>
</file>

<file path=ppt/slides/_rels/slide7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06.png" /><Relationship Id="rId3" Type="http://schemas.openxmlformats.org/officeDocument/2006/relationships/image" Target="../media/image507.png" /><Relationship Id="rId4" Type="http://schemas.openxmlformats.org/officeDocument/2006/relationships/image" Target="../media/image508.png" /><Relationship Id="rId5" Type="http://schemas.openxmlformats.org/officeDocument/2006/relationships/image" Target="../media/image509.png" /><Relationship Id="rId6" Type="http://schemas.openxmlformats.org/officeDocument/2006/relationships/image" Target="../media/image510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0.png" /><Relationship Id="rId3" Type="http://schemas.openxmlformats.org/officeDocument/2006/relationships/image" Target="../media/image41.png" /><Relationship Id="rId4" Type="http://schemas.openxmlformats.org/officeDocument/2006/relationships/image" Target="../media/image42.png" /><Relationship Id="rId5" Type="http://schemas.openxmlformats.org/officeDocument/2006/relationships/image" Target="../media/image43.png" /><Relationship Id="rId6" Type="http://schemas.openxmlformats.org/officeDocument/2006/relationships/image" Target="../media/image44.png" /><Relationship Id="rId7" Type="http://schemas.openxmlformats.org/officeDocument/2006/relationships/image" Target="../media/image45.png" /></Relationships>
</file>

<file path=ppt/slides/_rels/slide8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11.png" /><Relationship Id="rId3" Type="http://schemas.openxmlformats.org/officeDocument/2006/relationships/image" Target="../media/image512.png" /><Relationship Id="rId4" Type="http://schemas.openxmlformats.org/officeDocument/2006/relationships/image" Target="../media/image513.png" /><Relationship Id="rId5" Type="http://schemas.openxmlformats.org/officeDocument/2006/relationships/image" Target="../media/image514.png" /></Relationships>
</file>

<file path=ppt/slides/_rels/slide8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6.png" /><Relationship Id="rId3" Type="http://schemas.openxmlformats.org/officeDocument/2006/relationships/image" Target="../media/image47.png" /><Relationship Id="rId4" Type="http://schemas.openxmlformats.org/officeDocument/2006/relationships/image" Target="../media/image48.png" /><Relationship Id="rId5" Type="http://schemas.openxmlformats.org/officeDocument/2006/relationships/image" Target="../media/image49.png" /><Relationship Id="rId6" Type="http://schemas.openxmlformats.org/officeDocument/2006/relationships/image" Target="../media/image50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339975" y="5777192"/>
            <a:ext cx="323850" cy="557529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665480" y="4601172"/>
            <a:ext cx="3681095" cy="56515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521969" y="876896"/>
            <a:ext cx="3996055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45490" y="541047"/>
            <a:ext cx="3701859" cy="4286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89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Учебные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пособия</a:t>
            </a:r>
            <a:r>
              <a:rPr dirty="0" sz="850" spc="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издательства</a:t>
            </a:r>
            <a:r>
              <a:rPr dirty="0" sz="850" spc="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Легион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»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допущены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к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использованию</a:t>
            </a:r>
          </a:p>
          <a:p>
            <a:pPr marL="86359" marR="0">
              <a:lnSpc>
                <a:spcPts val="924"/>
              </a:lnSpc>
              <a:spcBef>
                <a:spcPts val="90"/>
              </a:spcBef>
              <a:spcAft>
                <a:spcPts val="0"/>
              </a:spcAft>
            </a:pP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в</a:t>
            </a:r>
            <a:r>
              <a:rPr dirty="0" sz="850" spc="-2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6">
                <a:solidFill>
                  <a:srgbClr val="231f20"/>
                </a:solidFill>
                <a:latin typeface="Arial"/>
                <a:cs typeface="Arial"/>
              </a:rPr>
              <a:t>образовательном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5">
                <a:solidFill>
                  <a:srgbClr val="231f20"/>
                </a:solidFill>
                <a:latin typeface="Arial"/>
                <a:cs typeface="Arial"/>
              </a:rPr>
              <a:t>процессе</a:t>
            </a:r>
            <a:r>
              <a:rPr dirty="0" sz="850" spc="-1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3">
                <a:solidFill>
                  <a:srgbClr val="231f20"/>
                </a:solidFill>
                <a:latin typeface="Arial"/>
                <a:cs typeface="Arial"/>
              </a:rPr>
              <a:t>приказом</a:t>
            </a:r>
            <a:r>
              <a:rPr dirty="0" sz="85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5">
                <a:solidFill>
                  <a:srgbClr val="231f20"/>
                </a:solidFill>
                <a:latin typeface="Arial"/>
                <a:cs typeface="Arial"/>
              </a:rPr>
              <a:t>Минобрнауки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4">
                <a:solidFill>
                  <a:srgbClr val="231f20"/>
                </a:solidFill>
                <a:latin typeface="Arial"/>
                <a:cs typeface="Arial"/>
              </a:rPr>
              <a:t>России</a:t>
            </a:r>
            <a:r>
              <a:rPr dirty="0" sz="850" spc="-1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231f20"/>
                </a:solidFill>
                <a:latin typeface="Arial"/>
                <a:cs typeface="Arial"/>
              </a:rPr>
              <a:t>№</a:t>
            </a:r>
            <a:r>
              <a:rPr dirty="0" sz="850" spc="-5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3">
                <a:solidFill>
                  <a:srgbClr val="231f20"/>
                </a:solidFill>
                <a:latin typeface="Arial"/>
                <a:cs typeface="Arial"/>
              </a:rPr>
              <a:t>729</a:t>
            </a:r>
            <a:r>
              <a:rPr dirty="0" sz="850" spc="-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850" spc="-28">
                <a:solidFill>
                  <a:srgbClr val="231f20"/>
                </a:solidFill>
                <a:latin typeface="Arial"/>
                <a:cs typeface="Arial"/>
              </a:rPr>
              <a:t>от</a:t>
            </a:r>
          </a:p>
          <a:p>
            <a:pPr marL="1520190" marR="0">
              <a:lnSpc>
                <a:spcPts val="924"/>
              </a:lnSpc>
              <a:spcBef>
                <a:spcPts val="55"/>
              </a:spcBef>
              <a:spcAft>
                <a:spcPts val="0"/>
              </a:spcAft>
            </a:pPr>
            <a:r>
              <a:rPr dirty="0" sz="850" spc="-23">
                <a:solidFill>
                  <a:srgbClr val="231f20"/>
                </a:solidFill>
                <a:latin typeface="Arial"/>
                <a:cs typeface="Arial"/>
              </a:rPr>
              <a:t>14.12.2009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047240" y="1374186"/>
            <a:ext cx="1100632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Г.</a:t>
            </a:r>
            <a:r>
              <a:rPr dirty="0" sz="1200" spc="1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Коннова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69440" y="1976363"/>
            <a:ext cx="1455739" cy="38970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8"/>
              </a:lnSpc>
              <a:spcBef>
                <a:spcPts val="0"/>
              </a:spcBef>
              <a:spcAft>
                <a:spcPts val="0"/>
              </a:spcAft>
            </a:pP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Р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Т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231f20"/>
                </a:solidFill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5170" y="2450666"/>
            <a:ext cx="3745889" cy="60373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7830" marR="0">
              <a:lnSpc>
                <a:spcPts val="21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900" b="1">
                <a:solidFill>
                  <a:srgbClr val="231f20"/>
                </a:solidFill>
                <a:latin typeface="Times New Roman"/>
                <a:cs typeface="Times New Roman"/>
              </a:rPr>
              <a:t>РАЗВИТИЕ,</a:t>
            </a:r>
            <a:r>
              <a:rPr dirty="0" sz="190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900" b="1">
                <a:solidFill>
                  <a:srgbClr val="231f20"/>
                </a:solidFill>
                <a:latin typeface="Times New Roman"/>
                <a:cs typeface="Times New Roman"/>
              </a:rPr>
              <a:t>ОБЩЕНИЕ</a:t>
            </a:r>
          </a:p>
          <a:p>
            <a:pPr marL="0" marR="0">
              <a:lnSpc>
                <a:spcPts val="2051"/>
              </a:lnSpc>
              <a:spcBef>
                <a:spcPts val="298"/>
              </a:spcBef>
              <a:spcAft>
                <a:spcPts val="0"/>
              </a:spcAft>
            </a:pPr>
            <a:r>
              <a:rPr dirty="0" sz="1850" b="1">
                <a:solidFill>
                  <a:srgbClr val="231f20"/>
                </a:solidFill>
                <a:latin typeface="Times New Roman"/>
                <a:cs typeface="Times New Roman"/>
              </a:rPr>
              <a:t>САМООЦЕНКА,</a:t>
            </a:r>
            <a:r>
              <a:rPr dirty="0" sz="1850" spc="53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850" b="1">
                <a:solidFill>
                  <a:srgbClr val="231f20"/>
                </a:solidFill>
                <a:latin typeface="Times New Roman"/>
                <a:cs typeface="Times New Roman"/>
              </a:rPr>
              <a:t>ТВОРЧЕСТВО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82370" y="3138555"/>
            <a:ext cx="2830862" cy="4852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1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ЗАНИМАТЕЛЬНАЯ</a:t>
            </a: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ЛОГИКА</a:t>
            </a:r>
          </a:p>
          <a:p>
            <a:pPr marL="521969" marR="0">
              <a:lnSpc>
                <a:spcPts val="1661"/>
              </a:lnSpc>
              <a:spcBef>
                <a:spcPts val="148"/>
              </a:spcBef>
              <a:spcAft>
                <a:spcPts val="0"/>
              </a:spcAft>
            </a:pP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500" b="1">
                <a:solidFill>
                  <a:srgbClr val="231f20"/>
                </a:solidFill>
                <a:latin typeface="Times New Roman"/>
                <a:cs typeface="Times New Roman"/>
              </a:rPr>
              <a:t>МАТЕМАТИКА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13740" y="3750261"/>
            <a:ext cx="3764652" cy="2543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02"/>
              </a:lnSpc>
              <a:spcBef>
                <a:spcPts val="0"/>
              </a:spcBef>
              <a:spcAft>
                <a:spcPts val="0"/>
              </a:spcAft>
            </a:pPr>
            <a:r>
              <a:rPr dirty="0" sz="1550" spc="14" b="1">
                <a:solidFill>
                  <a:srgbClr val="231f20"/>
                </a:solidFill>
                <a:latin typeface="Times New Roman"/>
                <a:cs typeface="Times New Roman"/>
              </a:rPr>
              <a:t>Курс</a:t>
            </a:r>
            <a:r>
              <a:rPr dirty="0" sz="15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550" spc="12" b="1">
                <a:solidFill>
                  <a:srgbClr val="231f20"/>
                </a:solidFill>
                <a:latin typeface="Times New Roman"/>
                <a:cs typeface="Times New Roman"/>
              </a:rPr>
              <a:t>внеурочной</a:t>
            </a:r>
            <a:r>
              <a:rPr dirty="0" sz="15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550" spc="13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  <a:r>
              <a:rPr dirty="0" sz="15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550" spc="17" b="1">
                <a:solidFill>
                  <a:srgbClr val="231f20"/>
                </a:solidFill>
                <a:latin typeface="Times New Roman"/>
                <a:cs typeface="Times New Roman"/>
              </a:rPr>
              <a:t>(ФГОС)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875790" y="4089192"/>
            <a:ext cx="1442341" cy="3334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25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 b="1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dirty="0" sz="1900" b="1">
                <a:solidFill>
                  <a:srgbClr val="231f20"/>
                </a:solidFill>
                <a:latin typeface="Times New Roman"/>
                <a:cs typeface="Times New Roman"/>
              </a:rPr>
              <a:t>-й</a:t>
            </a:r>
            <a:r>
              <a:rPr dirty="0" sz="1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900" b="1">
                <a:solidFill>
                  <a:srgbClr val="231f20"/>
                </a:solidFill>
                <a:latin typeface="Times New Roman"/>
                <a:cs typeface="Times New Roman"/>
              </a:rPr>
              <a:t>КЛАСС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75640" y="4615226"/>
            <a:ext cx="1518310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Рабочая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программа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75640" y="4855256"/>
            <a:ext cx="2965070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Поурочные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методические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рекомендации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311910" y="5322629"/>
            <a:ext cx="2567044" cy="2005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79"/>
              </a:lnSpc>
              <a:spcBef>
                <a:spcPts val="0"/>
              </a:spcBef>
              <a:spcAft>
                <a:spcPts val="0"/>
              </a:spcAft>
            </a:pPr>
            <a:r>
              <a:rPr dirty="0" sz="1150" spc="33" b="1">
                <a:solidFill>
                  <a:srgbClr val="231f20"/>
                </a:solidFill>
                <a:latin typeface="Times New Roman"/>
                <a:cs typeface="Times New Roman"/>
              </a:rPr>
              <a:t>Пособие</a:t>
            </a:r>
            <a:r>
              <a:rPr dirty="0" sz="11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50" spc="34" b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150" spc="1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50" spc="29" b="1">
                <a:solidFill>
                  <a:srgbClr val="231f20"/>
                </a:solidFill>
                <a:latin typeface="Times New Roman"/>
                <a:cs typeface="Times New Roman"/>
              </a:rPr>
              <a:t>учителей</a:t>
            </a:r>
            <a:r>
              <a:rPr dirty="0" sz="1150" spc="2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5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150" spc="3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50" spc="31" b="1">
                <a:solidFill>
                  <a:srgbClr val="231f20"/>
                </a:solidFill>
                <a:latin typeface="Times New Roman"/>
                <a:cs typeface="Times New Roman"/>
              </a:rPr>
              <a:t>родителей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637790" y="5743301"/>
            <a:ext cx="325754" cy="2350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350">
                <a:solidFill>
                  <a:srgbClr val="231f20"/>
                </a:solidFill>
                <a:latin typeface="GRULLQ+DejaVu Sans"/>
                <a:cs typeface="GRULLQ+DejaVu Sans"/>
              </a:rPr>
              <a:t>™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072640" y="6410920"/>
            <a:ext cx="1050670" cy="4955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12089" marR="0">
              <a:lnSpc>
                <a:spcPts val="1061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-35" b="1">
                <a:solidFill>
                  <a:srgbClr val="231f20"/>
                </a:solidFill>
                <a:latin typeface="Arial"/>
                <a:cs typeface="Arial"/>
              </a:rPr>
              <a:t>ЛЕГИОН</a:t>
            </a:r>
          </a:p>
          <a:p>
            <a:pPr marL="0" marR="0">
              <a:lnSpc>
                <a:spcPts val="1061"/>
              </a:lnSpc>
              <a:spcBef>
                <a:spcPts val="148"/>
              </a:spcBef>
              <a:spcAft>
                <a:spcPts val="0"/>
              </a:spcAft>
            </a:pPr>
            <a:r>
              <a:rPr dirty="0" sz="950" spc="-29" b="1">
                <a:solidFill>
                  <a:srgbClr val="231f20"/>
                </a:solidFill>
                <a:latin typeface="Arial"/>
                <a:cs typeface="Arial"/>
              </a:rPr>
              <a:t>Ростов-на-Дону</a:t>
            </a:r>
          </a:p>
          <a:p>
            <a:pPr marL="308610" marR="0">
              <a:lnSpc>
                <a:spcPts val="1117"/>
              </a:lnSpc>
              <a:spcBef>
                <a:spcPts val="163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Arial"/>
                <a:cs typeface="Arial"/>
              </a:rPr>
              <a:t>2015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27685" y="742912"/>
            <a:ext cx="3997325" cy="537273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45769" y="536990"/>
            <a:ext cx="1388319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  <a:p>
            <a:pPr marL="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8400" y="713345"/>
            <a:ext cx="2823885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4.</a:t>
            </a:r>
            <a:r>
              <a:rPr dirty="0" sz="1200" spc="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40" b="1">
                <a:solidFill>
                  <a:srgbClr val="231f20"/>
                </a:solidFill>
                <a:latin typeface="Times New Roman"/>
                <a:cs typeface="Times New Roman"/>
              </a:rPr>
              <a:t>Содержание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6" b="1">
                <a:solidFill>
                  <a:srgbClr val="231f20"/>
                </a:solidFill>
                <a:latin typeface="Times New Roman"/>
                <a:cs typeface="Times New Roman"/>
              </a:rPr>
              <a:t>учебной</a:t>
            </a:r>
            <a:r>
              <a:rPr dirty="0" sz="125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8" b="1">
                <a:solidFill>
                  <a:srgbClr val="231f20"/>
                </a:solidFill>
                <a:latin typeface="Times New Roman"/>
                <a:cs typeface="Times New Roman"/>
              </a:rPr>
              <a:t>программы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939540" y="784567"/>
            <a:ext cx="693421" cy="4478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Дата</a:t>
            </a:r>
          </a:p>
          <a:p>
            <a:pPr marL="0" marR="0">
              <a:lnSpc>
                <a:spcPts val="946"/>
              </a:lnSpc>
              <a:spcBef>
                <a:spcPts val="163"/>
              </a:spcBef>
              <a:spcAft>
                <a:spcPts val="0"/>
              </a:spcAft>
            </a:pPr>
            <a:r>
              <a:rPr dirty="0" sz="850" spc="-21" b="1">
                <a:solidFill>
                  <a:srgbClr val="231f20"/>
                </a:solidFill>
                <a:latin typeface="Times New Roman"/>
                <a:cs typeface="Times New Roman"/>
              </a:rPr>
              <a:t>проведения</a:t>
            </a:r>
          </a:p>
          <a:p>
            <a:pPr marL="63500" marR="0">
              <a:lnSpc>
                <a:spcPts val="996"/>
              </a:lnSpc>
              <a:spcBef>
                <a:spcPts val="123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79450" y="839171"/>
            <a:ext cx="273001" cy="1678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2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90600" y="841717"/>
            <a:ext cx="513494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Кол-во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747520" y="858233"/>
            <a:ext cx="1938715" cy="3031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Содержание</a:t>
            </a:r>
            <a:r>
              <a:rPr dirty="0" sz="900" spc="-1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3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развиваемые</a:t>
            </a:r>
          </a:p>
          <a:p>
            <a:pPr marL="579119" marR="0">
              <a:lnSpc>
                <a:spcPts val="996"/>
              </a:lnSpc>
              <a:spcBef>
                <a:spcPts val="118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способности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60070" y="983957"/>
            <a:ext cx="912397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52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spc="58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часов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61330" y="1005459"/>
            <a:ext cx="4156211" cy="799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5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4-м</a:t>
            </a:r>
            <a:r>
              <a:rPr dirty="0" sz="95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классе</a:t>
            </a:r>
            <a:r>
              <a:rPr dirty="0" sz="950" spc="1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5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силу</a:t>
            </a:r>
            <a:r>
              <a:rPr dirty="0" sz="95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возрастных</a:t>
            </a:r>
            <a:r>
              <a:rPr dirty="0" sz="95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особенностей</a:t>
            </a:r>
            <a:r>
              <a:rPr dirty="0" sz="95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ребёнку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950" spc="10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950" spc="10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трудно</a:t>
            </a:r>
            <a:r>
              <a:rPr dirty="0" sz="950" spc="10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долго</a:t>
            </a:r>
            <a:r>
              <a:rPr dirty="0" sz="950" spc="10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удерживать</a:t>
            </a:r>
            <a:r>
              <a:rPr dirty="0" sz="950" spc="10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внимание</a:t>
            </a:r>
            <a:r>
              <a:rPr dirty="0" sz="950" spc="10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однотипных</a:t>
            </a:r>
            <a:r>
              <a:rPr dirty="0" sz="95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заданиях,</a:t>
            </a:r>
            <a:r>
              <a:rPr dirty="0" sz="95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поэтому</a:t>
            </a:r>
            <a:r>
              <a:rPr dirty="0" sz="95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950" spc="4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данного</a:t>
            </a:r>
            <a:r>
              <a:rPr dirty="0" sz="950" spc="4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курса,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придерживаясь</a:t>
            </a:r>
            <a:r>
              <a:rPr dirty="0" sz="95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традиций</a:t>
            </a:r>
            <a:r>
              <a:rPr dirty="0" sz="95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курсов</a:t>
            </a:r>
            <a:r>
              <a:rPr dirty="0" sz="9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«РОСТ»</a:t>
            </a:r>
            <a:r>
              <a:rPr dirty="0" sz="95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1-го,</a:t>
            </a:r>
            <a:r>
              <a:rPr dirty="0" sz="9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2-го</a:t>
            </a:r>
            <a:r>
              <a:rPr dirty="0" sz="95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3-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  <a:r>
              <a:rPr dirty="0" sz="95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классов,</a:t>
            </a:r>
            <a:r>
              <a:rPr dirty="0" sz="95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построены</a:t>
            </a:r>
            <a:r>
              <a:rPr dirty="0" sz="95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95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принципу</a:t>
            </a:r>
            <a:r>
              <a:rPr dirty="0" sz="95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«спирали»,</a:t>
            </a:r>
            <a:r>
              <a:rPr dirty="0" sz="95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95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64210" y="1267781"/>
            <a:ext cx="312386" cy="1075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24</a:t>
            </a:r>
          </a:p>
          <a:p>
            <a:pPr marL="0" marR="0">
              <a:lnSpc>
                <a:spcPts val="1100"/>
              </a:lnSpc>
              <a:spcBef>
                <a:spcPts val="2409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25</a:t>
            </a:r>
          </a:p>
          <a:p>
            <a:pPr marL="0" marR="0">
              <a:lnSpc>
                <a:spcPts val="1100"/>
              </a:lnSpc>
              <a:spcBef>
                <a:spcPts val="2459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26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34110" y="1270139"/>
            <a:ext cx="229160" cy="10727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422400" y="1270433"/>
            <a:ext cx="2552176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алгоритм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задачах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внимательности.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422400" y="1716203"/>
            <a:ext cx="258051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9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561330" y="1777620"/>
            <a:ext cx="1209094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последователь-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901294" y="1777620"/>
            <a:ext cx="530019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ность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561924" y="1777620"/>
            <a:ext cx="708697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заданий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400855" y="1777620"/>
            <a:ext cx="635336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разных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166494" y="1777620"/>
            <a:ext cx="548469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видов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422400" y="1850823"/>
            <a:ext cx="22313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621790" y="1850823"/>
            <a:ext cx="213263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команд-</a:t>
            </a:r>
            <a:r>
              <a:rPr dirty="0" sz="900" spc="7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ной</a:t>
            </a:r>
            <a:r>
              <a:rPr dirty="0" sz="900" spc="7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игре.</a:t>
            </a:r>
            <a:r>
              <a:rPr dirty="0" sz="900" spc="7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Танграм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729990" y="1850823"/>
            <a:ext cx="27241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561330" y="1931289"/>
            <a:ext cx="4154100" cy="336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95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повторяется</a:t>
            </a:r>
            <a:r>
              <a:rPr dirty="0" sz="95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50" spc="2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небольшими</a:t>
            </a:r>
            <a:r>
              <a:rPr dirty="0" sz="950" spc="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вариациями</a:t>
            </a:r>
            <a:r>
              <a:rPr dirty="0" sz="950" spc="2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каждом</a:t>
            </a:r>
            <a:r>
              <a:rPr dirty="0" sz="95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занятии,</a:t>
            </a:r>
            <a:r>
              <a:rPr dirty="0" sz="95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95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сами</a:t>
            </a:r>
            <a:r>
              <a:rPr dirty="0" sz="95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95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различаются.</a:t>
            </a:r>
            <a:r>
              <a:rPr dirty="0" sz="95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95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422400" y="1985443"/>
            <a:ext cx="207598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конструирова-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нию.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422400" y="2168323"/>
            <a:ext cx="2581521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алгоритм</a:t>
            </a:r>
            <a:r>
              <a:rPr dirty="0" sz="9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задачах</a:t>
            </a:r>
            <a:r>
              <a:rPr dirty="0" sz="9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5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  <a:r>
              <a:rPr dirty="0" sz="900" spc="5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5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  <a:r>
              <a:rPr dirty="0" sz="900" spc="6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неод-</a:t>
            </a:r>
            <a:r>
              <a:rPr dirty="0" sz="9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нозначные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561330" y="2239900"/>
            <a:ext cx="2797566" cy="3368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соблюдается</a:t>
            </a:r>
            <a:r>
              <a:rPr dirty="0" sz="950" spc="10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принцип</a:t>
            </a:r>
            <a:r>
              <a:rPr dirty="0" sz="950" spc="10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доступности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увеличения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сложно-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сти.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379500" y="2239900"/>
            <a:ext cx="234524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8633365" y="2239900"/>
            <a:ext cx="1080771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постепенного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758180" y="2549289"/>
            <a:ext cx="1934644" cy="171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5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Основные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формы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деятельности: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422400" y="2572183"/>
            <a:ext cx="1472990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решения</a:t>
            </a:r>
            <a:r>
              <a:rPr dirty="0" sz="900" spc="6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проблемы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865340" y="2572183"/>
            <a:ext cx="23039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3065165" y="2572183"/>
            <a:ext cx="93577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758180" y="2699639"/>
            <a:ext cx="3952404" cy="490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39">
                <a:solidFill>
                  <a:srgbClr val="231f20"/>
                </a:solidFill>
                <a:latin typeface="GRULLQ+DejaVu Sans"/>
                <a:cs typeface="GRULLQ+DejaVu Sans"/>
              </a:rPr>
              <a:t>—динамические</a:t>
            </a:r>
            <a:r>
              <a:rPr dirty="0" sz="9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5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5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мелкой</a:t>
            </a:r>
            <a:r>
              <a:rPr dirty="0" sz="95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моторики</a:t>
            </a:r>
            <a:r>
              <a:rPr dirty="0" sz="95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пальцев</a:t>
            </a:r>
          </a:p>
          <a:p>
            <a:pPr marL="13970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рук;</a:t>
            </a:r>
            <a:r>
              <a:rPr dirty="0" sz="950" spc="1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физи-</a:t>
            </a:r>
            <a:r>
              <a:rPr dirty="0" sz="950" spc="12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ческие</a:t>
            </a:r>
            <a:r>
              <a:rPr dirty="0" sz="950" spc="1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</a:t>
            </a:r>
            <a:r>
              <a:rPr dirty="0" sz="950" spc="1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(зарядка)</a:t>
            </a:r>
          </a:p>
          <a:p>
            <a:pPr marL="3186398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490710" y="2853309"/>
            <a:ext cx="221875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664210" y="2880681"/>
            <a:ext cx="312386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27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134110" y="288303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422400" y="2883333"/>
            <a:ext cx="73260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2890063" y="2883333"/>
            <a:ext cx="1112813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аналитических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422400" y="3017953"/>
            <a:ext cx="2579886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</a:t>
            </a:r>
            <a:r>
              <a:rPr dirty="0" sz="9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зада-</a:t>
            </a:r>
            <a:r>
              <a:rPr dirty="0" sz="9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че</a:t>
            </a:r>
            <a:r>
              <a:rPr dirty="0" sz="9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«о</a:t>
            </a:r>
            <a:r>
              <a:rPr dirty="0" sz="9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рюкзаке</a:t>
            </a:r>
            <a:r>
              <a:rPr dirty="0" sz="9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целыми</a:t>
            </a:r>
            <a:r>
              <a:rPr dirty="0" sz="900" spc="18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мерками».</a:t>
            </a:r>
            <a:r>
              <a:rPr dirty="0" sz="900" spc="18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758180" y="3008250"/>
            <a:ext cx="3030996" cy="487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970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элементами</a:t>
            </a:r>
            <a:r>
              <a:rPr dirty="0" sz="950" spc="9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актёрского</a:t>
            </a:r>
            <a:r>
              <a:rPr dirty="0" sz="950" spc="9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мастерства</a:t>
            </a:r>
          </a:p>
          <a:p>
            <a:pPr marL="13970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речевого</a:t>
            </a:r>
            <a:r>
              <a:rPr dirty="0" sz="9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аппарата;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гимнастика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рук;</a:t>
            </a:r>
          </a:p>
          <a:p>
            <a:pPr marL="0" marR="0">
              <a:lnSpc>
                <a:spcPts val="1132"/>
              </a:lnSpc>
              <a:spcBef>
                <a:spcPts val="67"/>
              </a:spcBef>
              <a:spcAft>
                <a:spcPts val="0"/>
              </a:spcAft>
            </a:pP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—познавательно-логические;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704107" y="3008250"/>
            <a:ext cx="234524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422400" y="3287193"/>
            <a:ext cx="217235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геометрического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воображения.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64210" y="3461071"/>
            <a:ext cx="312386" cy="496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28</a:t>
            </a:r>
          </a:p>
          <a:p>
            <a:pPr marL="0" marR="0">
              <a:lnSpc>
                <a:spcPts val="1100"/>
              </a:lnSpc>
              <a:spcBef>
                <a:spcPts val="1409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29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134110" y="3463429"/>
            <a:ext cx="229160" cy="4936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1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422400" y="3463723"/>
            <a:ext cx="2539286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логические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цепочки,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классификации.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758180" y="3467989"/>
            <a:ext cx="1560524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37">
                <a:solidFill>
                  <a:srgbClr val="231f20"/>
                </a:solidFill>
                <a:latin typeface="GRULLQ+DejaVu Sans"/>
                <a:cs typeface="GRULLQ+DejaVu Sans"/>
              </a:rPr>
              <a:t>—коммуникативные.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5571490" y="3619120"/>
            <a:ext cx="4144764" cy="15699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70509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5" b="1">
                <a:solidFill>
                  <a:srgbClr val="231f20"/>
                </a:solidFill>
                <a:latin typeface="Times New Roman"/>
                <a:cs typeface="Times New Roman"/>
              </a:rPr>
              <a:t>Динамические</a:t>
            </a:r>
            <a:r>
              <a:rPr dirty="0" sz="950" spc="1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паузы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позволяют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создать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положительный</a:t>
            </a:r>
          </a:p>
          <a:p>
            <a:pPr marL="80009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эмоцио-</a:t>
            </a:r>
            <a:r>
              <a:rPr dirty="0" sz="9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нальный</a:t>
            </a:r>
            <a:r>
              <a:rPr dirty="0" sz="9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фон,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повысить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скорость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психомоторных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процессов,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развивают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двигательные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ребёнка.</a:t>
            </a:r>
          </a:p>
          <a:p>
            <a:pPr marL="595629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Предлагается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разыграть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небольшую</a:t>
            </a:r>
            <a:r>
              <a:rPr dirty="0" sz="95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сценку,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этим</a:t>
            </a:r>
          </a:p>
          <a:p>
            <a:pPr marL="805179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приобретается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начальный</a:t>
            </a:r>
            <a:r>
              <a:rPr dirty="0" sz="9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навык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сценического</a:t>
            </a:r>
          </a:p>
          <a:p>
            <a:pPr marL="511809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мастерства.</a:t>
            </a:r>
            <a:r>
              <a:rPr dirty="0" sz="95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курсе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систематически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</a:p>
          <a:p>
            <a:pPr marL="407669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9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непо-</a:t>
            </a:r>
            <a:r>
              <a:rPr dirty="0" sz="95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средственно</a:t>
            </a:r>
            <a:r>
              <a:rPr dirty="0" sz="9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речевых</a:t>
            </a:r>
          </a:p>
          <a:p>
            <a:pPr marL="20320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органов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языка,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губ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п.,</a:t>
            </a:r>
            <a:r>
              <a:rPr dirty="0" sz="9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мел-</a:t>
            </a:r>
            <a:r>
              <a:rPr dirty="0" sz="95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кой</a:t>
            </a:r>
          </a:p>
          <a:p>
            <a:pPr marL="47625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моторики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пальцев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рук.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задания,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предлагающие</a:t>
            </a:r>
          </a:p>
          <a:p>
            <a:pPr marL="2960369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раскрасить,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422400" y="3782493"/>
            <a:ext cx="2366839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конструктивных</a:t>
            </a:r>
            <a:r>
              <a:rPr dirty="0" sz="900" spc="8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спо-</a:t>
            </a:r>
            <a:r>
              <a:rPr dirty="0" sz="900" spc="8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собностей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2411730" y="3782493"/>
            <a:ext cx="1112813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аналитических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3773170" y="3782493"/>
            <a:ext cx="23039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11429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422400" y="4051733"/>
            <a:ext cx="257967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  <a:r>
              <a:rPr dirty="0" sz="9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задач</a:t>
            </a:r>
            <a:r>
              <a:rPr dirty="0" sz="900" spc="3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разумный</a:t>
            </a:r>
            <a:r>
              <a:rPr dirty="0" sz="9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пере-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1422400" y="4186353"/>
            <a:ext cx="414377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бор.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2556782" y="4186353"/>
            <a:ext cx="144713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Совершенствование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422400" y="4320973"/>
            <a:ext cx="123880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внимательности.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664210" y="4494851"/>
            <a:ext cx="312386" cy="10756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30</a:t>
            </a:r>
          </a:p>
          <a:p>
            <a:pPr marL="3809" marR="0">
              <a:lnSpc>
                <a:spcPts val="1073"/>
              </a:lnSpc>
              <a:spcBef>
                <a:spcPts val="243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31</a:t>
            </a:r>
          </a:p>
          <a:p>
            <a:pPr marL="0" marR="0">
              <a:lnSpc>
                <a:spcPts val="1100"/>
              </a:lnSpc>
              <a:spcBef>
                <a:spcPts val="2465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32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134110" y="4497209"/>
            <a:ext cx="229160" cy="10727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422400" y="4497504"/>
            <a:ext cx="2504259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творче-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ского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командной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игре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«Артист».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422400" y="4943273"/>
            <a:ext cx="2581505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900" spc="6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6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Циклы</a:t>
            </a:r>
            <a:r>
              <a:rPr dirty="0" sz="900" spc="8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900" spc="9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умножении.</a:t>
            </a:r>
            <a:r>
              <a:rPr dirty="0" sz="900" spc="8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выдвигать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гипо-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тезы.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561330" y="5158360"/>
            <a:ext cx="2630381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штриховать,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пройти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лабиринт</a:t>
            </a:r>
            <a:r>
              <a:rPr dirty="0" sz="9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8">
                <a:solidFill>
                  <a:srgbClr val="231f20"/>
                </a:solidFill>
                <a:latin typeface="GRULLQ+DejaVu Sans"/>
                <a:cs typeface="GRULLQ+DejaVu Sans"/>
              </a:rPr>
              <a:t>п.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5561330" y="5312030"/>
            <a:ext cx="4150416" cy="952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5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4-м</a:t>
            </a:r>
            <a:r>
              <a:rPr dirty="0" sz="95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классе</a:t>
            </a:r>
            <a:r>
              <a:rPr dirty="0" sz="95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возрастает</a:t>
            </a:r>
            <a:r>
              <a:rPr dirty="0" sz="95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нагрузка</a:t>
            </a:r>
            <a:r>
              <a:rPr dirty="0" sz="95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5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руки,</a:t>
            </a:r>
            <a:r>
              <a:rPr dirty="0" sz="9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связанная</a:t>
            </a:r>
            <a:r>
              <a:rPr dirty="0" sz="95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увеличением</a:t>
            </a:r>
            <a:r>
              <a:rPr dirty="0" sz="950" spc="9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письменных</a:t>
            </a:r>
            <a:r>
              <a:rPr dirty="0" sz="950" spc="9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заданий.</a:t>
            </a:r>
            <a:r>
              <a:rPr dirty="0" sz="950" spc="9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950" spc="9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длительной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работе</a:t>
            </a:r>
            <a:r>
              <a:rPr dirty="0" sz="95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пальцы</a:t>
            </a:r>
            <a:r>
              <a:rPr dirty="0" sz="95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рук</a:t>
            </a:r>
            <a:r>
              <a:rPr dirty="0" sz="95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  <a:r>
              <a:rPr dirty="0" sz="95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ну-</a:t>
            </a:r>
            <a:r>
              <a:rPr dirty="0" sz="95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ждаются</a:t>
            </a:r>
            <a:r>
              <a:rPr dirty="0" sz="95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5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специальной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гимнастике.</a:t>
            </a:r>
            <a:r>
              <a:rPr dirty="0" sz="95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5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  <a:r>
              <a:rPr dirty="0" sz="95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целью</a:t>
            </a:r>
            <a:r>
              <a:rPr dirty="0" sz="9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  <a:r>
              <a:rPr dirty="0" sz="95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упраж-</a:t>
            </a:r>
            <a:r>
              <a:rPr dirty="0" sz="95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нения,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95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увеличат</a:t>
            </a:r>
            <a:r>
              <a:rPr dirty="0" sz="95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подвижность</a:t>
            </a:r>
            <a:r>
              <a:rPr dirty="0" sz="95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силу</a:t>
            </a:r>
            <a:r>
              <a:rPr dirty="0" sz="95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рук</a:t>
            </a:r>
            <a:r>
              <a:rPr dirty="0" sz="95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послужат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активным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отдыхом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утомлённых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пальцев.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422400" y="5395393"/>
            <a:ext cx="258152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алгоритм</a:t>
            </a:r>
            <a:r>
              <a:rPr dirty="0" sz="9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задачах</a:t>
            </a:r>
            <a:r>
              <a:rPr dirty="0" sz="9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  <a:r>
              <a:rPr dirty="0" sz="9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422400" y="5664633"/>
            <a:ext cx="61646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2113926" y="5664633"/>
            <a:ext cx="77472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обобщать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2963992" y="5664633"/>
            <a:ext cx="23039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3269070" y="5664633"/>
            <a:ext cx="73120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задавать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422400" y="5799254"/>
            <a:ext cx="72352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вопросы.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664210" y="5973131"/>
            <a:ext cx="312386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33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1134110" y="597548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1422400" y="5975783"/>
            <a:ext cx="221440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внимания,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5758180" y="6244989"/>
            <a:ext cx="1644736" cy="171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5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Познавательно-логические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7769860" y="6240511"/>
            <a:ext cx="677710" cy="1785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5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8820963" y="6240511"/>
            <a:ext cx="895210" cy="1785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5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формируют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5561330" y="6392799"/>
            <a:ext cx="4154690" cy="490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универсальные</a:t>
            </a:r>
            <a:r>
              <a:rPr dirty="0" sz="95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учеб-</a:t>
            </a:r>
            <a:r>
              <a:rPr dirty="0" sz="95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ные</a:t>
            </a:r>
            <a:r>
              <a:rPr dirty="0" sz="950" spc="2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действия,</a:t>
            </a:r>
            <a:r>
              <a:rPr dirty="0" sz="95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развивают</a:t>
            </a:r>
            <a:r>
              <a:rPr dirty="0" sz="950" spc="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внимание,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память,</a:t>
            </a:r>
            <a:r>
              <a:rPr dirty="0" sz="9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воображение,</a:t>
            </a:r>
            <a:r>
              <a:rPr dirty="0" sz="95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6">
                <a:solidFill>
                  <a:srgbClr val="231f20"/>
                </a:solidFill>
                <a:latin typeface="GRULLQ+DejaVu Sans"/>
                <a:cs typeface="GRULLQ+DejaVu Sans"/>
              </a:rPr>
              <a:t>дают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9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поиска</a:t>
            </a:r>
            <a:r>
              <a:rPr dirty="0" sz="95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новых</a:t>
            </a:r>
            <a:r>
              <a:rPr dirty="0" sz="9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решений</a:t>
            </a:r>
            <a:r>
              <a:rPr dirty="0" sz="9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необычных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ситуациях.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05839" y="494423"/>
            <a:ext cx="868071" cy="4770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Игровые</a:t>
            </a:r>
          </a:p>
          <a:p>
            <a:pPr marL="158750" marR="0">
              <a:lnSpc>
                <a:spcPts val="1132"/>
              </a:lnSpc>
              <a:spcBef>
                <a:spcPts val="56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</a:p>
          <a:p>
            <a:pPr marL="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позволяют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38860" y="940689"/>
            <a:ext cx="833827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развивать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0230" y="1091820"/>
            <a:ext cx="1302571" cy="1087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509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</a:t>
            </a:r>
          </a:p>
          <a:p>
            <a:pPr marL="166369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способности.</a:t>
            </a:r>
          </a:p>
          <a:p>
            <a:pPr marL="204469" marR="0">
              <a:lnSpc>
                <a:spcPts val="1076"/>
              </a:lnSpc>
              <a:spcBef>
                <a:spcPts val="104"/>
              </a:spcBef>
              <a:spcAft>
                <a:spcPts val="0"/>
              </a:spcAft>
            </a:pPr>
            <a:r>
              <a:rPr dirty="0" sz="950" spc="27" b="1">
                <a:solidFill>
                  <a:srgbClr val="231f20"/>
                </a:solidFill>
                <a:latin typeface="Times New Roman"/>
                <a:cs typeface="Times New Roman"/>
              </a:rPr>
              <a:t>Формы</a:t>
            </a:r>
            <a:r>
              <a:rPr dirty="0" sz="950" spc="2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22" b="1">
                <a:solidFill>
                  <a:srgbClr val="231f20"/>
                </a:solidFill>
                <a:latin typeface="Times New Roman"/>
                <a:cs typeface="Times New Roman"/>
              </a:rPr>
              <a:t>занятий</a:t>
            </a:r>
          </a:p>
          <a:p>
            <a:pPr marL="372109" marR="0">
              <a:lnSpc>
                <a:spcPts val="1132"/>
              </a:lnSpc>
              <a:spcBef>
                <a:spcPts val="56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</a:p>
          <a:p>
            <a:pPr marL="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разнообразными</a:t>
            </a:r>
          </a:p>
          <a:p>
            <a:pPr marL="201929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групповые,</a:t>
            </a:r>
          </a:p>
          <a:p>
            <a:pPr marL="58928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индиви-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06120" y="2148459"/>
            <a:ext cx="1142528" cy="635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дуальные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(при</a:t>
            </a:r>
          </a:p>
          <a:p>
            <a:pPr marL="27051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занятиях</a:t>
            </a:r>
            <a:r>
              <a:rPr dirty="0" sz="9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6223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родителями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29718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домашних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2752979"/>
            <a:ext cx="1326022" cy="1858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371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условиях),</a:t>
            </a:r>
          </a:p>
          <a:p>
            <a:pPr marL="581660" marR="0">
              <a:lnSpc>
                <a:spcPts val="113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интегри-</a:t>
            </a:r>
          </a:p>
          <a:p>
            <a:pPr marL="0" marR="0">
              <a:lnSpc>
                <a:spcPts val="1161"/>
              </a:lnSpc>
              <a:spcBef>
                <a:spcPts val="34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рованные.</a:t>
            </a:r>
          </a:p>
          <a:p>
            <a:pPr marL="198119" marR="0">
              <a:lnSpc>
                <a:spcPts val="1076"/>
              </a:lnSpc>
              <a:spcBef>
                <a:spcPts val="18"/>
              </a:spcBef>
              <a:spcAft>
                <a:spcPts val="0"/>
              </a:spcAft>
            </a:pPr>
            <a:r>
              <a:rPr dirty="0" sz="950" spc="25" b="1">
                <a:solidFill>
                  <a:srgbClr val="231f20"/>
                </a:solidFill>
                <a:latin typeface="Times New Roman"/>
                <a:cs typeface="Times New Roman"/>
              </a:rPr>
              <a:t>Виды</a:t>
            </a:r>
            <a:r>
              <a:rPr dirty="0" sz="950" spc="98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24" b="1">
                <a:solidFill>
                  <a:srgbClr val="231f20"/>
                </a:solidFill>
                <a:latin typeface="Times New Roman"/>
                <a:cs typeface="Times New Roman"/>
              </a:rPr>
              <a:t>заданий:</a:t>
            </a:r>
          </a:p>
          <a:p>
            <a:pPr marL="0" marR="0">
              <a:lnSpc>
                <a:spcPts val="1132"/>
              </a:lnSpc>
              <a:spcBef>
                <a:spcPts val="86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словесные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(устное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изложение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учителем,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анализ</a:t>
            </a:r>
            <a:r>
              <a:rPr dirty="0" sz="95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усло-</a:t>
            </a:r>
            <a:r>
              <a:rPr dirty="0" sz="95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вия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задачи),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наглядные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(наблюдение,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4584320"/>
            <a:ext cx="617014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535289" y="4584320"/>
            <a:ext cx="312329" cy="181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4737990"/>
            <a:ext cx="1292328" cy="64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образцу),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практические</a:t>
            </a:r>
          </a:p>
          <a:p>
            <a:pPr marL="0" marR="0">
              <a:lnSpc>
                <a:spcPts val="1132"/>
              </a:lnSpc>
              <a:spcBef>
                <a:spcPts val="77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(конструировани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е),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игровые.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565390" y="1065492"/>
            <a:ext cx="381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6804660" y="779742"/>
            <a:ext cx="381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802380" y="6639522"/>
            <a:ext cx="381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517140" y="6639522"/>
            <a:ext cx="381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425950" y="6356312"/>
            <a:ext cx="381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15460" y="4955502"/>
            <a:ext cx="381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426210" y="661275"/>
            <a:ext cx="2351918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5.</a:t>
            </a:r>
            <a:r>
              <a:rPr dirty="0" sz="120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7" b="1">
                <a:solidFill>
                  <a:srgbClr val="231f20"/>
                </a:solidFill>
                <a:latin typeface="Times New Roman"/>
                <a:cs typeface="Times New Roman"/>
              </a:rPr>
              <a:t>Методическое</a:t>
            </a:r>
            <a:r>
              <a:rPr dirty="0" sz="1250" spc="2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5" b="1">
                <a:solidFill>
                  <a:srgbClr val="231f20"/>
                </a:solidFill>
                <a:latin typeface="Times New Roman"/>
                <a:cs typeface="Times New Roman"/>
              </a:rPr>
              <a:t>обеспечение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916930" y="662216"/>
            <a:ext cx="1063353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3" u="sng">
                <a:solidFill>
                  <a:srgbClr val="231f20"/>
                </a:solidFill>
                <a:latin typeface="GRULLQ+DejaVu Sans"/>
                <a:cs typeface="GRULLQ+DejaVu Sans"/>
              </a:rPr>
              <a:t>obemnye.html.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61330" y="801803"/>
            <a:ext cx="2994224" cy="461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15.Игры,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Ребусы,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Загадки.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Учимся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играя:</a:t>
            </a:r>
          </a:p>
          <a:p>
            <a:pPr marL="0" marR="0">
              <a:lnSpc>
                <a:spcPts val="1047"/>
              </a:lnSpc>
              <a:spcBef>
                <a:spcPts val="77"/>
              </a:spcBef>
              <a:spcAft>
                <a:spcPts val="0"/>
              </a:spcAft>
            </a:pPr>
            <a:r>
              <a:rPr dirty="0" sz="900" u="sng">
                <a:solidFill>
                  <a:srgbClr val="231f20"/>
                </a:solidFill>
                <a:latin typeface="GRULLQ+DejaVu Sans"/>
                <a:cs typeface="GRULLQ+DejaVu Sans"/>
              </a:rPr>
              <a:t>http://www.igraza.ru/page-cooper.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 u="sng">
                <a:solidFill>
                  <a:srgbClr val="231f20"/>
                </a:solidFill>
                <a:latin typeface="GRULLQ+DejaVu Sans"/>
                <a:cs typeface="GRULLQ+DejaVu Sans"/>
              </a:rPr>
              <a:t>html.</a:t>
            </a:r>
          </a:p>
          <a:p>
            <a:pPr marL="196850" marR="0">
              <a:lnSpc>
                <a:spcPts val="1073"/>
              </a:lnSpc>
              <a:spcBef>
                <a:spcPts val="15"/>
              </a:spcBef>
              <a:spcAft>
                <a:spcPts val="0"/>
              </a:spcAft>
            </a:pP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16.Википедия: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1" u="sng">
                <a:solidFill>
                  <a:srgbClr val="231f20"/>
                </a:solidFill>
                <a:latin typeface="GRULLQ+DejaVu Sans"/>
                <a:cs typeface="GRULLQ+DejaVu Sans"/>
              </a:rPr>
              <a:t>http://ru.wikipedia.org/wiki/.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0090" y="954659"/>
            <a:ext cx="2840649" cy="4917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—примерная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рабочая</a:t>
            </a:r>
            <a:r>
              <a:rPr dirty="0" sz="9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9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курса;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43">
                <a:solidFill>
                  <a:srgbClr val="231f20"/>
                </a:solidFill>
                <a:latin typeface="GRULLQ+DejaVu Sans"/>
                <a:cs typeface="GRULLQ+DejaVu Sans"/>
              </a:rPr>
              <a:t>—поурочные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разработки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учителя;</a:t>
            </a:r>
          </a:p>
          <a:p>
            <a:pPr marL="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46">
                <a:solidFill>
                  <a:srgbClr val="231f20"/>
                </a:solidFill>
                <a:latin typeface="GRULLQ+DejaVu Sans"/>
                <a:cs typeface="GRULLQ+DejaVu Sans"/>
              </a:rPr>
              <a:t>—рабочая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тетрадь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ученика.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65200" y="1496935"/>
            <a:ext cx="3298164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6.</a:t>
            </a:r>
            <a:r>
              <a:rPr dirty="0" sz="120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6" b="1">
                <a:solidFill>
                  <a:srgbClr val="231f20"/>
                </a:solidFill>
                <a:latin typeface="Times New Roman"/>
                <a:cs typeface="Times New Roman"/>
              </a:rPr>
              <a:t>Материально-техническое</a:t>
            </a:r>
            <a:r>
              <a:rPr dirty="0" sz="125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4" b="1">
                <a:solidFill>
                  <a:srgbClr val="231f20"/>
                </a:solidFill>
                <a:latin typeface="Times New Roman"/>
                <a:cs typeface="Times New Roman"/>
              </a:rPr>
              <a:t>обеспечение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0090" y="1789049"/>
            <a:ext cx="3858082" cy="64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42">
                <a:solidFill>
                  <a:srgbClr val="231f20"/>
                </a:solidFill>
                <a:latin typeface="GRULLQ+DejaVu Sans"/>
                <a:cs typeface="GRULLQ+DejaVu Sans"/>
              </a:rPr>
              <a:t>—материалы</a:t>
            </a:r>
            <a:r>
              <a:rPr dirty="0" sz="9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оформления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детского</a:t>
            </a:r>
            <a:r>
              <a:rPr dirty="0" sz="9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творчества;</a:t>
            </a:r>
          </a:p>
          <a:p>
            <a:pPr marL="0" marR="0">
              <a:lnSpc>
                <a:spcPts val="1132"/>
              </a:lnSpc>
              <a:spcBef>
                <a:spcPts val="137"/>
              </a:spcBef>
              <a:spcAft>
                <a:spcPts val="0"/>
              </a:spcAft>
            </a:pPr>
            <a:r>
              <a:rPr dirty="0" sz="950" spc="46">
                <a:solidFill>
                  <a:srgbClr val="231f20"/>
                </a:solidFill>
                <a:latin typeface="GRULLQ+DejaVu Sans"/>
                <a:cs typeface="GRULLQ+DejaVu Sans"/>
              </a:rPr>
              <a:t>—наличие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канцелярских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принадлежностей;</a:t>
            </a:r>
          </a:p>
          <a:p>
            <a:pPr marL="1269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46">
                <a:solidFill>
                  <a:srgbClr val="231f20"/>
                </a:solidFill>
                <a:latin typeface="GRULLQ+DejaVu Sans"/>
                <a:cs typeface="GRULLQ+DejaVu Sans"/>
              </a:rPr>
              <a:t>—цветные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9">
                <a:solidFill>
                  <a:srgbClr val="231f20"/>
                </a:solidFill>
                <a:latin typeface="GRULLQ+DejaVu Sans"/>
                <a:cs typeface="GRULLQ+DejaVu Sans"/>
              </a:rPr>
              <a:t>карандаши,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ручки,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белая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цветная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бумага,</a:t>
            </a:r>
          </a:p>
          <a:p>
            <a:pPr marL="140970" marR="0">
              <a:lnSpc>
                <a:spcPts val="113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клей,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ножни-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цы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-30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9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4">
                <a:solidFill>
                  <a:srgbClr val="231f20"/>
                </a:solidFill>
                <a:latin typeface="GRULLQ+DejaVu Sans"/>
                <a:cs typeface="GRULLQ+DejaVu Sans"/>
              </a:rPr>
              <a:t>д.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20420" y="2562051"/>
            <a:ext cx="3510062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7.</a:t>
            </a:r>
            <a:r>
              <a:rPr dirty="0" sz="120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Список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литературы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250" spc="2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интернет-источников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2876983"/>
            <a:ext cx="4148248" cy="8793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Гульянц</a:t>
            </a:r>
            <a:r>
              <a:rPr dirty="0" sz="900" spc="1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9" i="1">
                <a:solidFill>
                  <a:srgbClr val="231f20"/>
                </a:solidFill>
                <a:latin typeface="Times New Roman"/>
                <a:cs typeface="Times New Roman"/>
              </a:rPr>
              <a:t>Э.</a:t>
            </a:r>
            <a:r>
              <a:rPr dirty="0" sz="900" spc="10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9" i="1">
                <a:solidFill>
                  <a:srgbClr val="231f20"/>
                </a:solidFill>
                <a:latin typeface="Times New Roman"/>
                <a:cs typeface="Times New Roman"/>
              </a:rPr>
              <a:t>К.,</a:t>
            </a:r>
            <a:r>
              <a:rPr dirty="0" sz="900" spc="10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7" i="1">
                <a:solidFill>
                  <a:srgbClr val="231f20"/>
                </a:solidFill>
                <a:latin typeface="Times New Roman"/>
                <a:cs typeface="Times New Roman"/>
              </a:rPr>
              <a:t>Базик</a:t>
            </a:r>
            <a:r>
              <a:rPr dirty="0" sz="900" spc="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32" i="1">
                <a:solidFill>
                  <a:srgbClr val="231f20"/>
                </a:solidFill>
                <a:latin typeface="Times New Roman"/>
                <a:cs typeface="Times New Roman"/>
              </a:rPr>
              <a:t>И.</a:t>
            </a:r>
            <a:r>
              <a:rPr dirty="0" sz="900" spc="8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8" i="1">
                <a:solidFill>
                  <a:srgbClr val="231f20"/>
                </a:solidFill>
                <a:latin typeface="Times New Roman"/>
                <a:cs typeface="Times New Roman"/>
              </a:rPr>
              <a:t>Я.</a:t>
            </a:r>
            <a:r>
              <a:rPr dirty="0" sz="900" spc="9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90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9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9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9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природного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материала.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М.: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Просвещение,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1984.</a:t>
            </a:r>
          </a:p>
          <a:p>
            <a:pPr marL="198119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Ковалева</a:t>
            </a:r>
            <a:r>
              <a:rPr dirty="0" sz="900" spc="57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33" i="1">
                <a:solidFill>
                  <a:srgbClr val="231f20"/>
                </a:solidFill>
                <a:latin typeface="Times New Roman"/>
                <a:cs typeface="Times New Roman"/>
              </a:rPr>
              <a:t>Г.</a:t>
            </a:r>
            <a:r>
              <a:rPr dirty="0" sz="900" spc="54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7" i="1">
                <a:solidFill>
                  <a:srgbClr val="231f20"/>
                </a:solidFill>
                <a:latin typeface="Times New Roman"/>
                <a:cs typeface="Times New Roman"/>
              </a:rPr>
              <a:t>С.,</a:t>
            </a:r>
            <a:r>
              <a:rPr dirty="0" sz="900" spc="57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9" i="1">
                <a:solidFill>
                  <a:srgbClr val="231f20"/>
                </a:solidFill>
                <a:latin typeface="Times New Roman"/>
                <a:cs typeface="Times New Roman"/>
              </a:rPr>
              <a:t>Логинова</a:t>
            </a:r>
            <a:r>
              <a:rPr dirty="0" sz="900" spc="58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32" i="1">
                <a:solidFill>
                  <a:srgbClr val="231f20"/>
                </a:solidFill>
                <a:latin typeface="Times New Roman"/>
                <a:cs typeface="Times New Roman"/>
              </a:rPr>
              <a:t>О.</a:t>
            </a:r>
            <a:r>
              <a:rPr dirty="0" sz="900" spc="54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16" i="1">
                <a:solidFill>
                  <a:srgbClr val="231f20"/>
                </a:solidFill>
                <a:latin typeface="Times New Roman"/>
                <a:cs typeface="Times New Roman"/>
              </a:rPr>
              <a:t>Б.,</a:t>
            </a:r>
            <a:r>
              <a:rPr dirty="0" sz="900" spc="57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1" i="1">
                <a:solidFill>
                  <a:srgbClr val="231f20"/>
                </a:solidFill>
                <a:latin typeface="Times New Roman"/>
                <a:cs typeface="Times New Roman"/>
              </a:rPr>
              <a:t>Серков</a:t>
            </a:r>
            <a:r>
              <a:rPr dirty="0" sz="900" spc="58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37" i="1">
                <a:solidFill>
                  <a:srgbClr val="231f20"/>
                </a:solidFill>
                <a:latin typeface="Times New Roman"/>
                <a:cs typeface="Times New Roman"/>
              </a:rPr>
              <a:t>М.</a:t>
            </a:r>
            <a:r>
              <a:rPr dirty="0" sz="900" spc="5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7" i="1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00" spc="60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Результаты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внедрения</a:t>
            </a:r>
            <a:r>
              <a:rPr dirty="0" sz="900" spc="3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ин-</a:t>
            </a:r>
            <a:r>
              <a:rPr dirty="0" sz="90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струментария</a:t>
            </a:r>
            <a:r>
              <a:rPr dirty="0" sz="9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процедур</a:t>
            </a:r>
            <a:r>
              <a:rPr dirty="0" sz="9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  <a:r>
              <a:rPr dirty="0" sz="9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качества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начального</a:t>
            </a:r>
            <a:r>
              <a:rPr dirty="0" sz="900" spc="4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общего</a:t>
            </a:r>
            <a:r>
              <a:rPr dirty="0" sz="9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  <a:r>
              <a:rPr dirty="0" sz="9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5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соответствии</a:t>
            </a:r>
            <a:r>
              <a:rPr dirty="0" sz="9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4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ФГОС.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44">
                <a:solidFill>
                  <a:srgbClr val="231f20"/>
                </a:solidFill>
                <a:latin typeface="GRULLQ+DejaVu Sans"/>
                <a:cs typeface="GRULLQ+DejaVu Sans"/>
              </a:rPr>
              <a:t>Метапредметные</a:t>
            </a:r>
            <a:r>
              <a:rPr dirty="0" sz="90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результаты</a:t>
            </a:r>
            <a:r>
              <a:rPr dirty="0" sz="900" spc="6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[Электронный</a:t>
            </a:r>
            <a:r>
              <a:rPr dirty="0" sz="900" spc="6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6">
                <a:solidFill>
                  <a:srgbClr val="231f20"/>
                </a:solidFill>
                <a:latin typeface="GRULLQ+DejaVu Sans"/>
                <a:cs typeface="GRULLQ+DejaVu Sans"/>
              </a:rPr>
              <a:t>ре-</a:t>
            </a:r>
            <a:r>
              <a:rPr dirty="0" sz="900" spc="6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сурс].—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3722803"/>
            <a:ext cx="65256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Москва: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463040" y="3722803"/>
            <a:ext cx="43948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РАО,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180590" y="3722803"/>
            <a:ext cx="62669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2013.—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101340" y="3722803"/>
            <a:ext cx="57526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Режим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962207" y="3722803"/>
            <a:ext cx="70853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доступа: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3866426"/>
            <a:ext cx="285054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3" u="sng">
                <a:solidFill>
                  <a:srgbClr val="231f20"/>
                </a:solidFill>
                <a:latin typeface="GRULLQ+DejaVu Sans"/>
                <a:cs typeface="GRULLQ+DejaVu Sans"/>
              </a:rPr>
              <a:t>http://www.centeroko.ru/fgos/</a:t>
            </a:r>
            <a:r>
              <a:rPr dirty="0" sz="900" spc="-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6" u="sng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 u="sng">
                <a:solidFill>
                  <a:srgbClr val="231f20"/>
                </a:solidFill>
                <a:latin typeface="GRULLQ+DejaVu Sans"/>
                <a:cs typeface="GRULLQ+DejaVu Sans"/>
              </a:rPr>
              <a:t>fgos_pub.htm.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090" y="4000821"/>
            <a:ext cx="3972477" cy="128076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950" spc="22" i="1">
                <a:solidFill>
                  <a:srgbClr val="231f20"/>
                </a:solidFill>
                <a:latin typeface="Times New Roman"/>
                <a:cs typeface="Times New Roman"/>
              </a:rPr>
              <a:t>Надеждина</a:t>
            </a:r>
            <a:r>
              <a:rPr dirty="0" sz="950" spc="4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14" i="1">
                <a:solidFill>
                  <a:srgbClr val="231f20"/>
                </a:solidFill>
                <a:latin typeface="Times New Roman"/>
                <a:cs typeface="Times New Roman"/>
              </a:rPr>
              <a:t>В.</a:t>
            </a:r>
            <a:r>
              <a:rPr dirty="0" sz="950" spc="46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Танграм.</a:t>
            </a:r>
            <a:r>
              <a:rPr dirty="0" sz="950" spc="4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1000</a:t>
            </a:r>
            <a:r>
              <a:rPr dirty="0" sz="95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950" spc="4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 spc="4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фигура.</a:t>
            </a:r>
            <a:r>
              <a:rPr dirty="0" sz="95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5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Минск:</a:t>
            </a:r>
          </a:p>
          <a:p>
            <a:pPr marL="116840" marR="0">
              <a:lnSpc>
                <a:spcPts val="103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Харвест,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2007.</a:t>
            </a:r>
          </a:p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4.Материалы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конкурса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«Русский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медвежонок».</a:t>
            </a:r>
          </a:p>
          <a:p>
            <a:pPr marL="0" marR="0">
              <a:lnSpc>
                <a:spcPts val="1047"/>
              </a:lnSpc>
              <a:spcBef>
                <a:spcPts val="7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5.Материалы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математического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конкурса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«Кенгуру».</a:t>
            </a:r>
          </a:p>
          <a:p>
            <a:pPr marL="0" marR="0">
              <a:lnSpc>
                <a:spcPts val="1073"/>
              </a:lnSpc>
              <a:spcBef>
                <a:spcPts val="51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6.Грамота.РУ: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 u="sng">
                <a:solidFill>
                  <a:srgbClr val="231f20"/>
                </a:solidFill>
                <a:latin typeface="GRULLQ+DejaVu Sans"/>
                <a:cs typeface="GRULLQ+DejaVu Sans"/>
              </a:rPr>
              <a:t>http://www.gramota.ru/slovari/.</a:t>
            </a:r>
          </a:p>
          <a:p>
            <a:pPr marL="0" marR="0">
              <a:lnSpc>
                <a:spcPts val="1073"/>
              </a:lnSpc>
              <a:spcBef>
                <a:spcPts val="35"/>
              </a:spcBef>
              <a:spcAft>
                <a:spcPts val="0"/>
              </a:spcAft>
            </a:pPr>
            <a:r>
              <a:rPr dirty="0" sz="900" spc="-1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9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Новом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годе:</a:t>
            </a:r>
          </a:p>
          <a:p>
            <a:pPr marL="106679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u="sng">
                <a:solidFill>
                  <a:srgbClr val="231f20"/>
                </a:solidFill>
                <a:latin typeface="GRULLQ+DejaVu Sans"/>
                <a:cs typeface="GRULLQ+DejaVu Sans"/>
              </a:rPr>
              <a:t>http://vseonovomgode.blogspot.ru/2012_11_01_archive.html.</a:t>
            </a:r>
          </a:p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900" spc="23" i="1">
                <a:solidFill>
                  <a:srgbClr val="231f20"/>
                </a:solidFill>
                <a:latin typeface="Times New Roman"/>
                <a:cs typeface="Times New Roman"/>
              </a:rPr>
              <a:t>Перельман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8" i="1">
                <a:solidFill>
                  <a:srgbClr val="231f20"/>
                </a:solidFill>
                <a:latin typeface="Times New Roman"/>
                <a:cs typeface="Times New Roman"/>
              </a:rPr>
              <a:t>Я.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2" i="1">
                <a:solidFill>
                  <a:srgbClr val="231f20"/>
                </a:solidFill>
                <a:latin typeface="Times New Roman"/>
                <a:cs typeface="Times New Roman"/>
              </a:rPr>
              <a:t>И.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Весёлые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задачки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головоломки.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М.: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-24">
                <a:solidFill>
                  <a:srgbClr val="231f20"/>
                </a:solidFill>
                <a:latin typeface="GRULLQ+DejaVu Sans"/>
                <a:cs typeface="GRULLQ+DejaVu Sans"/>
              </a:rPr>
              <a:t>АСТ,</a:t>
            </a:r>
          </a:p>
          <a:p>
            <a:pPr marL="11684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2010.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5245533"/>
            <a:ext cx="4141112" cy="15919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900" spc="25" i="1">
                <a:solidFill>
                  <a:srgbClr val="231f20"/>
                </a:solidFill>
                <a:latin typeface="Times New Roman"/>
                <a:cs typeface="Times New Roman"/>
              </a:rPr>
              <a:t>Федин</a:t>
            </a:r>
            <a:r>
              <a:rPr dirty="0" sz="900" spc="1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9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стране</a:t>
            </a: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головоломок.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Магические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квадраты,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игры</a:t>
            </a: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словами,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числовые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ребусы,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кроссворды,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лабиринты.—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М.: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Ридерз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Дайджест,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2008.</a:t>
            </a:r>
          </a:p>
          <a:p>
            <a:pPr marL="196850" marR="0">
              <a:lnSpc>
                <a:spcPts val="1073"/>
              </a:lnSpc>
              <a:spcBef>
                <a:spcPts val="46"/>
              </a:spcBef>
              <a:spcAft>
                <a:spcPts val="0"/>
              </a:spcAft>
            </a:pP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10.Скороговорки: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 u="sng">
                <a:solidFill>
                  <a:srgbClr val="231f20"/>
                </a:solidFill>
                <a:latin typeface="GRULLQ+DejaVu Sans"/>
                <a:cs typeface="GRULLQ+DejaVu Sans"/>
              </a:rPr>
              <a:t>http://detkam.e-papa.ru/pogovorki/1</a:t>
            </a:r>
            <a:r>
              <a:rPr dirty="0" sz="900" spc="21">
                <a:solidFill>
                  <a:srgbClr val="231f20"/>
                </a:solidFill>
                <a:latin typeface="GRULLQ+DejaVu Sans"/>
                <a:cs typeface="GRULLQ+DejaVu Sans"/>
              </a:rPr>
              <a:t>/.</a:t>
            </a:r>
          </a:p>
          <a:p>
            <a:pPr marL="198119" marR="0">
              <a:lnSpc>
                <a:spcPts val="1073"/>
              </a:lnSpc>
              <a:spcBef>
                <a:spcPts val="25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11.Сайт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любителей</a:t>
            </a:r>
            <a:r>
              <a:rPr dirty="0" sz="9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головоломок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интересными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задачами</a:t>
            </a:r>
            <a:r>
              <a:rPr dirty="0" sz="9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различным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наукам</a:t>
            </a:r>
            <a:r>
              <a:rPr dirty="0" sz="9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(математика,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физика,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химия).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Турниры</a:t>
            </a:r>
            <a:r>
              <a:rPr dirty="0" sz="9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решению</a:t>
            </a:r>
            <a:r>
              <a:rPr dirty="0" sz="9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задач.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diofant.ru.</a:t>
            </a:r>
          </a:p>
          <a:p>
            <a:pPr marL="196850" marR="0">
              <a:lnSpc>
                <a:spcPts val="1073"/>
              </a:lnSpc>
              <a:spcBef>
                <a:spcPts val="9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12.В</a:t>
            </a:r>
            <a:r>
              <a:rPr dirty="0" sz="9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мире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слов: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8" u="sng">
                <a:solidFill>
                  <a:srgbClr val="231f20"/>
                </a:solidFill>
                <a:latin typeface="GRULLQ+DejaVu Sans"/>
                <a:cs typeface="GRULLQ+DejaVu Sans"/>
              </a:rPr>
              <a:t>http://www.tramvision.ru/words/panto_r.htm.</a:t>
            </a:r>
          </a:p>
          <a:p>
            <a:pPr marL="198119" marR="0">
              <a:lnSpc>
                <a:spcPts val="1047"/>
              </a:lnSpc>
              <a:spcBef>
                <a:spcPts val="46"/>
              </a:spcBef>
              <a:spcAft>
                <a:spcPts val="0"/>
              </a:spcAft>
            </a:pPr>
            <a:r>
              <a:rPr dirty="0" sz="900" spc="-13">
                <a:solidFill>
                  <a:srgbClr val="231f20"/>
                </a:solidFill>
                <a:latin typeface="GRULLQ+DejaVu Sans"/>
                <a:cs typeface="GRULLQ+DejaVu Sans"/>
              </a:rPr>
              <a:t>13.</a:t>
            </a:r>
            <a:r>
              <a:rPr dirty="0" sz="900" spc="-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u="sng">
                <a:solidFill>
                  <a:srgbClr val="231f20"/>
                </a:solidFill>
                <a:latin typeface="GRULLQ+DejaVu Sans"/>
                <a:cs typeface="GRULLQ+DejaVu Sans"/>
              </a:rPr>
              <a:t>http://womanonly.ru/stil_zhizni/hobbi/</a:t>
            </a:r>
          </a:p>
          <a:p>
            <a:pPr marL="0" marR="0">
              <a:lnSpc>
                <a:spcPts val="1047"/>
              </a:lnSpc>
              <a:spcBef>
                <a:spcPts val="86"/>
              </a:spcBef>
              <a:spcAft>
                <a:spcPts val="0"/>
              </a:spcAft>
            </a:pPr>
            <a:r>
              <a:rPr dirty="0" sz="900" spc="10" u="sng">
                <a:solidFill>
                  <a:srgbClr val="231f20"/>
                </a:solidFill>
                <a:latin typeface="GRULLQ+DejaVu Sans"/>
                <a:cs typeface="GRULLQ+DejaVu Sans"/>
              </a:rPr>
              <a:t>obemnye_snezhinki_iz_bumagi_3_</a:t>
            </a:r>
            <a:r>
              <a:rPr dirty="0" sz="9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u="sng">
                <a:solidFill>
                  <a:srgbClr val="231f20"/>
                </a:solidFill>
                <a:latin typeface="GRULLQ+DejaVu Sans"/>
                <a:cs typeface="GRULLQ+DejaVu Sans"/>
              </a:rPr>
              <a:t>neobychnyh_varianta.</a:t>
            </a:r>
          </a:p>
          <a:p>
            <a:pPr marL="196850" marR="0">
              <a:lnSpc>
                <a:spcPts val="1047"/>
              </a:lnSpc>
              <a:spcBef>
                <a:spcPts val="8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14.</a:t>
            </a:r>
            <a:r>
              <a:rPr dirty="0" sz="900" u="sng">
                <a:solidFill>
                  <a:srgbClr val="231f20"/>
                </a:solidFill>
                <a:latin typeface="GRULLQ+DejaVu Sans"/>
                <a:cs typeface="GRULLQ+DejaVu Sans"/>
              </a:rPr>
              <a:t>http://www.chudopredki.ru/6770-snezhinki-iz-bumagi-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539875" y="857212"/>
            <a:ext cx="1980565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531620" y="626381"/>
            <a:ext cx="2180356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СТРУКТУРА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ЗАНЯТИЙ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1330" y="617000"/>
            <a:ext cx="4150906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Нестандартные</a:t>
            </a:r>
            <a:r>
              <a:rPr dirty="0" sz="1000" spc="32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задачи</a:t>
            </a:r>
            <a:r>
              <a:rPr dirty="0" sz="1000" spc="3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(задания</a:t>
            </a:r>
            <a:r>
              <a:rPr dirty="0" sz="10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0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4).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развиваю-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щие</a:t>
            </a:r>
            <a:r>
              <a:rPr dirty="0" sz="1000" spc="7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логику,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направленные</a:t>
            </a:r>
            <a:r>
              <a:rPr dirty="0" sz="1000" spc="7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умений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анализировать,</a:t>
            </a:r>
            <a:r>
              <a:rPr dirty="0" sz="100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срав-</a:t>
            </a:r>
            <a:r>
              <a:rPr dirty="0" sz="1000" spc="5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нивать,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5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решения.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1315500"/>
            <a:ext cx="415094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Логопедические</a:t>
            </a:r>
            <a:r>
              <a:rPr dirty="0" sz="1000" spc="8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упражнения</a:t>
            </a:r>
            <a:r>
              <a:rPr dirty="0" sz="1000" spc="8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(задание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5).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раз-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витие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лицевой</a:t>
            </a:r>
            <a:r>
              <a:rPr dirty="0" sz="1000" spc="3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мускулатуры</a:t>
            </a:r>
            <a:r>
              <a:rPr dirty="0" sz="1000" spc="3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произнесение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скороговорок.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586010"/>
            <a:ext cx="7315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55743" y="1586010"/>
            <a:ext cx="5515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курса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409971" y="1586010"/>
            <a:ext cx="11759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предполагают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788143" y="1586010"/>
            <a:ext cx="8013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1748570"/>
            <a:ext cx="4062475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надпредметных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универ-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сальных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учебных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(УУД).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073690"/>
            <a:ext cx="4069046" cy="10037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формирования</a:t>
            </a:r>
            <a:r>
              <a:rPr dirty="0" sz="1000" spc="5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личностных</a:t>
            </a:r>
            <a:r>
              <a:rPr dirty="0" sz="1000" spc="56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УУД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творческие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 spc="5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дания,</a:t>
            </a:r>
            <a:r>
              <a:rPr dirty="0" sz="1000" spc="5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подведение</a:t>
            </a:r>
            <a:r>
              <a:rPr dirty="0" sz="1000" spc="5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итогов</a:t>
            </a:r>
            <a:r>
              <a:rPr dirty="0" sz="1000" spc="5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(самооценка).</a:t>
            </a:r>
          </a:p>
          <a:p>
            <a:pPr marL="198119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формирования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познавательных</a:t>
            </a:r>
            <a:r>
              <a:rPr dirty="0" sz="1000" spc="8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УУД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следую-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щие</a:t>
            </a:r>
            <a:r>
              <a:rPr dirty="0" sz="100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виды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заданий: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словообразование,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лишнего,</a:t>
            </a:r>
            <a:r>
              <a:rPr dirty="0" sz="1000" spc="8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лабиринты,</a:t>
            </a:r>
            <a:r>
              <a:rPr dirty="0" sz="1000" spc="8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упорядочивание,</a:t>
            </a:r>
            <a:r>
              <a:rPr dirty="0" sz="1000" spc="8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«цепочки»,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3050320"/>
            <a:ext cx="4064338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решения,</a:t>
            </a:r>
            <a:r>
              <a:rPr dirty="0" sz="1000" spc="1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отгадывание</a:t>
            </a:r>
            <a:r>
              <a:rPr dirty="0" sz="1000" spc="1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загадок,</a:t>
            </a:r>
            <a:r>
              <a:rPr dirty="0" sz="1000" spc="1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1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общего,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классифика-</a:t>
            </a:r>
            <a:r>
              <a:rPr dirty="0" sz="1000" spc="18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ции,</a:t>
            </a:r>
            <a:r>
              <a:rPr dirty="0" sz="1000" spc="18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постановка</a:t>
            </a:r>
            <a:r>
              <a:rPr dirty="0" sz="1000" spc="18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проблемы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формулировка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гипотез.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180255" y="305032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420018" y="3050320"/>
            <a:ext cx="31681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таблицами,</a:t>
            </a:r>
            <a:r>
              <a:rPr dirty="0" sz="1000" spc="10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сравнение,</a:t>
            </a:r>
            <a:r>
              <a:rPr dirty="0" sz="1000" spc="9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хитро-</a:t>
            </a:r>
            <a:r>
              <a:rPr dirty="0" sz="1000" spc="10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умные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350118" y="337544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3700560"/>
            <a:ext cx="406970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формирования</a:t>
            </a:r>
            <a:r>
              <a:rPr dirty="0" sz="1000" spc="3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регулятивных</a:t>
            </a:r>
            <a:r>
              <a:rPr dirty="0" sz="1000" spc="38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УУД</a:t>
            </a:r>
            <a:r>
              <a:rPr dirty="0" sz="1000" spc="3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такие</a:t>
            </a:r>
            <a:r>
              <a:rPr dirty="0" sz="1000" spc="9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виды</a:t>
            </a:r>
            <a:r>
              <a:rPr dirty="0" sz="1000" spc="9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заданий:</a:t>
            </a:r>
            <a:r>
              <a:rPr dirty="0" sz="1000" spc="9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</a:t>
            </a:r>
            <a:r>
              <a:rPr dirty="0" sz="1000" spc="9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9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4025680"/>
            <a:ext cx="88602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моторики,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характера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476159" y="4025680"/>
            <a:ext cx="32199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875809" y="4025680"/>
            <a:ext cx="7790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решение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561590" y="4025680"/>
            <a:ext cx="92752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2326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проблем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«разрежь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567887" y="4025680"/>
            <a:ext cx="10228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457960" y="4188240"/>
            <a:ext cx="105531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(«изобрази»,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446780" y="4188240"/>
            <a:ext cx="66563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фигуру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4160520" y="4188240"/>
            <a:ext cx="43472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4350800"/>
            <a:ext cx="2275219" cy="3534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чтобы…»),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проектные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задачи.</a:t>
            </a:r>
          </a:p>
          <a:p>
            <a:pPr marL="19811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5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формирования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764790" y="4519461"/>
            <a:ext cx="120923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коммуникативных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175759" y="4514630"/>
            <a:ext cx="4191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УУД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23240" y="4677190"/>
            <a:ext cx="4071632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  <a:r>
              <a:rPr dirty="0" sz="1000" spc="8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такие</a:t>
            </a:r>
            <a:r>
              <a:rPr dirty="0" sz="1000" spc="8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виды</a:t>
            </a:r>
            <a:r>
              <a:rPr dirty="0" sz="100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заданий:</a:t>
            </a:r>
            <a:r>
              <a:rPr dirty="0" sz="1000" spc="8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«объясни…»,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«аргументируй</a:t>
            </a:r>
            <a:r>
              <a:rPr dirty="0" sz="1000" spc="7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своё</a:t>
            </a:r>
            <a:r>
              <a:rPr dirty="0" sz="100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мнение…»,</a:t>
            </a:r>
            <a:r>
              <a:rPr dirty="0" sz="1000" spc="7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«задай</a:t>
            </a:r>
            <a:r>
              <a:rPr dirty="0" sz="1000" spc="7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вопросы»,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загадки</a:t>
            </a:r>
            <a:r>
              <a:rPr dirty="0" sz="1000" spc="3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неоднозначным</a:t>
            </a:r>
            <a:r>
              <a:rPr dirty="0" sz="100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ответом</a:t>
            </a:r>
            <a:r>
              <a:rPr dirty="0" sz="1000" spc="4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(учёт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разных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мнений),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игровые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парах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группах.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21360" y="5517930"/>
            <a:ext cx="333098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Назовём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основные</a:t>
            </a:r>
            <a:r>
              <a:rPr dirty="0" sz="1000" spc="1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этапы</a:t>
            </a:r>
            <a:r>
              <a:rPr dirty="0" sz="1000" spc="3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4-м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классе.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5731290"/>
            <a:ext cx="4073573" cy="1341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spc="37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загадку,</a:t>
            </a:r>
            <a:r>
              <a:rPr dirty="0" sz="1000" spc="36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 i="1">
                <a:solidFill>
                  <a:srgbClr val="231f20"/>
                </a:solidFill>
                <a:latin typeface="Times New Roman"/>
                <a:cs typeface="Times New Roman"/>
              </a:rPr>
              <a:t>ребус</a:t>
            </a:r>
            <a:r>
              <a:rPr dirty="0" sz="1000" spc="3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0" i="1">
                <a:solidFill>
                  <a:srgbClr val="231f20"/>
                </a:solidFill>
                <a:latin typeface="Times New Roman"/>
                <a:cs typeface="Times New Roman"/>
              </a:rPr>
              <a:t>или</a:t>
            </a:r>
            <a:r>
              <a:rPr dirty="0" sz="1000" spc="39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шараду»</a:t>
            </a:r>
            <a:r>
              <a:rPr dirty="0" sz="1000" spc="43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(задание</a:t>
            </a:r>
            <a:r>
              <a:rPr dirty="0" sz="10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00" spc="4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1).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Основная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задача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этапа</a:t>
            </a:r>
            <a:r>
              <a:rPr dirty="0" sz="100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подготовить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ребёнка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6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активной</a:t>
            </a:r>
            <a:r>
              <a:rPr dirty="0" sz="1000" spc="6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деятельности.</a:t>
            </a:r>
            <a:r>
              <a:rPr dirty="0" sz="1000" spc="5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Загадки</a:t>
            </a:r>
            <a:r>
              <a:rPr dirty="0" sz="1000" spc="6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рассчитаны</a:t>
            </a:r>
            <a:r>
              <a:rPr dirty="0" sz="1000" spc="6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кругозор,</a:t>
            </a:r>
            <a:r>
              <a:rPr dirty="0" sz="1000" spc="6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сообразительность,</a:t>
            </a:r>
            <a:r>
              <a:rPr dirty="0" sz="100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быстроту</a:t>
            </a:r>
            <a:r>
              <a:rPr dirty="0" sz="10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реак-</a:t>
            </a:r>
            <a:r>
              <a:rPr dirty="0" sz="100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ции,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развивают</a:t>
            </a:r>
            <a:r>
              <a:rPr dirty="0" sz="1000" spc="4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ассоциативность</a:t>
            </a:r>
            <a:r>
              <a:rPr dirty="0" sz="1000" spc="4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  <a:r>
              <a:rPr dirty="0" sz="1000" spc="4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привет-</a:t>
            </a:r>
            <a:r>
              <a:rPr dirty="0" sz="10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ствовать</a:t>
            </a:r>
            <a:r>
              <a:rPr dirty="0" sz="1000" spc="6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ответы,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отличные</a:t>
            </a:r>
            <a:r>
              <a:rPr dirty="0" sz="1000" spc="6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данных</a:t>
            </a:r>
            <a:r>
              <a:rPr dirty="0" sz="1000" spc="6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пособии,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ребёнок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даёт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логичное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обоснование.</a:t>
            </a:r>
          </a:p>
          <a:p>
            <a:pPr marL="1948180" marR="0">
              <a:lnSpc>
                <a:spcPts val="1222"/>
              </a:lnSpc>
              <a:spcBef>
                <a:spcPts val="16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80500"/>
            <a:ext cx="4146854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6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6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6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прочитать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скороговорку,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соблюдая</a:t>
            </a:r>
            <a:r>
              <a:rPr dirty="0" sz="100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ударе-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  <a:r>
              <a:rPr dirty="0" sz="100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чётко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произнося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выделяемый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звук.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дети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произносят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хором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паре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очереди.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упражнение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раз-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вивает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681770"/>
            <a:ext cx="403128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6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6.</a:t>
            </a:r>
            <a:r>
              <a:rPr dirty="0" sz="1000" spc="56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Сожми</a:t>
            </a:r>
            <a:r>
              <a:rPr dirty="0" sz="1000" spc="6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пальцы</a:t>
            </a:r>
            <a:r>
              <a:rPr dirty="0" sz="1000" spc="6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кулак.</a:t>
            </a:r>
            <a:r>
              <a:rPr dirty="0" sz="1000" spc="5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Разгибай</a:t>
            </a:r>
            <a:r>
              <a:rPr dirty="0" sz="1000" spc="6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609080" y="844330"/>
            <a:ext cx="241684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сгибай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отдельно</a:t>
            </a: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палец.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330740"/>
            <a:ext cx="1448199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партнёра).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031562" y="1330740"/>
            <a:ext cx="10380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132099" y="1330740"/>
            <a:ext cx="7218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(умение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915664" y="1330740"/>
            <a:ext cx="74987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слушать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705390"/>
            <a:ext cx="4148810" cy="13275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59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1" i="1">
                <a:solidFill>
                  <a:srgbClr val="231f20"/>
                </a:solidFill>
                <a:latin typeface="Times New Roman"/>
                <a:cs typeface="Times New Roman"/>
              </a:rPr>
              <a:t>пауза</a:t>
            </a:r>
            <a:r>
              <a:rPr dirty="0" sz="1000" spc="60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(задание</a:t>
            </a:r>
            <a:r>
              <a:rPr dirty="0" sz="1000" spc="5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00" spc="6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6).</a:t>
            </a:r>
            <a:r>
              <a:rPr dirty="0" sz="1000" spc="5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Предлагаются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упражнения,</a:t>
            </a:r>
            <a:r>
              <a:rPr dirty="0" sz="1000" spc="6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позволяющие</a:t>
            </a:r>
            <a:r>
              <a:rPr dirty="0" sz="1000" spc="6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развивать</a:t>
            </a:r>
            <a:r>
              <a:rPr dirty="0" sz="1000" spc="6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двигательную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ребёнка,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вооб-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ражение,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встать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позицию</a:t>
            </a:r>
            <a:r>
              <a:rPr dirty="0" sz="100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другого,</a:t>
            </a:r>
            <a:r>
              <a:rPr dirty="0" sz="1000" spc="3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«войти</a:t>
            </a:r>
            <a:r>
              <a:rPr dirty="0" sz="100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образ».</a:t>
            </a:r>
            <a:r>
              <a:rPr dirty="0" sz="100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Следует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поощрять</a:t>
            </a:r>
            <a:r>
              <a:rPr dirty="0" sz="1000" spc="3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3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этих</a:t>
            </a:r>
            <a:r>
              <a:rPr dirty="0" sz="1000" spc="3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упражнений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фантазию</a:t>
            </a:r>
            <a:r>
              <a:rPr dirty="0" sz="10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(как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мотор-</a:t>
            </a:r>
            <a:r>
              <a:rPr dirty="0" sz="1000" spc="7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ную,</a:t>
            </a:r>
            <a:r>
              <a:rPr dirty="0" sz="100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7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речевую),</a:t>
            </a:r>
            <a:r>
              <a:rPr dirty="0" sz="100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разрешать</a:t>
            </a:r>
            <a:r>
              <a:rPr dirty="0" sz="100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даже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приветствовать</a:t>
            </a:r>
            <a:r>
              <a:rPr dirty="0" sz="1000" spc="5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громкие</a:t>
            </a:r>
            <a:r>
              <a:rPr dirty="0" sz="1000" spc="5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звуки</a:t>
            </a:r>
            <a:r>
              <a:rPr dirty="0" sz="1000" spc="5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(имитирующие</a:t>
            </a:r>
            <a:r>
              <a:rPr dirty="0" sz="1000" spc="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крики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животных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звуки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механизмов).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Конечно,</a:t>
            </a:r>
            <a:r>
              <a:rPr dirty="0" sz="100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3005870"/>
            <a:ext cx="3612015" cy="563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8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любой</a:t>
            </a:r>
            <a:r>
              <a:rPr dirty="0" sz="1000" spc="8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динамической</a:t>
            </a:r>
            <a:r>
              <a:rPr dirty="0" sz="1000" spc="9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паузы,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следить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соблюдением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техники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безопасности.</a:t>
            </a:r>
          </a:p>
          <a:p>
            <a:pPr marL="198119" marR="0">
              <a:lnSpc>
                <a:spcPts val="1222"/>
              </a:lnSpc>
              <a:spcBef>
                <a:spcPts val="443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167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8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166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6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  <a:r>
              <a:rPr dirty="0" sz="1050" spc="16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653790" y="3005870"/>
            <a:ext cx="10183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необходимо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033520" y="3376303"/>
            <a:ext cx="63825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538863"/>
            <a:ext cx="4147852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0">
                <a:solidFill>
                  <a:srgbClr val="231f20"/>
                </a:solidFill>
                <a:latin typeface="GRULLQ+DejaVu Sans"/>
                <a:cs typeface="GRULLQ+DejaVu Sans"/>
              </a:rPr>
              <a:t>выполнять</a:t>
            </a:r>
            <a:r>
              <a:rPr dirty="0" sz="105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сидя,</a:t>
            </a:r>
            <a:r>
              <a:rPr dirty="0" sz="105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поставив</a:t>
            </a:r>
            <a:r>
              <a:rPr dirty="0" sz="105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локти</a:t>
            </a:r>
            <a:r>
              <a:rPr dirty="0" sz="105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парту.</a:t>
            </a:r>
            <a:r>
              <a:rPr dirty="0" sz="1050" spc="1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Каждое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упражнение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1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повторить</a:t>
            </a:r>
            <a:r>
              <a:rPr dirty="0" sz="105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10–15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раз.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3916460"/>
            <a:ext cx="3950684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7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1.</a:t>
            </a:r>
            <a:r>
              <a:rPr dirty="0" sz="1000" spc="71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Сожми</a:t>
            </a:r>
            <a:r>
              <a:rPr dirty="0" sz="1000" spc="7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пальцы</a:t>
            </a:r>
            <a:r>
              <a:rPr dirty="0" sz="1000" spc="7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кулак</a:t>
            </a:r>
            <a:r>
              <a:rPr dirty="0" sz="1000" spc="7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делай</a:t>
            </a:r>
          </a:p>
          <a:p>
            <a:pPr marL="85217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круговые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движения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кистью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влево,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затем</a:t>
            </a:r>
          </a:p>
          <a:p>
            <a:pPr marL="85217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вправо.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1360" y="4453671"/>
            <a:ext cx="39454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27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dirty="0" sz="1000" spc="24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силой</a:t>
            </a:r>
            <a:r>
              <a:rPr dirty="0" sz="100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сжимай</a:t>
            </a:r>
            <a:r>
              <a:rPr dirty="0" sz="1000" spc="2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разжимай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пальцы,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573530" y="4616230"/>
            <a:ext cx="163256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пока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устанут.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0090" y="4828321"/>
            <a:ext cx="395079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77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3.</a:t>
            </a:r>
            <a:r>
              <a:rPr dirty="0" sz="1000" spc="74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Выпрями</a:t>
            </a:r>
            <a:r>
              <a:rPr dirty="0" sz="1000" spc="7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пальцы.</a:t>
            </a:r>
            <a:r>
              <a:rPr dirty="0" sz="1000" spc="7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Большой</a:t>
            </a:r>
            <a:r>
              <a:rPr dirty="0" sz="1000" spc="7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палец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573530" y="4990880"/>
            <a:ext cx="6520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отведи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256790" y="499088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518410" y="4990880"/>
            <a:ext cx="71777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сторону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267303" y="499088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536404" y="4990880"/>
            <a:ext cx="113337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выполни</a:t>
            </a:r>
            <a:r>
              <a:rPr dirty="0" sz="1000" spc="1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им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573530" y="5153440"/>
            <a:ext cx="3093816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круговые</a:t>
            </a:r>
            <a:r>
              <a:rPr dirty="0" sz="1000" spc="11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движения</a:t>
            </a:r>
            <a:r>
              <a:rPr dirty="0" sz="1000" spc="1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1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влево,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вправо.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1360" y="5528090"/>
            <a:ext cx="394770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19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4.</a:t>
            </a:r>
            <a:r>
              <a:rPr dirty="0" sz="1000" spc="16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Выпрями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пальцы.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Сжимай</a:t>
            </a:r>
            <a:r>
              <a:rPr dirty="0" sz="100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разжимай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573530" y="5690650"/>
            <a:ext cx="165671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первые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фаланги.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1360" y="5902740"/>
            <a:ext cx="39480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Упражнение</a:t>
            </a:r>
            <a:r>
              <a:rPr dirty="0" sz="1000" spc="57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5.</a:t>
            </a:r>
            <a:r>
              <a:rPr dirty="0" sz="1000" spc="53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Разведи</a:t>
            </a:r>
            <a:r>
              <a:rPr dirty="0" sz="1000" spc="5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прямые</a:t>
            </a:r>
            <a:r>
              <a:rPr dirty="0" sz="1000" spc="5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пальцы.</a:t>
            </a:r>
            <a:r>
              <a:rPr dirty="0" sz="1000" spc="5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Начиная</a:t>
            </a:r>
            <a:r>
              <a:rPr dirty="0" sz="1000" spc="5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573530" y="6065300"/>
            <a:ext cx="3097713" cy="5147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мизинца,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(веерообразным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движением)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сожми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пальцы</a:t>
            </a:r>
            <a:r>
              <a:rPr dirty="0" sz="1000" spc="28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кулак.</a:t>
            </a:r>
            <a:r>
              <a:rPr dirty="0" sz="1000" spc="9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Затем,</a:t>
            </a:r>
            <a:r>
              <a:rPr dirty="0" sz="1000" spc="9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начиная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2733040" y="6065300"/>
            <a:ext cx="6098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после-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3709670" y="6065300"/>
            <a:ext cx="9788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довательно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254250" y="6390421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4446270" y="6390421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573530" y="6552980"/>
            <a:ext cx="30986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большого</a:t>
            </a:r>
            <a:r>
              <a:rPr dirty="0" sz="100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пальца,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верни</a:t>
            </a:r>
            <a:r>
              <a:rPr dirty="0" sz="1000" spc="3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исходное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573530" y="6715540"/>
            <a:ext cx="1905668" cy="35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разведённое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положение.</a:t>
            </a:r>
          </a:p>
          <a:p>
            <a:pPr marL="897890" marR="0">
              <a:lnSpc>
                <a:spcPts val="1222"/>
              </a:lnSpc>
              <a:spcBef>
                <a:spcPts val="9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561965" y="6536652"/>
            <a:ext cx="915034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3240" y="632647"/>
            <a:ext cx="4072286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Упражнения</a:t>
            </a:r>
            <a:r>
              <a:rPr dirty="0" sz="1000" spc="3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3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</a:t>
            </a:r>
            <a:r>
              <a:rPr dirty="0" sz="1000" spc="33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пополнение</a:t>
            </a:r>
            <a:r>
              <a:rPr dirty="0" sz="1000" spc="32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запаса</a:t>
            </a:r>
            <a:r>
              <a:rPr dirty="0" sz="1000" spc="13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(задания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7,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8)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dirty="0" sz="1000" spc="13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  <a:r>
              <a:rPr dirty="0" sz="100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применение</a:t>
            </a:r>
            <a:r>
              <a:rPr dirty="0" sz="1000" spc="1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знаний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0060" y="629083"/>
            <a:ext cx="412197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именно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исследовательским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заданием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соответствующего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дня.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95482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15009" y="954820"/>
            <a:ext cx="5680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новой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440021" y="954820"/>
            <a:ext cx="85717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ситуации,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358136" y="954820"/>
            <a:ext cx="8013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217576" y="954820"/>
            <a:ext cx="6682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946334" y="954820"/>
            <a:ext cx="648165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видеть</a:t>
            </a:r>
          </a:p>
          <a:p>
            <a:pPr marL="407784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1117380"/>
            <a:ext cx="135202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закономерности,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019826" y="1117380"/>
            <a:ext cx="188653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причинно-следственные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1279940"/>
            <a:ext cx="17128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ассоциативные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связи.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1489083"/>
            <a:ext cx="387266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7)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Исследовательские</a:t>
            </a:r>
            <a:r>
              <a:rPr dirty="0" sz="1050" spc="6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3" i="1">
                <a:solidFill>
                  <a:srgbClr val="231f20"/>
                </a:solidFill>
                <a:latin typeface="Times New Roman"/>
                <a:cs typeface="Times New Roman"/>
              </a:rPr>
              <a:t>задания</a:t>
            </a:r>
            <a:r>
              <a:rPr dirty="0" sz="1050" spc="5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 spc="8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3" i="1">
                <a:solidFill>
                  <a:srgbClr val="231f20"/>
                </a:solidFill>
                <a:latin typeface="Times New Roman"/>
                <a:cs typeface="Times New Roman"/>
              </a:rPr>
              <a:t>игры</a:t>
            </a:r>
            <a:r>
              <a:rPr dirty="0" sz="1050" spc="6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(задание</a:t>
            </a:r>
            <a:r>
              <a:rPr dirty="0" sz="105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105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9,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10)).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1651643"/>
            <a:ext cx="85669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Упражне-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452880" y="1654590"/>
            <a:ext cx="40646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944370" y="1654590"/>
            <a:ext cx="32199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352040" y="1654590"/>
            <a:ext cx="8013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238500" y="1654590"/>
            <a:ext cx="10380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4362450" y="1654590"/>
            <a:ext cx="2329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1817150"/>
            <a:ext cx="10921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мобилизации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931670" y="1817150"/>
            <a:ext cx="44000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сил,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687320" y="1817150"/>
            <a:ext cx="8836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внимания,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886200" y="1817150"/>
            <a:ext cx="7088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памяти,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1976763"/>
            <a:ext cx="407066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5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УУД.</a:t>
            </a:r>
            <a:r>
              <a:rPr dirty="0" sz="105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Самостоятельное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создание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2139323"/>
            <a:ext cx="2742379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способов</a:t>
            </a:r>
            <a:r>
              <a:rPr dirty="0" sz="1050" spc="1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реше-</a:t>
            </a:r>
            <a:r>
              <a:rPr dirty="0" sz="1050" spc="1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  <a:r>
              <a:rPr dirty="0" sz="1050" spc="1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проблем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характера</a:t>
            </a:r>
            <a:r>
              <a:rPr dirty="0" sz="900" baseline="37143" spc="28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3313430" y="2139323"/>
            <a:ext cx="99332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поискового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353560" y="2139323"/>
            <a:ext cx="24319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23240" y="2522000"/>
            <a:ext cx="407273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завершении</a:t>
            </a:r>
            <a:r>
              <a:rPr dirty="0" sz="1000" spc="5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каждого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(дня)</a:t>
            </a:r>
            <a:r>
              <a:rPr dirty="0" sz="100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ребёнку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предлагается</a:t>
            </a:r>
            <a:r>
              <a:rPr dirty="0" sz="10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са-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мостоятельно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оценить</a:t>
            </a:r>
            <a:r>
              <a:rPr dirty="0" sz="10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работу,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тем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самым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личностные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УУД.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6540933"/>
            <a:ext cx="4069693" cy="3179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baseline="39999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800" baseline="39999" spc="4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учебно-тематическом</a:t>
            </a:r>
            <a:r>
              <a:rPr dirty="0" sz="9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плане</a:t>
            </a:r>
            <a:r>
              <a:rPr dirty="0" sz="900" spc="3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графе</a:t>
            </a:r>
            <a:r>
              <a:rPr dirty="0" sz="900" spc="2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«Развиваемые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способности»,</a:t>
            </a:r>
            <a:r>
              <a:rPr dirty="0" sz="9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9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правило,</a:t>
            </a:r>
            <a:r>
              <a:rPr dirty="0" sz="9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помещены</a:t>
            </a:r>
            <a:r>
              <a:rPr dirty="0" sz="900" spc="4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УУД,</a:t>
            </a:r>
            <a:r>
              <a:rPr dirty="0" sz="900" spc="3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развиваемые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244600" y="1133437"/>
            <a:ext cx="257048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1335" y="1092796"/>
            <a:ext cx="919479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145540" y="664481"/>
            <a:ext cx="2902758" cy="4559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ПОУРОЧНЫЕ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КОММЕНТАРИИ</a:t>
            </a:r>
          </a:p>
          <a:p>
            <a:pPr marL="74930" marR="0">
              <a:lnSpc>
                <a:spcPts val="15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ЗАНЯТИЯМ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КУРСА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«РОСТ»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655100"/>
            <a:ext cx="4225938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spc="17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связь</a:t>
            </a:r>
            <a:r>
              <a:rPr dirty="0" sz="1000" spc="17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между</a:t>
            </a:r>
            <a:r>
              <a:rPr dirty="0" sz="1000" spc="18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словами».</a:t>
            </a:r>
            <a:r>
              <a:rPr dirty="0" sz="1000" spc="17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Составь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подобные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пары,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возможно.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58180" y="1092633"/>
            <a:ext cx="337027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baseline="39999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800" baseline="39999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Упражнения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представлены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1">
                <a:solidFill>
                  <a:srgbClr val="231f20"/>
                </a:solidFill>
                <a:latin typeface="GRULLQ+DejaVu Sans"/>
                <a:cs typeface="GRULLQ+DejaVu Sans"/>
              </a:rPr>
              <a:t>с.14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данной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книги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282190" y="1722580"/>
            <a:ext cx="62957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2013137"/>
            <a:ext cx="3700775" cy="3461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загадки»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126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оранжерея;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браслет;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наушники.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0090" y="2382300"/>
            <a:ext cx="3972566" cy="502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«Продолжи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ряд».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Установление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закономерности.</a:t>
            </a:r>
          </a:p>
          <a:p>
            <a:pPr marL="1269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Ответ:</a:t>
            </a:r>
            <a:r>
              <a:rPr dirty="0" sz="105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5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86,</a:t>
            </a:r>
            <a:r>
              <a:rPr dirty="0" sz="10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99,</a:t>
            </a:r>
            <a:r>
              <a:rPr dirty="0" sz="105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112,</a:t>
            </a:r>
            <a:r>
              <a:rPr dirty="0" sz="105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125</a:t>
            </a:r>
            <a:r>
              <a:rPr dirty="0" sz="105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(увеличиваем</a:t>
            </a:r>
            <a:r>
              <a:rPr dirty="0" sz="105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13),</a:t>
            </a:r>
            <a:r>
              <a:rPr dirty="0" sz="105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</a:p>
          <a:p>
            <a:pPr marL="126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344443,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3555553,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855603"/>
            <a:ext cx="4150229" cy="10061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36666663,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377777773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(первая</a:t>
            </a:r>
            <a:r>
              <a:rPr dirty="0" sz="105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последняя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цифры</a:t>
            </a:r>
            <a:r>
              <a:rPr dirty="0" sz="10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цифра</a:t>
            </a:r>
            <a:r>
              <a:rPr dirty="0" sz="105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5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ними</a:t>
            </a:r>
            <a:r>
              <a:rPr dirty="0" sz="105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  <a:r>
              <a:rPr dirty="0" sz="105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раз</a:t>
            </a:r>
            <a:r>
              <a:rPr dirty="0" sz="105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увеличивается</a:t>
            </a:r>
            <a:r>
              <a:rPr dirty="0" sz="105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один,</a:t>
            </a:r>
            <a:r>
              <a:rPr dirty="0" sz="1050" spc="3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3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5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ними</a:t>
            </a:r>
            <a:r>
              <a:rPr dirty="0" sz="105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таких</a:t>
            </a:r>
            <a:r>
              <a:rPr dirty="0" sz="105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цифр</a:t>
            </a:r>
            <a:r>
              <a:rPr dirty="0" sz="105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столько,</a:t>
            </a:r>
            <a:r>
              <a:rPr dirty="0" sz="105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обозначает</a:t>
            </a:r>
            <a:r>
              <a:rPr dirty="0" sz="105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эта</a:t>
            </a:r>
            <a:r>
              <a:rPr dirty="0" sz="105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цифра:</a:t>
            </a:r>
            <a:r>
              <a:rPr dirty="0" sz="105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четыре</a:t>
            </a:r>
            <a:r>
              <a:rPr dirty="0" sz="105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«4»,</a:t>
            </a:r>
            <a:r>
              <a:rPr dirty="0" sz="105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пять</a:t>
            </a:r>
            <a:r>
              <a:rPr dirty="0" sz="105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«5»</a:t>
            </a:r>
            <a:r>
              <a:rPr dirty="0" sz="10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8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д.),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в)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64,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68,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136,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140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(умножить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плюс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умножить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плюс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40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д.).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3886387"/>
            <a:ext cx="95544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847850" y="3888271"/>
            <a:ext cx="57471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592070" y="3883440"/>
            <a:ext cx="8707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642359" y="3883440"/>
            <a:ext cx="10299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4046000"/>
            <a:ext cx="235084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4206021"/>
            <a:ext cx="4144595" cy="13237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Кузя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получит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прибыли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220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</a:p>
          <a:p>
            <a:pPr marL="198119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39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Мурзик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потратил</a:t>
            </a:r>
            <a:r>
              <a:rPr dirty="0" sz="1000" spc="4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4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5=100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руб.,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ручив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прибыль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80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Кузя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потратил</a:t>
            </a:r>
            <a:r>
              <a:rPr dirty="0" sz="1000" spc="2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  <a:r>
              <a:rPr dirty="0" sz="1000" spc="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40</a:t>
            </a:r>
            <a:r>
              <a:rPr dirty="0" sz="1000" spc="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руб.,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потра-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тил</a:t>
            </a:r>
            <a:r>
              <a:rPr dirty="0" sz="1000" spc="3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40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80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руб.,</a:t>
            </a:r>
            <a:r>
              <a:rPr dirty="0" sz="1000" spc="3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потратил</a:t>
            </a:r>
            <a:r>
              <a:rPr dirty="0" sz="1000" spc="5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80</a:t>
            </a:r>
            <a:r>
              <a:rPr dirty="0" sz="1000" spc="5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5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160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и,</a:t>
            </a:r>
            <a:r>
              <a:rPr dirty="0" sz="1000" spc="5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наконец,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потратил</a:t>
            </a:r>
            <a:r>
              <a:rPr dirty="0" sz="1000" spc="4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160</a:t>
            </a:r>
            <a:r>
              <a:rPr dirty="0" sz="1000" spc="4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3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4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320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  <a:r>
              <a:rPr dirty="0" sz="1000" spc="3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прибыль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составила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320–20=300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рублей.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5500150"/>
            <a:ext cx="342652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Кузя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получил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прибыли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220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рублей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0090" y="5715187"/>
            <a:ext cx="105079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Симметрия.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0090" y="5928547"/>
            <a:ext cx="2068037" cy="3352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5.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Скороговорка.</a:t>
            </a:r>
          </a:p>
          <a:p>
            <a:pPr marL="13207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гл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дкот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сов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струг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нны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424430" y="5925600"/>
            <a:ext cx="59433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Стол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606800" y="5925600"/>
            <a:ext cx="108897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лодуб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вые,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6287550"/>
            <a:ext cx="414671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9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9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9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9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9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«Телевизор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пока-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зывает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футбол».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1360" y="6639319"/>
            <a:ext cx="166592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  <a:r>
              <a:rPr dirty="0" sz="900" baseline="36753" b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960745" y="6087072"/>
            <a:ext cx="3620135" cy="21272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960745" y="5567642"/>
            <a:ext cx="3620135" cy="21272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5960745" y="5304752"/>
            <a:ext cx="3611245" cy="21272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923925" y="5833072"/>
            <a:ext cx="3620134" cy="212725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23240" y="615730"/>
            <a:ext cx="4068126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1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  <a:r>
              <a:rPr dirty="0" sz="1000" spc="1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операций</a:t>
            </a:r>
            <a:r>
              <a:rPr dirty="0" sz="1000" spc="1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обобщения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(умение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общее)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абстрагирования</a:t>
            </a:r>
            <a:r>
              <a:rPr dirty="0" sz="10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(умение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отвлечься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несущественных</a:t>
            </a:r>
            <a:r>
              <a:rPr dirty="0" sz="10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признаков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мысленно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выделить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существенные).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58180" y="615730"/>
            <a:ext cx="14150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набор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фигур.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263023"/>
            <a:ext cx="4169409" cy="985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я</a:t>
            </a:r>
            <a:r>
              <a:rPr dirty="0" sz="105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строка:</a:t>
            </a:r>
            <a:r>
              <a:rPr dirty="0" sz="105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птица</a:t>
            </a:r>
            <a:r>
              <a:rPr dirty="0" sz="105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клюв,</a:t>
            </a:r>
            <a:r>
              <a:rPr dirty="0" sz="105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человек</a:t>
            </a:r>
            <a:r>
              <a:rPr dirty="0" sz="105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рот,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дождь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невозможно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подобрать</a:t>
            </a:r>
            <a:r>
              <a:rPr dirty="0" sz="105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пару.</a:t>
            </a:r>
          </a:p>
          <a:p>
            <a:pPr marL="196850" marR="0">
              <a:lnSpc>
                <a:spcPts val="1222"/>
              </a:lnSpc>
              <a:spcBef>
                <a:spcPts val="87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2-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я</a:t>
            </a:r>
            <a:r>
              <a:rPr dirty="0" sz="105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строка:</a:t>
            </a:r>
            <a:r>
              <a:rPr dirty="0" sz="105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лес</a:t>
            </a:r>
            <a:r>
              <a:rPr dirty="0" sz="105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береза,</a:t>
            </a:r>
            <a:r>
              <a:rPr dirty="0" sz="105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сад</a:t>
            </a:r>
            <a:r>
              <a:rPr dirty="0" sz="105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яблоня,</a:t>
            </a:r>
            <a:r>
              <a:rPr dirty="0" sz="105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клумба</a:t>
            </a:r>
            <a:r>
              <a:rPr dirty="0" sz="105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31877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цветок.</a:t>
            </a:r>
          </a:p>
          <a:p>
            <a:pPr marL="198119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3-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я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строка: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кот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мяуканье,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мышь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писк,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соль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невозможно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подобрать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пару.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2273487"/>
            <a:ext cx="4070591" cy="6763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spc="7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умения</a:t>
            </a:r>
            <a:r>
              <a:rPr dirty="0" sz="1000" spc="7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конструировать.</a:t>
            </a:r>
            <a:r>
              <a:rPr dirty="0" sz="1000" spc="72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Соедини</a:t>
            </a:r>
            <a:r>
              <a:rPr dirty="0" sz="1000" spc="7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линиями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части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получились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целые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слова.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57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карусель,</a:t>
            </a:r>
            <a:r>
              <a:rPr dirty="0" sz="1000" spc="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карамель,</a:t>
            </a:r>
            <a:r>
              <a:rPr dirty="0" sz="1000" spc="5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барвинок,</a:t>
            </a:r>
            <a:r>
              <a:rPr dirty="0" sz="1000" spc="5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виноград,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витамин,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апель-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син,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космонавт,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колокол,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саксаул.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0090" y="2969447"/>
            <a:ext cx="126022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Классификация.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3130330"/>
            <a:ext cx="4072046" cy="840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Разбей</a:t>
            </a:r>
            <a:r>
              <a:rPr dirty="0" sz="1000" spc="4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рисунки</a:t>
            </a:r>
            <a:r>
              <a:rPr dirty="0" sz="1000" spc="4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группам,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записав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номера.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Попробуй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сде-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лать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разными</a:t>
            </a:r>
            <a:r>
              <a:rPr dirty="0" sz="100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способами.</a:t>
            </a:r>
            <a:r>
              <a:rPr dirty="0" sz="100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признак,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которому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разбиты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рисунки.</a:t>
            </a:r>
          </a:p>
          <a:p>
            <a:pPr marL="198119" marR="0">
              <a:lnSpc>
                <a:spcPts val="1222"/>
              </a:lnSpc>
              <a:spcBef>
                <a:spcPts val="13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6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летает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летает,</a:t>
            </a:r>
            <a:r>
              <a:rPr dirty="0" sz="105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живое</a:t>
            </a:r>
            <a:r>
              <a:rPr dirty="0" sz="105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живое,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большое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ма-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ленькое.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0090" y="394353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60170" y="3940590"/>
            <a:ext cx="333199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Представь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себя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мышью.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244090" y="4324811"/>
            <a:ext cx="62941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0090" y="4615368"/>
            <a:ext cx="3857651" cy="494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26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сетка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ветка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метка;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лечо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лего</a:t>
            </a:r>
          </a:p>
          <a:p>
            <a:pPr marL="126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лето.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45769" y="5136068"/>
            <a:ext cx="71158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FJCGOG+DejaVu Sans Oblique"/>
                <a:cs typeface="FJCGOG+DejaVu Sans Oblique"/>
              </a:rPr>
              <a:t>2.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45769" y="5339723"/>
            <a:ext cx="299783" cy="45823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</a:p>
          <a:p>
            <a:pPr marL="0" marR="0">
              <a:lnSpc>
                <a:spcPts val="1251"/>
              </a:lnSpc>
              <a:spcBef>
                <a:spcPts val="834"/>
              </a:spcBef>
              <a:spcAft>
                <a:spcPts val="0"/>
              </a:spcAft>
            </a:pP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087110" y="5341583"/>
            <a:ext cx="240473" cy="4553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210"/>
              </a:lnSpc>
              <a:spcBef>
                <a:spcPts val="858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394450" y="5340993"/>
            <a:ext cx="330549" cy="456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0" marR="0">
              <a:lnSpc>
                <a:spcPts val="1222"/>
              </a:lnSpc>
              <a:spcBef>
                <a:spcPts val="89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742430" y="5341583"/>
            <a:ext cx="241281" cy="4556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222"/>
              </a:lnSpc>
              <a:spcBef>
                <a:spcPts val="898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049769" y="5340993"/>
            <a:ext cx="330549" cy="4559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20320" marR="0">
              <a:lnSpc>
                <a:spcPts val="1210"/>
              </a:lnSpc>
              <a:spcBef>
                <a:spcPts val="8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397750" y="5341583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705090" y="5340993"/>
            <a:ext cx="330549" cy="456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20319" marR="0">
              <a:lnSpc>
                <a:spcPts val="1222"/>
              </a:lnSpc>
              <a:spcBef>
                <a:spcPts val="89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8053069" y="5341583"/>
            <a:ext cx="240473" cy="4553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210"/>
              </a:lnSpc>
              <a:spcBef>
                <a:spcPts val="858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360410" y="5340993"/>
            <a:ext cx="330162" cy="456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0" marR="0">
              <a:lnSpc>
                <a:spcPts val="1222"/>
              </a:lnSpc>
              <a:spcBef>
                <a:spcPts val="89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8708390" y="5341583"/>
            <a:ext cx="241281" cy="4556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222"/>
              </a:lnSpc>
              <a:spcBef>
                <a:spcPts val="898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9014460" y="5340993"/>
            <a:ext cx="330162" cy="4559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21590" marR="0">
              <a:lnSpc>
                <a:spcPts val="1210"/>
              </a:lnSpc>
              <a:spcBef>
                <a:spcPts val="8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9358630" y="5341583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377430" y="56038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9343390" y="56038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05029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357630" y="5870583"/>
            <a:ext cx="33016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70561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03327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2340610" y="5870583"/>
            <a:ext cx="33016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268859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301625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323590" y="58705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367157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3999230" y="5870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4306570" y="5870583"/>
            <a:ext cx="33016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445769" y="6121637"/>
            <a:ext cx="2954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в)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08711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6394450" y="61245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674243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707009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377430" y="61245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772541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8053069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8360410" y="6124583"/>
            <a:ext cx="33016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870839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9036050" y="61245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9343390" y="6124583"/>
            <a:ext cx="33054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445769" y="6346377"/>
            <a:ext cx="28941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852170" y="6351090"/>
            <a:ext cx="221564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«Заполни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721360" y="6500503"/>
            <a:ext cx="79280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721360" y="6667280"/>
            <a:ext cx="361837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строке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каждом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столбце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повторяется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21360" y="679637"/>
            <a:ext cx="228681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6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6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64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«оценку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969260" y="681521"/>
            <a:ext cx="228386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157220" y="676690"/>
            <a:ext cx="151351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пример».</a:t>
            </a:r>
            <a:r>
              <a:rPr dirty="0" sz="1000" spc="60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58180" y="675420"/>
            <a:ext cx="8091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же».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839250"/>
            <a:ext cx="3189664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</a:p>
          <a:p>
            <a:pPr marL="198119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31.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161830"/>
            <a:ext cx="4149091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Раз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свободных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столиков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нет,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3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каждым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сидит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хотя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чело-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век.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Наименьшее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посетителей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3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клубе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сидит</a:t>
            </a:r>
            <a:r>
              <a:rPr dirty="0" sz="100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32</a:t>
            </a:r>
            <a:r>
              <a:rPr dirty="0" sz="10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чело-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века,</a:t>
            </a:r>
            <a:r>
              <a:rPr dirty="0" sz="1000" spc="3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каждым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столиком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сидеть</a:t>
            </a:r>
            <a:r>
              <a:rPr dirty="0" sz="100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человека,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свободных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мест</a:t>
            </a:r>
            <a:r>
              <a:rPr dirty="0" sz="10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будет.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Наибольшее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посетителей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31.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2189667"/>
            <a:ext cx="3859157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[т]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4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лком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толков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столку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рерастолк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вывать.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2563047"/>
            <a:ext cx="4143479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40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40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4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3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«Я</a:t>
            </a:r>
            <a:r>
              <a:rPr dirty="0" sz="1000" spc="3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речке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плыл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лодке».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2910599"/>
            <a:ext cx="158938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3152327"/>
            <a:ext cx="4085000" cy="8384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Добавь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букву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(не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обязательно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начало),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новое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</a:p>
          <a:p>
            <a:pPr marL="198119" marR="0">
              <a:lnSpc>
                <a:spcPts val="1251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УТКА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шутка;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КОЛ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укол;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5">
                <a:solidFill>
                  <a:srgbClr val="231f20"/>
                </a:solidFill>
                <a:latin typeface="GRULLQ+DejaVu Sans"/>
                <a:cs typeface="GRULLQ+DejaVu Sans"/>
              </a:rPr>
              <a:t>ОКО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окно,</a:t>
            </a:r>
          </a:p>
          <a:p>
            <a:pPr marL="0" marR="0">
              <a:lnSpc>
                <a:spcPts val="1251"/>
              </a:lnSpc>
              <a:spcBef>
                <a:spcPts val="28"/>
              </a:spcBef>
              <a:spcAft>
                <a:spcPts val="0"/>
              </a:spcAft>
            </a:pP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окоп;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СВЕТ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совет,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Света.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4006630"/>
            <a:ext cx="382806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«Собери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пословицу».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культурой.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пословицы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говорят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же?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86840" y="4385090"/>
            <a:ext cx="3097141" cy="6785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мудростью.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Кто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почитает,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тот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счастливым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живет.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Молод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умён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угодья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нём.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386840" y="5031113"/>
            <a:ext cx="217761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отцу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почёт,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уму.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333500" y="5197890"/>
            <a:ext cx="3143823" cy="1494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333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Парень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грош.</a:t>
            </a:r>
          </a:p>
          <a:p>
            <a:pPr marL="5333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парень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деревне,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деревне</a:t>
            </a:r>
          </a:p>
          <a:p>
            <a:pPr marL="5333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дом.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Потачка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портит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собачку.</a:t>
            </a:r>
          </a:p>
          <a:p>
            <a:pPr marL="5333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Праздность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мать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пороков.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*У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молодого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сила,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старого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ум.</a:t>
            </a:r>
          </a:p>
          <a:p>
            <a:pPr marL="0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*Яйца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курицу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учат.</a:t>
            </a:r>
          </a:p>
          <a:p>
            <a:pPr marL="5333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Кто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горазд,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тому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пропасть.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*Придёт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солнышко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нашим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окошечкам.</a:t>
            </a:r>
          </a:p>
          <a:p>
            <a:pPr marL="0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*Карась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сорвётся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щука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навернётся.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1360" y="6738400"/>
            <a:ext cx="3859905" cy="333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Знаком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*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отмечены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загадки,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«говорят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</a:t>
            </a:r>
          </a:p>
          <a:p>
            <a:pPr marL="1750060" marR="0">
              <a:lnSpc>
                <a:spcPts val="112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9398000" y="812127"/>
            <a:ext cx="113665" cy="9906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0090" y="632647"/>
            <a:ext cx="3883138" cy="4955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внимание.</a:t>
            </a:r>
          </a:p>
          <a:p>
            <a:pPr marL="1269" marR="0">
              <a:lnSpc>
                <a:spcPts val="1250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79">
                <a:solidFill>
                  <a:srgbClr val="231f20"/>
                </a:solidFill>
                <a:latin typeface="GRULLQ+DejaVu Sans"/>
                <a:cs typeface="GRULLQ+DejaVu Sans"/>
              </a:rPr>
              <a:t>ЯАЮЯЮАЯЯАЮЯ;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симметричные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рисунки</a:t>
            </a:r>
          </a:p>
          <a:p>
            <a:pPr marL="126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4">
                <a:solidFill>
                  <a:srgbClr val="231f20"/>
                </a:solidFill>
                <a:latin typeface="GRULLQ+DejaVu Sans"/>
                <a:cs typeface="GRULLQ+DejaVu Sans"/>
              </a:rPr>
              <a:t>А,</a:t>
            </a:r>
            <a:r>
              <a:rPr dirty="0" sz="1050" spc="-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7">
                <a:solidFill>
                  <a:srgbClr val="231f20"/>
                </a:solidFill>
                <a:latin typeface="GRULLQ+DejaVu Sans"/>
                <a:cs typeface="GRULLQ+DejaVu Sans"/>
              </a:rPr>
              <a:t>Ю,</a:t>
            </a:r>
            <a:r>
              <a:rPr dirty="0" sz="1050" spc="-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0">
                <a:solidFill>
                  <a:srgbClr val="231f20"/>
                </a:solidFill>
                <a:latin typeface="Webdings"/>
                <a:cs typeface="Webdings"/>
              </a:rPr>
              <a:t>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4590" y="625483"/>
            <a:ext cx="1870831" cy="5159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голос.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СЫР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сор,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сын.</a:t>
            </a:r>
          </a:p>
          <a:p>
            <a:pPr marL="0" marR="0">
              <a:lnSpc>
                <a:spcPts val="1222"/>
              </a:lnSpc>
              <a:spcBef>
                <a:spcPts val="8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ПЛАТА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плато,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плита.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092029"/>
            <a:ext cx="603433" cy="200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100">
                <a:solidFill>
                  <a:srgbClr val="231f20"/>
                </a:solidFill>
                <a:latin typeface="Webdings"/>
                <a:cs typeface="Webdings"/>
              </a:rPr>
              <a:t>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1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100">
                <a:solidFill>
                  <a:srgbClr val="231f20"/>
                </a:solidFill>
                <a:latin typeface="Webdings"/>
                <a:cs typeface="Webdings"/>
              </a:rPr>
              <a:t>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29939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60170" y="1299397"/>
            <a:ext cx="323405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spc="1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возможную</a:t>
            </a:r>
            <a:r>
              <a:rPr dirty="0" sz="1000" spc="10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причину</a:t>
            </a:r>
            <a:r>
              <a:rPr dirty="0" sz="1000" spc="10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события».</a:t>
            </a:r>
            <a:r>
              <a:rPr dirty="0" sz="1000" spc="1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2–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459010"/>
            <a:ext cx="4066867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правдопо-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добных</a:t>
            </a:r>
            <a:r>
              <a:rPr dirty="0" sz="1000" spc="3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самых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неправдоподобных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объяснения.</a:t>
            </a:r>
            <a:r>
              <a:rPr dirty="0" sz="1000" spc="10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10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уста-</a:t>
            </a:r>
            <a:r>
              <a:rPr dirty="0" sz="1000" spc="10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навливать</a:t>
            </a:r>
            <a:r>
              <a:rPr dirty="0" sz="1000" spc="10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причинно-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следственные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связи.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1360" y="1945171"/>
            <a:ext cx="116679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Собака</a:t>
            </a:r>
            <a:r>
              <a:rPr dirty="0" sz="100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зарычала.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44090" y="2328371"/>
            <a:ext cx="62941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0090" y="2617657"/>
            <a:ext cx="1470533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шарады».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771783"/>
            <a:ext cx="3546201" cy="5138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настил;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ласточки;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сифон.</a:t>
            </a:r>
          </a:p>
          <a:p>
            <a:pPr marL="198119" marR="0">
              <a:lnSpc>
                <a:spcPts val="1193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Вместо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звёздочек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подбери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подходящие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ци-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фры.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1360" y="3250167"/>
            <a:ext cx="3681851" cy="19702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1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3896+6819=10715;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10000–9898=102.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3469420"/>
            <a:ext cx="3280800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1360" y="3792000"/>
            <a:ext cx="36950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Три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конфеты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были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шоколадные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орехами.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0090" y="4007037"/>
            <a:ext cx="3953116" cy="6586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внимания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практического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мышления.</a:t>
            </a:r>
          </a:p>
          <a:p>
            <a:pPr marL="126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Дана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строка,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состоящая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нулей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единиц.</a:t>
            </a:r>
          </a:p>
          <a:p>
            <a:pPr marL="126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1;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000;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10;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0000000000;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11111111;</a:t>
            </a:r>
          </a:p>
          <a:p>
            <a:pPr marL="126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11111111;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7;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4639090"/>
            <a:ext cx="90887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цикла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нет.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4855397"/>
            <a:ext cx="3108128" cy="5041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[г].</a:t>
            </a:r>
          </a:p>
          <a:p>
            <a:pPr marL="19811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дени</a:t>
            </a:r>
            <a:r>
              <a:rPr dirty="0" sz="1000" spc="29" b="1">
                <a:solidFill>
                  <a:srgbClr val="231f20"/>
                </a:solidFill>
                <a:latin typeface="Times New Roman"/>
                <a:cs typeface="Times New Roman"/>
              </a:rPr>
              <a:t>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нкт-Петерб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ргског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г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дромете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ролог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ческог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ц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нтра.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5384987"/>
            <a:ext cx="3827610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«Заяц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спит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под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ёлкой».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1360" y="573380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5975537"/>
            <a:ext cx="3824650" cy="5110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Словообразование,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Замените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букву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разными</a:t>
            </a:r>
            <a:r>
              <a:rPr dirty="0" sz="10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способами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новое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21360" y="6457323"/>
            <a:ext cx="219567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ШИНА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мина,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тина.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207770" y="6619883"/>
            <a:ext cx="138216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ГОЛОД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холод,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3240" y="531096"/>
            <a:ext cx="457344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ББК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3439" y="693656"/>
            <a:ext cx="802773" cy="35958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74.200.5</a:t>
            </a:r>
          </a:p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К65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094219" y="712930"/>
            <a:ext cx="1085024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От</a:t>
            </a:r>
            <a:r>
              <a:rPr dirty="0" sz="1250" spc="1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редакции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19569" y="1152980"/>
            <a:ext cx="183565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Дорогие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учителя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родители!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561330" y="1365030"/>
            <a:ext cx="4150740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предлагаем</a:t>
            </a:r>
            <a:r>
              <a:rPr dirty="0" sz="100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учителю</a:t>
            </a:r>
            <a:r>
              <a:rPr dirty="0" sz="100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ученику</a:t>
            </a:r>
            <a:r>
              <a:rPr dirty="0" sz="1000" spc="2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универсальный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00" spc="7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внеуроч-</a:t>
            </a:r>
            <a:r>
              <a:rPr dirty="0" sz="1000" spc="7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ной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1000" spc="7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«РОСТ:</a:t>
            </a:r>
            <a:r>
              <a:rPr dirty="0" sz="1000" spc="7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развитие,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общение,</a:t>
            </a:r>
            <a:r>
              <a:rPr dirty="0" sz="1000" spc="5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самооценка,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творче-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ство.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Занимательная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логика</a:t>
            </a:r>
            <a:r>
              <a:rPr dirty="0" sz="1000" spc="6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математика.».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Наш</a:t>
            </a:r>
            <a:r>
              <a:rPr dirty="0" sz="10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охватывает</a:t>
            </a:r>
            <a:r>
              <a:rPr dirty="0" sz="1000" spc="6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начальную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школу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1-го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4-й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классы.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цель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203450" y="1500847"/>
            <a:ext cx="787579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Рецензенты: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87400" y="1671753"/>
            <a:ext cx="3618601" cy="4487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 i="1">
                <a:solidFill>
                  <a:srgbClr val="231f20"/>
                </a:solidFill>
                <a:latin typeface="Times New Roman"/>
                <a:cs typeface="Times New Roman"/>
              </a:rPr>
              <a:t>Л.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0" i="1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900" spc="1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2" i="1">
                <a:solidFill>
                  <a:srgbClr val="231f20"/>
                </a:solidFill>
                <a:latin typeface="Times New Roman"/>
                <a:cs typeface="Times New Roman"/>
              </a:rPr>
              <a:t>Ольховая</a:t>
            </a:r>
            <a:r>
              <a:rPr dirty="0" sz="900" spc="1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высшей</a:t>
            </a:r>
            <a:r>
              <a:rPr dirty="0" sz="9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категории,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отличник</a:t>
            </a:r>
          </a:p>
          <a:p>
            <a:pPr marL="1179829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просвещения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РФ;</a:t>
            </a:r>
          </a:p>
          <a:p>
            <a:pPr marL="0" marR="0">
              <a:lnSpc>
                <a:spcPts val="1073"/>
              </a:lnSpc>
              <a:spcBef>
                <a:spcPts val="36"/>
              </a:spcBef>
              <a:spcAft>
                <a:spcPts val="0"/>
              </a:spcAft>
            </a:pPr>
            <a:r>
              <a:rPr dirty="0" sz="900" spc="26" i="1">
                <a:solidFill>
                  <a:srgbClr val="231f20"/>
                </a:solidFill>
                <a:latin typeface="Times New Roman"/>
                <a:cs typeface="Times New Roman"/>
              </a:rPr>
              <a:t>Д.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2" i="1">
                <a:solidFill>
                  <a:srgbClr val="231f20"/>
                </a:solidFill>
                <a:latin typeface="Times New Roman"/>
                <a:cs typeface="Times New Roman"/>
              </a:rPr>
              <a:t>И.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24" i="1">
                <a:solidFill>
                  <a:srgbClr val="231f20"/>
                </a:solidFill>
                <a:latin typeface="Times New Roman"/>
                <a:cs typeface="Times New Roman"/>
              </a:rPr>
              <a:t>Ханин</a:t>
            </a:r>
            <a:r>
              <a:rPr dirty="0" sz="90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9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аспирант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кафедры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алгебры</a:t>
            </a:r>
            <a:r>
              <a:rPr dirty="0" sz="9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дискретной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949450" y="2079423"/>
            <a:ext cx="129153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математики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ЮФУ.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561330" y="2177830"/>
            <a:ext cx="43446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все-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140869" y="2177830"/>
            <a:ext cx="88966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стороннее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176197" y="2177830"/>
            <a:ext cx="8013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122182" y="217783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507297" y="2177830"/>
            <a:ext cx="12023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формирование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61330" y="2340390"/>
            <a:ext cx="4148765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разнообразных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компетенций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процессе</a:t>
            </a:r>
            <a:r>
              <a:rPr dirty="0" sz="1000" spc="4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интересных,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творческих,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игровых,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весёлых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заданий</a:t>
            </a:r>
            <a:r>
              <a:rPr dirty="0" sz="100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иногда</a:t>
            </a:r>
            <a:r>
              <a:rPr dirty="0" sz="1000" spc="5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простых,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порой</a:t>
            </a:r>
            <a:r>
              <a:rPr dirty="0" sz="10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требующих</a:t>
            </a:r>
            <a:r>
              <a:rPr dirty="0" sz="1000" spc="5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размышления.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82650" y="2751910"/>
            <a:ext cx="97358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Коннова,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Е.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Г.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027917"/>
            <a:ext cx="350329" cy="3443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81">
                <a:solidFill>
                  <a:srgbClr val="231f20"/>
                </a:solidFill>
                <a:latin typeface="GRULLQ+DejaVu Sans"/>
                <a:cs typeface="GRULLQ+DejaVu Sans"/>
              </a:rPr>
              <a:t>К6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062990" y="3068963"/>
            <a:ext cx="57654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РОСТ: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04340" y="3068963"/>
            <a:ext cx="876616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развитие,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660447" y="3068963"/>
            <a:ext cx="85403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общение,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594341" y="3068963"/>
            <a:ext cx="107791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самооценка,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83920" y="3231523"/>
            <a:ext cx="3788891" cy="6810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творчество.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5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внеурочной</a:t>
            </a:r>
            <a:r>
              <a:rPr dirty="0" sz="10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деятельности.</a:t>
            </a:r>
            <a:r>
              <a:rPr dirty="0" sz="105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4-й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класс:</a:t>
            </a:r>
            <a:r>
              <a:rPr dirty="0" sz="105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пособие</a:t>
            </a:r>
            <a:r>
              <a:rPr dirty="0" sz="105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5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учителей</a:t>
            </a:r>
            <a:r>
              <a:rPr dirty="0" sz="105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/</a:t>
            </a:r>
            <a:r>
              <a:rPr dirty="0" sz="105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Е.Г.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Коннова.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Ростов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н/Д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: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Легион,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2015.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80</a:t>
            </a:r>
            <a:r>
              <a:rPr dirty="0" sz="105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с.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(Начальное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общее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образование).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8271510" y="3839209"/>
            <a:ext cx="1517848" cy="16228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7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©</a:t>
            </a:r>
            <a:r>
              <a:rPr dirty="0" sz="8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8">
                <a:solidFill>
                  <a:srgbClr val="231f20"/>
                </a:solidFill>
                <a:latin typeface="GRULLQ+DejaVu Sans"/>
                <a:cs typeface="GRULLQ+DejaVu Sans"/>
              </a:rPr>
              <a:t>ООО</a:t>
            </a:r>
            <a:r>
              <a:rPr dirty="0" sz="8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9">
                <a:solidFill>
                  <a:srgbClr val="231f20"/>
                </a:solidFill>
                <a:latin typeface="GRULLQ+DejaVu Sans"/>
                <a:cs typeface="GRULLQ+DejaVu Sans"/>
              </a:rPr>
              <a:t>«Легион»,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20">
                <a:solidFill>
                  <a:srgbClr val="231f20"/>
                </a:solidFill>
                <a:latin typeface="GRULLQ+DejaVu Sans"/>
                <a:cs typeface="GRULLQ+DejaVu Sans"/>
              </a:rPr>
              <a:t>2015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83920" y="3911234"/>
            <a:ext cx="3789748" cy="545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9069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Универсальный</a:t>
            </a:r>
            <a:r>
              <a:rPr dirty="0" sz="8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курс</a:t>
            </a:r>
            <a:r>
              <a:rPr dirty="0" sz="800" spc="56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внеурочной</a:t>
            </a:r>
            <a:r>
              <a:rPr dirty="0" sz="800" spc="55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  <a:r>
              <a:rPr dirty="0" sz="800" spc="56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РОСТ:</a:t>
            </a:r>
            <a:r>
              <a:rPr dirty="0" sz="800" spc="56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развитие,</a:t>
            </a:r>
          </a:p>
          <a:p>
            <a:pPr marL="0" marR="0">
              <a:lnSpc>
                <a:spcPts val="885"/>
              </a:lnSpc>
              <a:spcBef>
                <a:spcPts val="128"/>
              </a:spcBef>
              <a:spcAft>
                <a:spcPts val="0"/>
              </a:spcAft>
            </a:pP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общение,</a:t>
            </a:r>
            <a:r>
              <a:rPr dirty="0" sz="800" spc="8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самооценка,</a:t>
            </a:r>
            <a:r>
              <a:rPr dirty="0" sz="800" spc="8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творчество.</a:t>
            </a:r>
            <a:r>
              <a:rPr dirty="0" sz="800" spc="9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«Занимательная</a:t>
            </a:r>
            <a:r>
              <a:rPr dirty="0" sz="800" spc="9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логика</a:t>
            </a:r>
            <a:r>
              <a:rPr dirty="0" sz="800" spc="9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800" spc="7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математика.</a:t>
            </a:r>
            <a:r>
              <a:rPr dirty="0" sz="800" spc="9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4-й</a:t>
            </a:r>
          </a:p>
          <a:p>
            <a:pPr marL="0" marR="0">
              <a:lnSpc>
                <a:spcPts val="954"/>
              </a:lnSpc>
              <a:spcBef>
                <a:spcPts val="75"/>
              </a:spcBef>
              <a:spcAft>
                <a:spcPts val="0"/>
              </a:spcAft>
            </a:pP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класс»</a:t>
            </a:r>
            <a:r>
              <a:rPr dirty="0" sz="800" spc="31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разра-</a:t>
            </a:r>
            <a:r>
              <a:rPr dirty="0" sz="8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ботан</a:t>
            </a:r>
            <a:r>
              <a:rPr dirty="0" sz="80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соответствии</a:t>
            </a:r>
            <a:r>
              <a:rPr dirty="0" sz="8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80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требованиями</a:t>
            </a:r>
            <a:r>
              <a:rPr dirty="0" sz="8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ФГОС</a:t>
            </a:r>
            <a:r>
              <a:rPr dirty="0" sz="8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организации</a:t>
            </a:r>
            <a:r>
              <a:rPr dirty="0" sz="800" spc="2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внеурочной</a:t>
            </a:r>
            <a:r>
              <a:rPr dirty="0" sz="800" spc="2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дея-</a:t>
            </a:r>
            <a:r>
              <a:rPr dirty="0" sz="8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тельности</a:t>
            </a:r>
            <a:r>
              <a:rPr dirty="0" sz="800" spc="2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2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начальной</a:t>
            </a:r>
            <a:r>
              <a:rPr dirty="0" sz="8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школе.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883920" y="4427037"/>
            <a:ext cx="992348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Цель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формирование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333500" y="4427037"/>
            <a:ext cx="471710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курса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822450" y="4427037"/>
            <a:ext cx="205740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940560" y="4427037"/>
            <a:ext cx="1480482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541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разностороннее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жизненнонеобходимых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131820" y="4427037"/>
            <a:ext cx="671527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3821430" y="4427037"/>
            <a:ext cx="613448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ученика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452975" y="4427037"/>
            <a:ext cx="221731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4724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486150" y="4556577"/>
            <a:ext cx="906765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компетенций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883920" y="4686116"/>
            <a:ext cx="3787323" cy="2901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процессе</a:t>
            </a:r>
            <a:r>
              <a:rPr dirty="0" sz="8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  <a:r>
              <a:rPr dirty="0" sz="8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интересных</a:t>
            </a:r>
            <a:r>
              <a:rPr dirty="0" sz="8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творческих</a:t>
            </a:r>
            <a:r>
              <a:rPr dirty="0" sz="8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заданий.</a:t>
            </a:r>
            <a:r>
              <a:rPr dirty="0" sz="8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8" b="1">
                <a:solidFill>
                  <a:srgbClr val="231f20"/>
                </a:solidFill>
                <a:latin typeface="Times New Roman"/>
                <a:cs typeface="Times New Roman"/>
              </a:rPr>
              <a:t>Задания</a:t>
            </a:r>
          </a:p>
          <a:p>
            <a:pPr marL="0" marR="0">
              <a:lnSpc>
                <a:spcPts val="954"/>
              </a:lnSpc>
              <a:spcBef>
                <a:spcPts val="25"/>
              </a:spcBef>
              <a:spcAft>
                <a:spcPts val="0"/>
              </a:spcAft>
            </a:pPr>
            <a:r>
              <a:rPr dirty="0" sz="800" spc="20" b="1">
                <a:solidFill>
                  <a:srgbClr val="231f20"/>
                </a:solidFill>
                <a:latin typeface="Times New Roman"/>
                <a:cs typeface="Times New Roman"/>
              </a:rPr>
              <a:t>каждого</a:t>
            </a:r>
            <a:r>
              <a:rPr dirty="0" sz="800" spc="3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19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800" spc="34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развивают</a:t>
            </a:r>
            <a:r>
              <a:rPr dirty="0" sz="80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логику,</a:t>
            </a:r>
            <a:r>
              <a:rPr dirty="0" sz="8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коммуникативные</a:t>
            </a:r>
            <a:r>
              <a:rPr dirty="0" sz="8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умения,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883920" y="4946466"/>
            <a:ext cx="1089027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творческие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познавательную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832731" y="4946466"/>
            <a:ext cx="983210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способности,</a:t>
            </a:r>
          </a:p>
          <a:p>
            <a:pPr marL="155966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активность,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832110" y="4946466"/>
            <a:ext cx="915568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951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формируют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эстетические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3761826" y="4946466"/>
            <a:ext cx="910153" cy="288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9923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самооценку,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потребности,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883920" y="5205547"/>
            <a:ext cx="3786051" cy="936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навыки</a:t>
            </a:r>
            <a:r>
              <a:rPr dirty="0" sz="8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групповой</a:t>
            </a:r>
            <a:r>
              <a:rPr dirty="0" sz="8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0">
                <a:solidFill>
                  <a:srgbClr val="231f20"/>
                </a:solidFill>
                <a:latin typeface="GRULLQ+DejaVu Sans"/>
                <a:cs typeface="GRULLQ+DejaVu Sans"/>
              </a:rPr>
              <a:t>работы.</a:t>
            </a:r>
            <a:r>
              <a:rPr dirty="0" sz="8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8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разделён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8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6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8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дня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(по</a:t>
            </a:r>
            <a:r>
              <a:rPr dirty="0" sz="8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одному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занятию</a:t>
            </a:r>
            <a:r>
              <a:rPr dirty="0" sz="8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3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неделю),</a:t>
            </a:r>
            <a:r>
              <a:rPr dirty="0" sz="800" spc="2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2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8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требует</a:t>
            </a:r>
            <a:r>
              <a:rPr dirty="0" sz="8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на-</a:t>
            </a:r>
            <a:r>
              <a:rPr dirty="0" sz="8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личия</a:t>
            </a:r>
            <a:r>
              <a:rPr dirty="0" sz="8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дополнительного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оборудования</a:t>
            </a:r>
            <a:r>
              <a:rPr dirty="0" sz="8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материалов</a:t>
            </a:r>
            <a:r>
              <a:rPr dirty="0" sz="8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(кроме</a:t>
            </a:r>
            <a:r>
              <a:rPr dirty="0" sz="8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самых</a:t>
            </a:r>
            <a:r>
              <a:rPr dirty="0" sz="8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простых</a:t>
            </a:r>
            <a:r>
              <a:rPr dirty="0" sz="80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8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цветная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белая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бумага,</a:t>
            </a:r>
            <a:r>
              <a:rPr dirty="0" sz="8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клей,</a:t>
            </a:r>
            <a:r>
              <a:rPr dirty="0" sz="80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ножницы,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карандаши</a:t>
            </a:r>
            <a:r>
              <a:rPr dirty="0" sz="8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т.п.).</a:t>
            </a:r>
          </a:p>
          <a:p>
            <a:pPr marL="179069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Комплекс</a:t>
            </a:r>
            <a:r>
              <a:rPr dirty="0" sz="8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8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проведения</a:t>
            </a:r>
            <a:r>
              <a:rPr dirty="0" sz="8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занятий</a:t>
            </a:r>
            <a:r>
              <a:rPr dirty="0" sz="8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состоит</a:t>
            </a:r>
            <a:r>
              <a:rPr dirty="0" sz="8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8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изданий</a:t>
            </a:r>
          </a:p>
          <a:p>
            <a:pPr marL="0" marR="0">
              <a:lnSpc>
                <a:spcPts val="954"/>
              </a:lnSpc>
              <a:spcBef>
                <a:spcPts val="6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8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9" b="1">
                <a:solidFill>
                  <a:srgbClr val="231f20"/>
                </a:solidFill>
                <a:latin typeface="Times New Roman"/>
                <a:cs typeface="Times New Roman"/>
              </a:rPr>
              <a:t>пособия</a:t>
            </a:r>
            <a:r>
              <a:rPr dirty="0" sz="800" spc="12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8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учителей</a:t>
            </a:r>
            <a:r>
              <a:rPr dirty="0" sz="800" spc="11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индивидуальной</a:t>
            </a:r>
            <a:r>
              <a:rPr dirty="0" sz="800" spc="11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тетради</a:t>
            </a:r>
            <a:r>
              <a:rPr dirty="0" sz="800" spc="1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b="1">
                <a:solidFill>
                  <a:srgbClr val="231f20"/>
                </a:solidFill>
                <a:latin typeface="Times New Roman"/>
                <a:cs typeface="Times New Roman"/>
              </a:rPr>
              <a:t>школьника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8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которую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рекомендуем</a:t>
            </a:r>
            <a:r>
              <a:rPr dirty="0" sz="8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-25">
                <a:solidFill>
                  <a:srgbClr val="231f20"/>
                </a:solidFill>
                <a:latin typeface="GRULLQ+DejaVu Sans"/>
                <a:cs typeface="GRULLQ+DejaVu Sans"/>
              </a:rPr>
              <a:t>ис-</a:t>
            </a:r>
            <a:r>
              <a:rPr dirty="0" sz="80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пользовать</a:t>
            </a:r>
            <a:r>
              <a:rPr dirty="0" sz="8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80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внеурочных</a:t>
            </a:r>
            <a:r>
              <a:rPr dirty="0" sz="8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занятиях</a:t>
            </a:r>
            <a:r>
              <a:rPr dirty="0" sz="8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каждому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883920" y="6112327"/>
            <a:ext cx="997349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обучающемуся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845853" y="6112327"/>
            <a:ext cx="215272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2027103" y="6112327"/>
            <a:ext cx="2642843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классе.</a:t>
            </a:r>
            <a:r>
              <a:rPr dirty="0" sz="8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Данное</a:t>
            </a:r>
            <a:r>
              <a:rPr dirty="0" sz="800" spc="6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пособие</a:t>
            </a:r>
            <a:r>
              <a:rPr dirty="0" sz="800" spc="7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800" spc="6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педагога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883920" y="6241866"/>
            <a:ext cx="3784802" cy="6786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включает</a:t>
            </a:r>
            <a:r>
              <a:rPr dirty="0" sz="8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программу</a:t>
            </a:r>
            <a:r>
              <a:rPr dirty="0" sz="8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внеурочной</a:t>
            </a:r>
            <a:r>
              <a:rPr dirty="0" sz="8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8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поуроч-</a:t>
            </a:r>
            <a:r>
              <a:rPr dirty="0" sz="8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ные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методические</a:t>
            </a:r>
            <a:r>
              <a:rPr dirty="0" sz="8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комментарии</a:t>
            </a:r>
            <a:r>
              <a:rPr dirty="0" sz="8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8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занятиям.</a:t>
            </a:r>
          </a:p>
          <a:p>
            <a:pPr marL="179069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Издание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адресовано</a:t>
            </a:r>
            <a:r>
              <a:rPr dirty="0" sz="8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учителю,</a:t>
            </a:r>
            <a:r>
              <a:rPr dirty="0" sz="8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8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0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8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8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полезным</a:t>
            </a:r>
            <a:r>
              <a:rPr dirty="0" sz="8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954"/>
              </a:lnSpc>
              <a:spcBef>
                <a:spcPts val="1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родителей,</a:t>
            </a:r>
            <a:r>
              <a:rPr dirty="0" sz="8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организующих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развивающие</a:t>
            </a:r>
            <a:r>
              <a:rPr dirty="0" sz="8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дома.</a:t>
            </a:r>
          </a:p>
          <a:p>
            <a:pPr marL="2971800" marR="0">
              <a:lnSpc>
                <a:spcPts val="1001"/>
              </a:lnSpc>
              <a:spcBef>
                <a:spcPts val="28"/>
              </a:spcBef>
              <a:spcAft>
                <a:spcPts val="0"/>
              </a:spcAft>
            </a:pPr>
            <a:r>
              <a:rPr dirty="0" sz="850" spc="43">
                <a:solidFill>
                  <a:srgbClr val="231f20"/>
                </a:solidFill>
                <a:latin typeface="GRULLQ+DejaVu Sans"/>
                <a:cs typeface="GRULLQ+DejaVu Sans"/>
              </a:rPr>
              <a:t>ББК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3855720" y="6873422"/>
            <a:ext cx="747035" cy="1652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0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spc="37">
                <a:solidFill>
                  <a:srgbClr val="231f20"/>
                </a:solidFill>
                <a:latin typeface="GRULLQ+DejaVu Sans"/>
                <a:cs typeface="GRULLQ+DejaVu Sans"/>
              </a:rPr>
              <a:t>74.200.58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228850" y="1797012"/>
            <a:ext cx="619125" cy="52006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3240" y="676690"/>
            <a:ext cx="4144314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2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20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сравнение.</a:t>
            </a:r>
            <a:r>
              <a:rPr dirty="0" sz="1000" spc="19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Сравни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предмета:</a:t>
            </a:r>
            <a:r>
              <a:rPr dirty="0" sz="1000" spc="1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гвоздь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карандаш.</a:t>
            </a:r>
            <a:r>
              <a:rPr dirty="0" sz="10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таблице</a:t>
            </a:r>
            <a:r>
              <a:rPr dirty="0" sz="1000" spc="4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слева</a:t>
            </a:r>
            <a:r>
              <a:rPr dirty="0" sz="1000" spc="3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черты</a:t>
            </a:r>
            <a:r>
              <a:rPr dirty="0" sz="100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сходства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этими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предметами,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справа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различия.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минуты.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1330" y="669527"/>
            <a:ext cx="1279856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987+13=1000.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833356"/>
            <a:ext cx="3891059" cy="5094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82">
                <a:solidFill>
                  <a:srgbClr val="231f20"/>
                </a:solidFill>
                <a:latin typeface="GRULLQ+DejaVu Sans"/>
                <a:cs typeface="GRULLQ+DejaVu Sans"/>
              </a:rPr>
              <a:t>2338–8=20,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85">
                <a:solidFill>
                  <a:srgbClr val="231f20"/>
                </a:solidFill>
                <a:latin typeface="GRULLQ+DejaVu Sans"/>
                <a:cs typeface="GRULLQ+DejaVu Sans"/>
              </a:rPr>
              <a:t>64+4345=68,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85">
                <a:solidFill>
                  <a:srgbClr val="231f20"/>
                </a:solidFill>
                <a:latin typeface="GRULLQ+DejaVu Sans"/>
                <a:cs typeface="GRULLQ+DejaVu Sans"/>
              </a:rPr>
              <a:t>6100+10+12=111,</a:t>
            </a:r>
          </a:p>
          <a:p>
            <a:pPr marL="19685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82">
                <a:solidFill>
                  <a:srgbClr val="231f20"/>
                </a:solidFill>
                <a:latin typeface="GRULLQ+DejaVu Sans"/>
                <a:cs typeface="GRULLQ+DejaVu Sans"/>
              </a:rPr>
              <a:t>600–99=5787801,</a:t>
            </a:r>
          </a:p>
          <a:p>
            <a:pPr marL="0" marR="0">
              <a:lnSpc>
                <a:spcPts val="1251"/>
              </a:lnSpc>
              <a:spcBef>
                <a:spcPts val="38"/>
              </a:spcBef>
              <a:spcAft>
                <a:spcPts val="0"/>
              </a:spcAft>
            </a:pP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99887+13=10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кун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00.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1378137"/>
            <a:ext cx="4146650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1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воссоздающего</a:t>
            </a:r>
            <a:r>
              <a:rPr dirty="0" sz="1000" spc="13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  <a:r>
              <a:rPr dirty="0" sz="1000" spc="1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реши</a:t>
            </a:r>
            <a:r>
              <a:rPr dirty="0" sz="100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эту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зада-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чу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чертежа,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уме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представив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себе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картинку.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2447070"/>
            <a:ext cx="35788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треугольника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четырёхугольник.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1360" y="266337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60170" y="2660430"/>
            <a:ext cx="33112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Конструктивная</a:t>
            </a:r>
            <a:r>
              <a:rPr dirty="0" sz="1000" spc="10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0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Раскрась</a:t>
            </a:r>
            <a:r>
              <a:rPr dirty="0" sz="1000" spc="10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822990"/>
            <a:ext cx="414613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карту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цвета</a:t>
            </a:r>
            <a:r>
              <a:rPr dirty="0" sz="1000" spc="2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страны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общей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границей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имели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разный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цвет.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80920" y="3373581"/>
            <a:ext cx="63069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0090" y="3664137"/>
            <a:ext cx="2698427" cy="347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омонимы».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дробь;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жало;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коса.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4037517"/>
            <a:ext cx="4147028" cy="6654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2.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образного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конструктивного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мышления.</a:t>
            </a:r>
          </a:p>
          <a:p>
            <a:pPr marL="198119" marR="0">
              <a:lnSpc>
                <a:spcPts val="1193"/>
              </a:lnSpc>
              <a:spcBef>
                <a:spcPts val="11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прямоугольника</a:t>
            </a:r>
            <a:r>
              <a:rPr dirty="0" sz="1000" spc="4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1см</a:t>
            </a:r>
            <a:r>
              <a:rPr dirty="0" sz="1000" spc="4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Webdings"/>
                <a:cs typeface="Webdings"/>
              </a:rPr>
              <a:t></a:t>
            </a:r>
            <a:r>
              <a:rPr dirty="0" sz="1000" spc="5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00" spc="4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площадь</a:t>
            </a:r>
            <a:r>
              <a:rPr dirty="0" sz="1000" spc="4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0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900" baseline="39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193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Наибольшая</a:t>
            </a:r>
            <a:r>
              <a:rPr dirty="0" sz="1000" spc="2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54">
                <a:solidFill>
                  <a:srgbClr val="231f20"/>
                </a:solidFill>
                <a:latin typeface="GRULLQ+DejaVu Sans"/>
                <a:cs typeface="GRULLQ+DejaVu Sans"/>
              </a:rPr>
              <a:t>пло-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щадь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36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900" baseline="39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00" baseline="39000" spc="2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квадрата</a:t>
            </a:r>
            <a:r>
              <a:rPr dirty="0" sz="1000" spc="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</a:p>
          <a:p>
            <a:pPr marL="0" marR="0">
              <a:lnSpc>
                <a:spcPts val="1193"/>
              </a:lnSpc>
              <a:spcBef>
                <a:spcPts val="2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стороной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см.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4729668"/>
            <a:ext cx="370977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«Задача</a:t>
            </a:r>
            <a:r>
              <a:rPr dirty="0" sz="1000" spc="9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89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взвешивание».</a:t>
            </a:r>
            <a:r>
              <a:rPr dirty="0" sz="1000" spc="9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9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434459" y="4729668"/>
            <a:ext cx="23493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4889280"/>
            <a:ext cx="19799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5051840"/>
            <a:ext cx="4147360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5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любые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разные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чашки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весов.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равны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весу,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та,</a:t>
            </a:r>
            <a:r>
              <a:rPr dirty="0" sz="100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которая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попала</a:t>
            </a:r>
            <a:r>
              <a:rPr dirty="0" sz="100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чашки</a:t>
            </a:r>
            <a:r>
              <a:rPr dirty="0" sz="1000" spc="2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весов.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2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весы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уравновешены,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(более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легкая)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монета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чаше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весов,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выше.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0090" y="5912037"/>
            <a:ext cx="3945659" cy="3505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практического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мышления,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</a:p>
          <a:p>
            <a:pPr marL="126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Вычеркни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символов</a:t>
            </a:r>
            <a:r>
              <a:rPr dirty="0" sz="100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остались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6235480"/>
            <a:ext cx="7902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примеры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384300" y="6235480"/>
            <a:ext cx="328255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сложение</a:t>
            </a:r>
            <a:r>
              <a:rPr dirty="0" sz="1000" spc="5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вычитание,</a:t>
            </a:r>
            <a:r>
              <a:rPr dirty="0" sz="1000" spc="5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разделённые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6398040"/>
            <a:ext cx="4168794" cy="4959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запятой.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Выпиши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получив-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шиеся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примеры.</a:t>
            </a:r>
          </a:p>
          <a:p>
            <a:pPr marL="198119" marR="0">
              <a:lnSpc>
                <a:spcPts val="1251"/>
              </a:lnSpc>
              <a:spcBef>
                <a:spcPts val="20"/>
              </a:spcBef>
              <a:spcAft>
                <a:spcPts val="0"/>
              </a:spcAft>
            </a:pPr>
            <a:r>
              <a:rPr dirty="0" sz="1050" spc="98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82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28–8=20,</a:t>
            </a:r>
            <a:r>
              <a:rPr dirty="0" sz="1050" spc="8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4">
                <a:solidFill>
                  <a:srgbClr val="231f20"/>
                </a:solidFill>
                <a:latin typeface="GRULLQ+DejaVu Sans"/>
                <a:cs typeface="GRULLQ+DejaVu Sans"/>
              </a:rPr>
              <a:t>64+4=68,</a:t>
            </a:r>
            <a:r>
              <a:rPr dirty="0" sz="1050" spc="8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11">
                <a:solidFill>
                  <a:srgbClr val="231f20"/>
                </a:solidFill>
                <a:latin typeface="GRULLQ+DejaVu Sans"/>
                <a:cs typeface="GRULLQ+DejaVu Sans"/>
              </a:rPr>
              <a:t>100+10+1=111,</a:t>
            </a:r>
          </a:p>
          <a:p>
            <a:pPr marL="198119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05">
                <a:solidFill>
                  <a:srgbClr val="231f20"/>
                </a:solidFill>
                <a:latin typeface="GRULLQ+DejaVu Sans"/>
                <a:cs typeface="GRULLQ+DejaVu Sans"/>
              </a:rPr>
              <a:t>600–99=501,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32647"/>
            <a:ext cx="3990183" cy="82347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9811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Кал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нингр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Петр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дска,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Петр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дска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Влад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и-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кавк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за.</a:t>
            </a:r>
          </a:p>
          <a:p>
            <a:pPr marL="198119" marR="0">
              <a:lnSpc>
                <a:spcPts val="1164"/>
              </a:lnSpc>
              <a:spcBef>
                <a:spcPts val="3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4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«Маляр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залез</a:t>
            </a:r>
            <a:r>
              <a:rPr dirty="0" sz="100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лестницу».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28430"/>
            <a:ext cx="4152066" cy="5160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строение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примера.</a:t>
            </a:r>
          </a:p>
          <a:p>
            <a:pPr marL="19685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13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налить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ведро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объёмом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л,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него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отлить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Останется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145644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698177"/>
            <a:ext cx="3651600" cy="6705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Словообразование.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лестницу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слов.</a:t>
            </a:r>
          </a:p>
          <a:p>
            <a:pPr marL="19811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Пример</a:t>
            </a:r>
            <a:r>
              <a:rPr dirty="0" sz="10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ответа: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кошка,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котёнок,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коробочка,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космонавтика;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утка,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ураган,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урановый,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университет.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2394137"/>
            <a:ext cx="4061930" cy="6763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описание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понятия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«лимон»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«лимон».</a:t>
            </a:r>
          </a:p>
          <a:p>
            <a:pPr marL="198119" marR="0">
              <a:lnSpc>
                <a:spcPts val="1222"/>
              </a:lnSpc>
              <a:spcBef>
                <a:spcPts val="79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Понятие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«лимон»: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вкусу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кислый,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цвету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желтый,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размеру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небольшой,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форме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круглый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3040160"/>
            <a:ext cx="3861871" cy="3344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«лимон»: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слога,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безударная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гласная</a:t>
            </a:r>
          </a:p>
          <a:p>
            <a:pPr marL="0" marR="0">
              <a:lnSpc>
                <a:spcPts val="113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И.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3399977"/>
            <a:ext cx="1259586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рифму».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3557913"/>
            <a:ext cx="4070350" cy="6810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Жарить</a:t>
            </a:r>
            <a:r>
              <a:rPr dirty="0" sz="105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парить;</a:t>
            </a:r>
            <a:r>
              <a:rPr dirty="0" sz="105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везло</a:t>
            </a:r>
            <a:r>
              <a:rPr dirty="0" sz="105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весло;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паяльник</a:t>
            </a:r>
            <a:r>
              <a:rPr dirty="0" sz="105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начальник;</a:t>
            </a:r>
            <a:r>
              <a:rPr dirty="0" sz="105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досточ-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ка</a:t>
            </a:r>
            <a:r>
              <a:rPr dirty="0" sz="105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косточка;</a:t>
            </a:r>
            <a:r>
              <a:rPr dirty="0" sz="1050" spc="3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узка</a:t>
            </a:r>
            <a:r>
              <a:rPr dirty="0" sz="1050" spc="3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доска;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узел</a:t>
            </a:r>
            <a:r>
              <a:rPr dirty="0" sz="105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юзер;</a:t>
            </a:r>
            <a:r>
              <a:rPr dirty="0" sz="105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увалень</a:t>
            </a:r>
            <a:r>
              <a:rPr dirty="0" sz="105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уровень;</a:t>
            </a:r>
            <a:r>
              <a:rPr dirty="0" sz="105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кар-</a:t>
            </a:r>
            <a:r>
              <a:rPr dirty="0" sz="105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тошка</a:t>
            </a:r>
            <a:r>
              <a:rPr dirty="0" sz="105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мошка;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комарик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фонарик;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коленка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стенка.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0090" y="4263577"/>
            <a:ext cx="37737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10.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360170" y="4268290"/>
            <a:ext cx="235661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4424460"/>
            <a:ext cx="26789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Мысленно</a:t>
            </a:r>
            <a:r>
              <a:rPr dirty="0" sz="1000" spc="9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представь</a:t>
            </a:r>
            <a:r>
              <a:rPr dirty="0" sz="1000" spc="9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себе,</a:t>
            </a:r>
            <a:r>
              <a:rPr dirty="0" sz="1000" spc="9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407428" y="4424460"/>
            <a:ext cx="2313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645858" y="4424460"/>
            <a:ext cx="94494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тебя</a:t>
            </a:r>
            <a:r>
              <a:rPr dirty="0" sz="1000" spc="9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4587021"/>
            <a:ext cx="4070731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пластиковая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бутылка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вместимостью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литр.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укажи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бумаге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(словами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рисунком)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4912140"/>
            <a:ext cx="68410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79867" y="4912140"/>
            <a:ext cx="96135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предметов,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312663" y="4912140"/>
            <a:ext cx="74576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132232" y="4912140"/>
            <a:ext cx="62348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829253" y="4912140"/>
            <a:ext cx="76556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сделать,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5074700"/>
            <a:ext cx="406696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используя</a:t>
            </a:r>
            <a:r>
              <a:rPr dirty="0" sz="100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этот</a:t>
            </a:r>
            <a:r>
              <a:rPr dirty="0" sz="10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предмет.</a:t>
            </a:r>
            <a:r>
              <a:rPr dirty="0" sz="1000" spc="6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  <a:r>
              <a:rPr dirty="0" sz="1000" spc="6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даётся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минут.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244090" y="5626561"/>
            <a:ext cx="62941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090" y="5915847"/>
            <a:ext cx="3449594" cy="347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ребусы».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минога;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остановка;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метелка.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0090" y="6286280"/>
            <a:ext cx="3813824" cy="349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Заполни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пустое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место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таблице.</a:t>
            </a:r>
          </a:p>
          <a:p>
            <a:pPr marL="1269" marR="0">
              <a:lnSpc>
                <a:spcPts val="1222"/>
              </a:lnSpc>
              <a:spcBef>
                <a:spcPts val="3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1360" y="6658390"/>
            <a:ext cx="342559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переливания.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79637"/>
            <a:ext cx="3610482" cy="3434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построение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математической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модели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или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</a:p>
          <a:p>
            <a:pPr marL="0" marR="0">
              <a:lnSpc>
                <a:spcPts val="1164"/>
              </a:lnSpc>
              <a:spcBef>
                <a:spcPts val="25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разумный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перебор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75420"/>
            <a:ext cx="4222825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4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ручкой</a:t>
            </a:r>
            <a:r>
              <a:rPr dirty="0" sz="1000" spc="4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числа,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записанные</a:t>
            </a:r>
            <a:r>
              <a:rPr dirty="0" sz="1000" spc="4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арабскими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цифрами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возрастающем</a:t>
            </a:r>
            <a:r>
              <a:rPr dirty="0" sz="1000" spc="7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порядке</a:t>
            </a:r>
            <a:r>
              <a:rPr dirty="0" sz="100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7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8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  <a:r>
              <a:rPr dirty="0" sz="1000" spc="7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Какое</a:t>
            </a:r>
            <a:r>
              <a:rPr dirty="0" sz="1000" spc="7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пропущено?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992920"/>
            <a:ext cx="161490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31,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62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93.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148723"/>
            <a:ext cx="4145236" cy="97945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-10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50" spc="61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6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50" spc="6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50" spc="6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начальное</a:t>
            </a:r>
          </a:p>
          <a:p>
            <a:pPr marL="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5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10х</a:t>
            </a:r>
            <a:r>
              <a:rPr dirty="0" sz="105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05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38">
                <a:solidFill>
                  <a:srgbClr val="231f20"/>
                </a:solidFill>
                <a:latin typeface="GRULLQ+DejaVu Sans"/>
                <a:cs typeface="GRULLQ+DejaVu Sans"/>
              </a:rPr>
              <a:t>у,</a:t>
            </a:r>
            <a:r>
              <a:rPr dirty="0" sz="105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где</a:t>
            </a:r>
            <a:r>
              <a:rPr dirty="0" sz="105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15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отброшенная</a:t>
            </a:r>
            <a:r>
              <a:rPr dirty="0" sz="10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цифра.</a:t>
            </a:r>
            <a:r>
              <a:rPr dirty="0" sz="105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  <a:p>
            <a:pPr marL="0" marR="0">
              <a:lnSpc>
                <a:spcPts val="1222"/>
              </a:lnSpc>
              <a:spcBef>
                <a:spcPts val="1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сумма</a:t>
            </a:r>
            <a:r>
              <a:rPr dirty="0" sz="105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равна</a:t>
            </a:r>
            <a:r>
              <a:rPr dirty="0" sz="105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+10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усло-</a:t>
            </a:r>
            <a:r>
              <a:rPr dirty="0" sz="105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вию</a:t>
            </a:r>
            <a:r>
              <a:rPr dirty="0" sz="105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равно</a:t>
            </a:r>
            <a:r>
              <a:rPr dirty="0" sz="105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222"/>
              </a:lnSpc>
              <a:spcBef>
                <a:spcPts val="1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=34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=33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=3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198119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Цифра</a:t>
            </a:r>
            <a:r>
              <a:rPr dirty="0" sz="1050" spc="3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единиц</a:t>
            </a:r>
            <a:r>
              <a:rPr dirty="0" sz="1050" spc="3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меньше</a:t>
            </a:r>
            <a:r>
              <a:rPr dirty="0" sz="1050" spc="3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получившегося</a:t>
            </a:r>
          </a:p>
          <a:p>
            <a:pPr marL="0" marR="0">
              <a:lnSpc>
                <a:spcPts val="117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5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отбрасы-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вания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5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=1,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=3,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58180" y="1160560"/>
            <a:ext cx="213390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пропущено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14.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58180" y="1376867"/>
            <a:ext cx="1537888" cy="49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10.</a:t>
            </a:r>
          </a:p>
          <a:p>
            <a:pPr marL="0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Используя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нарисовать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цветок.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398260" y="1381580"/>
            <a:ext cx="235534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760172" y="1537750"/>
            <a:ext cx="21136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17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прямоугольники,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989519" y="1537750"/>
            <a:ext cx="8224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попробуй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106303"/>
            <a:ext cx="4148969" cy="5006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=2,</a:t>
            </a:r>
            <a:r>
              <a:rPr dirty="0" sz="105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=6,</a:t>
            </a:r>
            <a:r>
              <a:rPr dirty="0" sz="105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=3,</a:t>
            </a:r>
            <a:r>
              <a:rPr dirty="0" sz="105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=9,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 i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50" spc="60">
                <a:solidFill>
                  <a:srgbClr val="231f20"/>
                </a:solidFill>
                <a:latin typeface="Webdings"/>
                <a:cs typeface="Webdings"/>
              </a:rPr>
              <a:t>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4,</a:t>
            </a:r>
            <a:r>
              <a:rPr dirty="0" sz="105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 i="1">
                <a:solidFill>
                  <a:srgbClr val="231f20"/>
                </a:solidFill>
                <a:latin typeface="Times New Roman"/>
                <a:cs typeface="Times New Roman"/>
              </a:rPr>
              <a:t>х</a:t>
            </a:r>
            <a:r>
              <a:rPr dirty="0" sz="1050" spc="60">
                <a:solidFill>
                  <a:srgbClr val="231f20"/>
                </a:solidFill>
                <a:latin typeface="Webdings"/>
                <a:cs typeface="Webdings"/>
              </a:rPr>
              <a:t>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12,</a:t>
            </a:r>
            <a:r>
              <a:rPr dirty="0" sz="105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  <a:p>
            <a:pPr marL="0" marR="0">
              <a:lnSpc>
                <a:spcPts val="1222"/>
              </a:lnSpc>
              <a:spcBef>
                <a:spcPts val="77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5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цифрой.</a:t>
            </a:r>
            <a:r>
              <a:rPr dirty="0" sz="105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Получили,</a:t>
            </a:r>
            <a:r>
              <a:rPr dirty="0" sz="105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5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82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5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равно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31,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62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93.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0090" y="2630357"/>
            <a:ext cx="2810510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[п]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1360" y="2786160"/>
            <a:ext cx="89526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Переп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лка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725790" y="2786160"/>
            <a:ext cx="10514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перепел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нка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885230" y="2786160"/>
            <a:ext cx="13261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репел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ныв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ла,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320540" y="2786160"/>
            <a:ext cx="3788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ле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2934750"/>
            <a:ext cx="114230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реп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лен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ла.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3148110"/>
            <a:ext cx="3801343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координации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дви-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жений.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«Кот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разбил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чашку».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1360" y="366243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0090" y="3904167"/>
            <a:ext cx="199732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7.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5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определять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понятие.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4065050"/>
            <a:ext cx="2138266" cy="4969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</a:p>
          <a:p>
            <a:pPr marL="19811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словами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мяч</a:t>
            </a:r>
            <a:r>
              <a:rPr dirty="0" sz="1000" spc="1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гриб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?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418590" y="4065050"/>
            <a:ext cx="132767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прилагательные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865120" y="406505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224530" y="4065050"/>
            <a:ext cx="7315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глаголы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4075430" y="4065050"/>
            <a:ext cx="62348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0090" y="4588697"/>
            <a:ext cx="138480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23240" y="4749580"/>
            <a:ext cx="4151789" cy="1649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Собери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новые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БЕЗДОКАЗАТЕЛЬНЫЙ.</a:t>
            </a:r>
          </a:p>
          <a:p>
            <a:pPr marL="198119" marR="0">
              <a:lnSpc>
                <a:spcPts val="1222"/>
              </a:lnSpc>
              <a:spcBef>
                <a:spcPts val="33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8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неделька,</a:t>
            </a:r>
            <a:r>
              <a:rPr dirty="0" sz="105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злодейка,</a:t>
            </a:r>
            <a:r>
              <a:rPr dirty="0" sz="105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деталька,</a:t>
            </a:r>
            <a:r>
              <a:rPr dirty="0" sz="105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батенька,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батальон,</a:t>
            </a:r>
            <a:r>
              <a:rPr dirty="0" sz="1050" spc="6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от-</a:t>
            </a:r>
            <a:r>
              <a:rPr dirty="0" sz="105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ладка,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отделка,</a:t>
            </a:r>
            <a:r>
              <a:rPr dirty="0" sz="1050" spc="6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набойка,</a:t>
            </a:r>
            <a:r>
              <a:rPr dirty="0" sz="1050" spc="6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лазейка,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кладезь,</a:t>
            </a:r>
            <a:r>
              <a:rPr dirty="0" sz="1050" spc="7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катанье,</a:t>
            </a:r>
            <a:r>
              <a:rPr dirty="0" sz="1050" spc="7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кандалы,</a:t>
            </a:r>
            <a:r>
              <a:rPr dirty="0" sz="1050" spc="7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заты-</a:t>
            </a:r>
            <a:r>
              <a:rPr dirty="0" sz="1050" spc="7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лок,</a:t>
            </a:r>
            <a:r>
              <a:rPr dirty="0" sz="105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задаток,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болезнь,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блокада,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беднота,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базальт,</a:t>
            </a:r>
            <a:r>
              <a:rPr dirty="0" sz="105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анекдот,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табель,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на-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ледь,</a:t>
            </a:r>
            <a:r>
              <a:rPr dirty="0" sz="1050" spc="2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лебедь,</a:t>
            </a:r>
            <a:r>
              <a:rPr dirty="0" sz="105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лебеда,</a:t>
            </a:r>
            <a:r>
              <a:rPr dirty="0" sz="105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латынь,</a:t>
            </a:r>
            <a:r>
              <a:rPr dirty="0" sz="1050" spc="2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ладонь,</a:t>
            </a:r>
            <a:r>
              <a:rPr dirty="0" sz="105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кобыла,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кабель,</a:t>
            </a:r>
            <a:r>
              <a:rPr dirty="0" sz="1050" spc="7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знаток,</a:t>
            </a:r>
            <a:r>
              <a:rPr dirty="0" sz="1050" spc="7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злодей,</a:t>
            </a:r>
            <a:r>
              <a:rPr dirty="0" sz="1050" spc="7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зелень,</a:t>
            </a:r>
            <a:r>
              <a:rPr dirty="0" sz="1050" spc="7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заноза,</a:t>
            </a:r>
            <a:r>
              <a:rPr dirty="0" sz="105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забота,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долька,</a:t>
            </a:r>
            <a:r>
              <a:rPr dirty="0" sz="1050" spc="3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деталь,</a:t>
            </a:r>
            <a:r>
              <a:rPr dirty="0" sz="105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дебаты,</a:t>
            </a:r>
            <a:r>
              <a:rPr dirty="0" sz="105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бездна,</a:t>
            </a:r>
            <a:r>
              <a:rPr dirty="0" sz="105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банкет,</a:t>
            </a:r>
            <a:r>
              <a:rPr dirty="0" sz="105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бал-</a:t>
            </a:r>
            <a:r>
              <a:rPr dirty="0" sz="1050" spc="3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кон,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баклан,</a:t>
            </a:r>
            <a:r>
              <a:rPr dirty="0" sz="105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анкета,</a:t>
            </a:r>
            <a:r>
              <a:rPr dirty="0" sz="105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ткань,</a:t>
            </a:r>
            <a:r>
              <a:rPr dirty="0" sz="1050" spc="3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талон,</a:t>
            </a:r>
            <a:r>
              <a:rPr dirty="0" sz="105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тайна,</a:t>
            </a:r>
            <a:r>
              <a:rPr dirty="0" sz="105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табло,</a:t>
            </a:r>
            <a:r>
              <a:rPr dirty="0" sz="1050" spc="3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табак,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отказ,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отель,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отдел,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олень,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база,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зал,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лаз…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720090" y="6423847"/>
            <a:ext cx="3946329" cy="3505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</a:p>
          <a:p>
            <a:pPr marL="126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Используя</a:t>
            </a:r>
            <a:r>
              <a:rPr dirty="0" sz="10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таблицу,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обведи</a:t>
            </a:r>
            <a:r>
              <a:rPr dirty="0" sz="1000" spc="3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кружок</a:t>
            </a:r>
            <a:r>
              <a:rPr dirty="0" sz="100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карандашом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3223260" y="5342852"/>
            <a:ext cx="1297305" cy="101790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1871979" y="5339677"/>
            <a:ext cx="1303654" cy="1021079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521969" y="5400637"/>
            <a:ext cx="1299845" cy="96012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170430" y="614701"/>
            <a:ext cx="781577" cy="2195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300" spc="51" b="1">
                <a:solidFill>
                  <a:srgbClr val="231f20"/>
                </a:solidFill>
                <a:latin typeface="Times New Roman"/>
                <a:cs typeface="Times New Roman"/>
              </a:rPr>
              <a:t>Дни</a:t>
            </a:r>
            <a:r>
              <a:rPr dirty="0" sz="1300" spc="1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300" spc="40" b="1">
                <a:solidFill>
                  <a:srgbClr val="231f20"/>
                </a:solidFill>
                <a:latin typeface="Times New Roman"/>
                <a:cs typeface="Times New Roman"/>
              </a:rPr>
              <a:t>6–7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561330" y="615730"/>
            <a:ext cx="414990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оборачивать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вокруг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сердцевины,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получился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лепесток</a:t>
            </a:r>
            <a:r>
              <a:rPr dirty="0" sz="1000" spc="5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розы.</a:t>
            </a:r>
            <a:r>
              <a:rPr dirty="0" sz="1000" spc="4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Пальцами</a:t>
            </a:r>
            <a:r>
              <a:rPr dirty="0" sz="1000" spc="5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крепко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прижимаем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основания,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лепесток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распался.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38250" y="850946"/>
            <a:ext cx="2643238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Выставки</a:t>
            </a:r>
            <a:r>
              <a:rPr dirty="0" sz="12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поделок</a:t>
            </a:r>
            <a:r>
              <a:rPr dirty="0" sz="12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осенних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листьев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320800" y="1219246"/>
            <a:ext cx="2478328" cy="3821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Изготовление</a:t>
            </a:r>
            <a:r>
              <a:rPr dirty="0" sz="1200" spc="1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поделок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осенних</a:t>
            </a:r>
          </a:p>
          <a:p>
            <a:pPr marL="890270" marR="0">
              <a:lnSpc>
                <a:spcPts val="1328"/>
              </a:lnSpc>
              <a:spcBef>
                <a:spcPts val="51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листьев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646107"/>
            <a:ext cx="4073214" cy="8369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Необходимые</a:t>
            </a:r>
            <a:r>
              <a:rPr dirty="0" sz="1000" spc="24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материалы</a:t>
            </a:r>
            <a:r>
              <a:rPr dirty="0" sz="1000" spc="24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23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инструменты:</a:t>
            </a:r>
            <a:r>
              <a:rPr dirty="0" sz="1000" spc="27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ножницы,</a:t>
            </a:r>
            <a:r>
              <a:rPr dirty="0" sz="100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листы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карто-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4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плотной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белой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цветной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бумаги,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свежие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высушенные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осенние</a:t>
            </a:r>
            <a:r>
              <a:rPr dirty="0" sz="10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листья,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клей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ПВА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двусторонний</a:t>
            </a:r>
            <a:r>
              <a:rPr dirty="0" sz="100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скотч,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нитки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(можно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любые,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лучше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толстые),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кисточка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краски.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294890" y="2566490"/>
            <a:ext cx="53187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173480" y="2781120"/>
            <a:ext cx="277228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Изготовление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цветков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розы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листьев</a:t>
            </a:r>
            <a:r>
              <a:rPr dirty="0" sz="1000" spc="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клёна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86279" y="3041887"/>
            <a:ext cx="114674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211610"/>
            <a:ext cx="407316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1)Сходите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прогулку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школьный</a:t>
            </a:r>
            <a:r>
              <a:rPr dirty="0" sz="10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сад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наберите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разноцветных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осенних</a:t>
            </a:r>
            <a:r>
              <a:rPr dirty="0" sz="100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разного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размера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см.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3699290"/>
            <a:ext cx="25585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2)Рассмотри</a:t>
            </a:r>
            <a:r>
              <a:rPr dirty="0" sz="1000" spc="10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цветную</a:t>
            </a:r>
            <a:r>
              <a:rPr dirty="0" sz="1000" spc="10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вкладку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296380" y="3699290"/>
            <a:ext cx="2329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546811" y="3699290"/>
            <a:ext cx="104489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занятию</a:t>
            </a:r>
            <a:r>
              <a:rPr dirty="0" sz="1000" spc="10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3861850"/>
            <a:ext cx="4071377" cy="9998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Определи,</a:t>
            </a:r>
            <a:r>
              <a:rPr dirty="0" sz="1000" spc="8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9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ма-</a:t>
            </a:r>
            <a:r>
              <a:rPr dirty="0" sz="1000" spc="9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териалы</a:t>
            </a:r>
            <a:r>
              <a:rPr dirty="0" sz="1000" spc="9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понадобятся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изготовления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цветка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розы.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3)Приготовь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5–7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свежих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(засохшие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будут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ломаться)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клё-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цветка.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удалось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найти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клён,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цветы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винограда.</a:t>
            </a:r>
          </a:p>
          <a:p>
            <a:pPr marL="198119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4)Изготовь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цветок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согласно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инструкции.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1360" y="4834671"/>
            <a:ext cx="113572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948579" y="4834671"/>
            <a:ext cx="4949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розы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537586" y="4834671"/>
            <a:ext cx="83829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начинаем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469036" y="4834671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787476" y="4834671"/>
            <a:ext cx="80619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создания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23240" y="4997230"/>
            <a:ext cx="406827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сердцевины.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кленовый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листок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складываем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пополам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скручиваем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неплотную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трубочку.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6465350"/>
            <a:ext cx="4076384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Другой</a:t>
            </a:r>
            <a:r>
              <a:rPr dirty="0" sz="1000" spc="5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кленовый</a:t>
            </a:r>
            <a:r>
              <a:rPr dirty="0" sz="1000" spc="5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сгибаем</a:t>
            </a:r>
            <a:r>
              <a:rPr dirty="0" sz="1000" spc="5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пополам,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затем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прикладываем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2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готовой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сердцевине</a:t>
            </a:r>
            <a:r>
              <a:rPr dirty="0" sz="100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начинаем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636395" y="1748117"/>
            <a:ext cx="1024889" cy="139255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719070" y="1748117"/>
            <a:ext cx="1791970" cy="139382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224530" y="695287"/>
            <a:ext cx="1295400" cy="101092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871345" y="695287"/>
            <a:ext cx="1296669" cy="101092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19430" y="1748116"/>
            <a:ext cx="1058545" cy="1403985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22605" y="697827"/>
            <a:ext cx="1297304" cy="1007745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561330" y="633510"/>
            <a:ext cx="4227773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2)На</a:t>
            </a:r>
            <a:r>
              <a:rPr dirty="0" sz="1000" spc="6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цветной</a:t>
            </a:r>
            <a:r>
              <a:rPr dirty="0" sz="1000" spc="6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вкладке</a:t>
            </a:r>
            <a:r>
              <a:rPr dirty="0" sz="1000" spc="6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занятию</a:t>
            </a:r>
            <a:r>
              <a:rPr dirty="0" sz="1000" spc="6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6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предложено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5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аппли-</a:t>
            </a:r>
            <a:r>
              <a:rPr dirty="0" sz="1000" spc="4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каций</a:t>
            </a:r>
            <a:r>
              <a:rPr dirty="0" sz="100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листьев.</a:t>
            </a:r>
            <a:r>
              <a:rPr dirty="0" sz="1000" spc="4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5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аппликацию.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Определи,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ма-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териалы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понадобятся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изготовления.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1360" y="3228120"/>
            <a:ext cx="58761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Далее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38383" y="3228120"/>
            <a:ext cx="67622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делаем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44616" y="3228120"/>
            <a:ext cx="44208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816421" y="3228120"/>
            <a:ext cx="50003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446633" y="3228120"/>
            <a:ext cx="8444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лепесток.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420488" y="3228120"/>
            <a:ext cx="24551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3390680"/>
            <a:ext cx="4148253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противоположной</a:t>
            </a:r>
            <a:r>
              <a:rPr dirty="0" sz="1000" spc="6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стороны</a:t>
            </a:r>
            <a:r>
              <a:rPr dirty="0" sz="1000" spc="6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прикладываем</a:t>
            </a:r>
            <a:r>
              <a:rPr dirty="0" sz="1000" spc="7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кленовый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повторяем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самые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операции.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3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3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лепестки</a:t>
            </a:r>
            <a:r>
              <a:rPr dirty="0" sz="100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будут</a:t>
            </a:r>
            <a:r>
              <a:rPr dirty="0" sz="100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изготовлены,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основание</a:t>
            </a:r>
            <a:r>
              <a:rPr dirty="0" sz="1000" spc="4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пере-</a:t>
            </a:r>
            <a:r>
              <a:rPr dirty="0" sz="1000" spc="4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вязываем</a:t>
            </a:r>
            <a:r>
              <a:rPr dirty="0" sz="10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нитками</a:t>
            </a:r>
            <a:r>
              <a:rPr dirty="0" sz="1000" spc="4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4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закрепляем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скотчем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черешку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листа.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1360" y="4203480"/>
            <a:ext cx="4220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73028" y="4203480"/>
            <a:ext cx="8388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придания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241683" y="4203480"/>
            <a:ext cx="63763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блеска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010312" y="4203480"/>
            <a:ext cx="62443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764540" y="4203480"/>
            <a:ext cx="9029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опрыскать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4366040"/>
            <a:ext cx="4146277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подсушенные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цветы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ла-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ком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волос.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Осторожно,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нельзя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делать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классе!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попро-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сить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соблюдением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норм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безопасности.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330450" y="4964250"/>
            <a:ext cx="53187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184910" y="5178881"/>
            <a:ext cx="2821436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Изготовление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аппликации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осенних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листьев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021840" y="5438377"/>
            <a:ext cx="11483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5644930"/>
            <a:ext cx="4146013" cy="11649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-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8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высушить</a:t>
            </a:r>
            <a:r>
              <a:rPr dirty="0" sz="1000" spc="8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листья,</a:t>
            </a:r>
            <a:r>
              <a:rPr dirty="0" sz="1000" spc="8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разложи</a:t>
            </a:r>
            <a:r>
              <a:rPr dirty="0" sz="1000" spc="8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8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листами</a:t>
            </a:r>
            <a:r>
              <a:rPr dirty="0" sz="100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газеты,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чередуя</a:t>
            </a:r>
            <a:r>
              <a:rPr dirty="0" sz="100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слой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  <a:r>
              <a:rPr dirty="0" sz="100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1–2</a:t>
            </a:r>
            <a:r>
              <a:rPr dirty="0" sz="1000" spc="3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слоями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газеты.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Сверху</a:t>
            </a:r>
            <a:r>
              <a:rPr dirty="0" sz="10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положи</a:t>
            </a:r>
            <a:r>
              <a:rPr dirty="0" sz="10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пресс</a:t>
            </a:r>
            <a:r>
              <a:rPr dirty="0" sz="10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например</a:t>
            </a:r>
            <a:r>
              <a:rPr dirty="0" sz="1000" spc="6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книги,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альбомы,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журналы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оставь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3–5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дней.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Аппли-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кации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свежих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листьев,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высыхании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4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5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изменить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цвет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через</a:t>
            </a:r>
            <a:r>
              <a:rPr dirty="0" sz="1000" spc="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5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часов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начнут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заворачиваться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менять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форму.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28430"/>
            <a:ext cx="406864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3)Сначала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размести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листе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бумаги.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приклей</a:t>
            </a:r>
            <a:r>
              <a:rPr dirty="0" sz="1000" spc="8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их,</a:t>
            </a:r>
            <a:r>
              <a:rPr dirty="0" sz="1000" spc="8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намазывая</a:t>
            </a:r>
            <a:r>
              <a:rPr dirty="0" sz="100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клеем</a:t>
            </a:r>
            <a:r>
              <a:rPr dirty="0" sz="100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ПВА.</a:t>
            </a:r>
            <a:r>
              <a:rPr dirty="0" sz="1000" spc="8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8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628430"/>
            <a:ext cx="3049946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состав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каким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был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вклад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работу.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23240" y="953550"/>
            <a:ext cx="10607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закрепления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70450" y="953550"/>
            <a:ext cx="71451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71216" y="953550"/>
            <a:ext cx="62443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186430" y="953550"/>
            <a:ext cx="3629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ис-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641090" y="953550"/>
            <a:ext cx="95406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пользовать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116110"/>
            <a:ext cx="16242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двусторонний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скотч.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1278670"/>
            <a:ext cx="4068971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4)Для</a:t>
            </a:r>
            <a:r>
              <a:rPr dirty="0" sz="1000" spc="10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оживления</a:t>
            </a:r>
            <a:r>
              <a:rPr dirty="0" sz="1000" spc="10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рисунка</a:t>
            </a:r>
            <a:r>
              <a:rPr dirty="0" sz="1000" spc="10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0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применить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«печатанье»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листь-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ями.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намажь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краской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свежий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листок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6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обратной</a:t>
            </a:r>
            <a:r>
              <a:rPr dirty="0" sz="1000" spc="5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стороны</a:t>
            </a:r>
            <a:r>
              <a:rPr dirty="0" sz="1000" spc="6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(там,</a:t>
            </a:r>
            <a:r>
              <a:rPr dirty="0" sz="1000" spc="5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где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наиболее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рельефный)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приложи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листу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бумаги,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неплотно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прижимая.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2091470"/>
            <a:ext cx="38659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00" spc="-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</a:t>
            </a:r>
            <a:r>
              <a:rPr dirty="0" sz="100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совсем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сухие,</a:t>
            </a:r>
            <a:r>
              <a:rPr dirty="0" sz="10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4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254030"/>
            <a:ext cx="4868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клей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080243" y="2254030"/>
            <a:ext cx="32130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468024" y="2254030"/>
            <a:ext cx="64796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бумаге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189480" y="2254030"/>
            <a:ext cx="9364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подсохнет,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178810" y="2254030"/>
            <a:ext cx="59955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лучше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848100" y="2254030"/>
            <a:ext cx="74804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накрыть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2416590"/>
            <a:ext cx="4073697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аппликацию</a:t>
            </a:r>
            <a:r>
              <a:rPr dirty="0" sz="1000" spc="5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газетой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опять</a:t>
            </a:r>
            <a:r>
              <a:rPr dirty="0" sz="1000" spc="5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некоторое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положить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под</a:t>
            </a:r>
            <a:r>
              <a:rPr dirty="0" sz="100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пресс.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Увы,</a:t>
            </a:r>
            <a:r>
              <a:rPr dirty="0" sz="1000" spc="2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часто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темнеют.</a:t>
            </a:r>
            <a:r>
              <a:rPr dirty="0" sz="1000" spc="3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Именно</a:t>
            </a:r>
            <a:r>
              <a:rPr dirty="0" sz="1000" spc="3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поэтому</a:t>
            </a:r>
            <a:r>
              <a:rPr dirty="0" sz="1000" spc="3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лучше</a:t>
            </a:r>
            <a:r>
              <a:rPr dirty="0" sz="1000" spc="3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сушить</a:t>
            </a:r>
            <a:r>
              <a:rPr dirty="0" sz="1000" spc="3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листья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изготовления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аппликации.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283460" y="3174531"/>
            <a:ext cx="55098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186180" y="3411040"/>
            <a:ext cx="2745994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(заключительная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часть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6,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занятие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7)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983740" y="3670537"/>
            <a:ext cx="11483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3875820"/>
            <a:ext cx="4070110" cy="67858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1)Разбейтесь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2–4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человека.</a:t>
            </a:r>
          </a:p>
          <a:p>
            <a:pPr marL="19811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2)Рассмотрите</a:t>
            </a:r>
            <a:r>
              <a:rPr dirty="0" sz="1000" spc="4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примеры</a:t>
            </a:r>
            <a:r>
              <a:rPr dirty="0" sz="1000" spc="4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композиций</a:t>
            </a:r>
            <a:r>
              <a:rPr dirty="0" sz="1000" spc="4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вкладке.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Вы</a:t>
            </a:r>
            <a:r>
              <a:rPr dirty="0" sz="1000" spc="2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можете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сде-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лать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композицию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нескольких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роз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аппликацию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сухих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ли-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стьев.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090" y="4524790"/>
            <a:ext cx="342895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3)Придумайте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нарисуйте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композицию.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4688621"/>
            <a:ext cx="4062326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4)Посчитайте,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материалов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вам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изготовления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композиции.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00" spc="-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Распределите,</a:t>
            </a:r>
            <a:r>
              <a:rPr dirty="0" sz="1000" spc="11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1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</a:t>
            </a:r>
            <a:r>
              <a:rPr dirty="0" sz="1000" spc="1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будут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каждого</a:t>
            </a:r>
            <a:r>
              <a:rPr dirty="0" sz="1000" spc="5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человека</a:t>
            </a:r>
            <a:r>
              <a:rPr dirty="0" sz="1000" spc="2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вашей</a:t>
            </a:r>
            <a:r>
              <a:rPr dirty="0" sz="100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группе</a:t>
            </a:r>
            <a:r>
              <a:rPr dirty="0" sz="1000" spc="5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(подготовка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990496" y="4688621"/>
            <a:ext cx="7137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797930" y="4688621"/>
            <a:ext cx="71451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листьев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3609098" y="4688621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944873" y="4688621"/>
            <a:ext cx="64380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других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4359084" y="5013740"/>
            <a:ext cx="2313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5338860"/>
            <a:ext cx="1196866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природного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полнительным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743925" y="5338860"/>
            <a:ext cx="106443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материала,</a:t>
            </a:r>
          </a:p>
          <a:p>
            <a:pPr marL="5173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материалом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888468" y="5338860"/>
            <a:ext cx="1212318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2938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обеспечение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средством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4178229" y="5338860"/>
            <a:ext cx="41693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06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до-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23240" y="5663980"/>
            <a:ext cx="161938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фотографирования).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23240" y="5826540"/>
            <a:ext cx="406566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00" spc="-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Сделайте</a:t>
            </a:r>
            <a:r>
              <a:rPr dirty="0" sz="100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поделки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сфотографируйте</a:t>
            </a:r>
            <a:r>
              <a:rPr dirty="0" sz="1000" spc="3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их.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5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возмож-</a:t>
            </a:r>
            <a:r>
              <a:rPr dirty="0" sz="1000" spc="5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ность,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сделайте</a:t>
            </a:r>
            <a:r>
              <a:rPr dirty="0" sz="1000" spc="6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презентацию</a:t>
            </a:r>
            <a:r>
              <a:rPr dirty="0" sz="1000" spc="6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работ.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21360" y="6314220"/>
            <a:ext cx="201441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7)Устройте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выставку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своих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работ.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(Самооценка,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рефлексия)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280920" y="664671"/>
            <a:ext cx="63069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658910"/>
            <a:ext cx="2814982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ограда.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Задача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удача,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дача,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сдача,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плача.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0090" y="955227"/>
            <a:ext cx="3971518" cy="494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32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гвоздь</a:t>
            </a:r>
            <a:r>
              <a:rPr dirty="0" sz="105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гроздь;</a:t>
            </a:r>
            <a:r>
              <a:rPr dirty="0" sz="105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мель</a:t>
            </a:r>
            <a:r>
              <a:rPr dirty="0" sz="105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щель</a:t>
            </a:r>
            <a:r>
              <a:rPr dirty="0" sz="105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126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гель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сель.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58180" y="978543"/>
            <a:ext cx="3905428" cy="338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Собачка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задачка,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качка,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дачка,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пачка,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жвачка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39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58180" y="1342577"/>
            <a:ext cx="4051802" cy="4991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Вычеркни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напиши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слово».</a:t>
            </a:r>
          </a:p>
          <a:p>
            <a:pPr marL="0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10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10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сравнивать,</a:t>
            </a:r>
            <a:r>
              <a:rPr dirty="0" sz="1000" spc="10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классифицировать,</a:t>
            </a:r>
          </a:p>
          <a:p>
            <a:pPr marL="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обобщать.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1475927"/>
            <a:ext cx="94644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699260" y="1477811"/>
            <a:ext cx="57393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313940" y="1472980"/>
            <a:ext cx="65910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Вместо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25140" y="1472980"/>
            <a:ext cx="87000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звёздочек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937000" y="1472980"/>
            <a:ext cx="74895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подбери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1635540"/>
            <a:ext cx="3946334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подходящие</a:t>
            </a:r>
            <a:r>
              <a:rPr dirty="0" sz="100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цифры.</a:t>
            </a:r>
            <a:r>
              <a:rPr dirty="0" sz="100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Ответы:</a:t>
            </a:r>
            <a:r>
              <a:rPr dirty="0" sz="1000" spc="3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35280:5=7056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35780:5=7156;</a:t>
            </a:r>
            <a:r>
              <a:rPr dirty="0" sz="1000" spc="-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998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5=4990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1952226"/>
            <a:ext cx="3168141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898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5=4490;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в)39709+90809=130518.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0090" y="2171480"/>
            <a:ext cx="3973900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«Посчитай</a:t>
            </a:r>
            <a:r>
              <a:rPr dirty="0" sz="1000" spc="56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кубики».</a:t>
            </a:r>
            <a:r>
              <a:rPr dirty="0" sz="1000" spc="55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5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</a:p>
          <a:p>
            <a:pPr marL="12954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2478820"/>
            <a:ext cx="4147233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5=125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кубиков.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окрашенными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гранями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угловых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кубиков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вершине,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каждом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ребре,</a:t>
            </a:r>
            <a:r>
              <a:rPr dirty="0" sz="100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считая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угловые,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36,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грани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кубиков,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окрашенных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стороны,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54,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неокрашенных</a:t>
            </a:r>
            <a:r>
              <a:rPr dirty="0" sz="10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·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3=27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внутренних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кубиков.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1360" y="3505387"/>
            <a:ext cx="101782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«Подберите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837690" y="3507271"/>
            <a:ext cx="1042745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экскурсионный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979420" y="3507271"/>
            <a:ext cx="623748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пакет».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700780" y="3502440"/>
            <a:ext cx="63774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4446270" y="350244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3665000"/>
            <a:ext cx="4146378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табличными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дан-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ными.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21360" y="3987580"/>
            <a:ext cx="93308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126.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090" y="4203887"/>
            <a:ext cx="3380449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[м]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[н].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нты,</a:t>
            </a:r>
            <a:r>
              <a:rPr dirty="0" sz="100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нты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хты,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нучи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нича.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4574321"/>
            <a:ext cx="414424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5.</a:t>
            </a:r>
            <a:r>
              <a:rPr dirty="0" sz="1000" spc="7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77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75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7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7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7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«Бабушка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вяжет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шарф».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1360" y="492481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5163600"/>
            <a:ext cx="4145305" cy="5155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«Впиши</a:t>
            </a:r>
            <a:r>
              <a:rPr dirty="0" sz="1000" spc="6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недостающие</a:t>
            </a:r>
            <a:r>
              <a:rPr dirty="0" sz="1000" spc="6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гласные</a:t>
            </a:r>
            <a:r>
              <a:rPr dirty="0" sz="1000" spc="6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64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  <a:r>
              <a:rPr dirty="0" sz="1000" spc="60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Увеличение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скорости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протекания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процессов.</a:t>
            </a:r>
          </a:p>
          <a:p>
            <a:pPr marL="19811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18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мак,</a:t>
            </a:r>
            <a:r>
              <a:rPr dirty="0" sz="105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кактус,</a:t>
            </a:r>
            <a:r>
              <a:rPr dirty="0" sz="105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лилия,</a:t>
            </a:r>
            <a:r>
              <a:rPr dirty="0" sz="105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гортензия,</a:t>
            </a:r>
            <a:r>
              <a:rPr dirty="0" sz="105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пион,</a:t>
            </a:r>
            <a:r>
              <a:rPr dirty="0" sz="105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роза,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23240" y="5648333"/>
            <a:ext cx="835688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астра,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тюльпан,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192530" y="5648333"/>
            <a:ext cx="75192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фиалка,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996783" y="5648333"/>
            <a:ext cx="739985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фрезия,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791460" y="5648333"/>
            <a:ext cx="85860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гибискус,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703320" y="5648333"/>
            <a:ext cx="969385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незабудка,</a:t>
            </a:r>
          </a:p>
          <a:p>
            <a:pPr marL="41275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тема.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430020" y="5810893"/>
            <a:ext cx="80192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нарцисс,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2303780" y="5810893"/>
            <a:ext cx="966725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гладиолус,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341370" y="5810893"/>
            <a:ext cx="71617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хризан-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23240" y="5973453"/>
            <a:ext cx="235106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Обобщающее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цветы.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23240" y="6183410"/>
            <a:ext cx="414448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</a:t>
            </a:r>
            <a:r>
              <a:rPr dirty="0" sz="1000" spc="3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 b="1" i="1">
                <a:solidFill>
                  <a:srgbClr val="231f20"/>
                </a:solidFill>
                <a:latin typeface="Times New Roman"/>
                <a:cs typeface="Times New Roman"/>
              </a:rPr>
              <a:t>рифмы</a:t>
            </a:r>
            <a:r>
              <a:rPr dirty="0" sz="1000" spc="3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000" spc="4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словам».</a:t>
            </a:r>
            <a:r>
              <a:rPr dirty="0" sz="1000" spc="36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воображе-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ния.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721360" y="6511110"/>
            <a:ext cx="2812048" cy="3470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Возможные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рифмы:</a:t>
            </a:r>
          </a:p>
          <a:p>
            <a:pPr marL="0" marR="0">
              <a:lnSpc>
                <a:spcPts val="1193"/>
              </a:lnSpc>
              <a:spcBef>
                <a:spcPts val="132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Шарада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награда,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баллада,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отрада,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092960" y="4561167"/>
            <a:ext cx="876935" cy="73342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3240" y="614053"/>
            <a:ext cx="4071619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48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50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5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веник,</a:t>
            </a:r>
            <a:r>
              <a:rPr dirty="0" sz="1050" spc="5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50" spc="4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мебель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(сервант,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тумбочка,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стул).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58180" y="613190"/>
            <a:ext cx="8490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939173"/>
            <a:ext cx="4071841" cy="8440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15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галстук,</a:t>
            </a:r>
            <a:r>
              <a:rPr dirty="0" sz="105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50" spc="16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головной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убор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(берет,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платок,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шляпа).</a:t>
            </a:r>
          </a:p>
          <a:p>
            <a:pPr marL="198119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00" spc="49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утюг,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00" spc="48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техника,</a:t>
            </a:r>
            <a:r>
              <a:rPr dirty="0" sz="1000" spc="4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  <a:r>
              <a:rPr dirty="0" sz="1000" spc="7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кото-</a:t>
            </a:r>
            <a:r>
              <a:rPr dirty="0" sz="1000" spc="7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рой</a:t>
            </a:r>
            <a:r>
              <a:rPr dirty="0" sz="1000" spc="7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7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общаться</a:t>
            </a:r>
            <a:r>
              <a:rPr dirty="0" sz="1000" spc="7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другими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людьми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(телефон,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радиопередатчик).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753243"/>
            <a:ext cx="136799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117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134870" y="175324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465070" y="1753243"/>
            <a:ext cx="180447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тарелка,</a:t>
            </a:r>
            <a:r>
              <a:rPr dirty="0" sz="1050" spc="1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3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302760" y="175324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1915803"/>
            <a:ext cx="4069860" cy="5189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столовый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прибор,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которого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пьют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(бокал,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фужер).</a:t>
            </a:r>
          </a:p>
          <a:p>
            <a:pPr marL="198119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00" spc="67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6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квас,</a:t>
            </a:r>
            <a:r>
              <a:rPr dirty="0" sz="1000" spc="6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00" spc="66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сладости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(леденцы,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мар-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мелад,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зефир).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2438587"/>
            <a:ext cx="387210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«Продолжи</a:t>
            </a:r>
            <a:r>
              <a:rPr dirty="0" sz="1000" spc="94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неоконченный</a:t>
            </a:r>
            <a:r>
              <a:rPr dirty="0" sz="1000" spc="94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рассказ</a:t>
            </a:r>
            <a:r>
              <a:rPr dirty="0" sz="1000" spc="94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</a:t>
            </a:r>
            <a:r>
              <a:rPr dirty="0" sz="1000" spc="93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разных</a:t>
            </a:r>
            <a:r>
              <a:rPr dirty="0" sz="1000" spc="93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лиц».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601147"/>
            <a:ext cx="94199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551940" y="2598200"/>
            <a:ext cx="10228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682240" y="2598200"/>
            <a:ext cx="11413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930650" y="2598200"/>
            <a:ext cx="67219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2760760"/>
            <a:ext cx="4066426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рассматривать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ситуацию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разных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точек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зрения.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«Дядя</a:t>
            </a:r>
            <a:r>
              <a:rPr dirty="0" sz="100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Саша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поехал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рыбалку.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поймал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рыбы,</a:t>
            </a:r>
            <a:r>
              <a:rPr dirty="0" sz="100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рыба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была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очень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мелкая...»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244090" y="3400251"/>
            <a:ext cx="62941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0090" y="3653977"/>
            <a:ext cx="3909332" cy="494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омографы».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14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дорОга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дорогА;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бЕрегу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берегУ;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</a:p>
          <a:p>
            <a:pPr marL="126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бурИ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бУри.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1360" y="4174677"/>
            <a:ext cx="78805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«Раздели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613789" y="4179390"/>
            <a:ext cx="866526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треугольник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583179" y="4179390"/>
            <a:ext cx="28689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972688" y="4179390"/>
            <a:ext cx="60359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части».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681730" y="4174677"/>
            <a:ext cx="94199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26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4334290"/>
            <a:ext cx="22948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5525957"/>
            <a:ext cx="3861313" cy="8376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собери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группу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переводчиков».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(работа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таблицей).</a:t>
            </a:r>
          </a:p>
          <a:p>
            <a:pPr marL="19811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Арбузов,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Варейко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Дятликов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11500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руб.,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Бубнов,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Дят-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ликов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Ерошкин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12000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руб.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6380260"/>
            <a:ext cx="3604147" cy="692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Комбинаторная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Начерти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графы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возможностей.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(Граф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рисунок,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точек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соединены</a:t>
            </a:r>
            <a:r>
              <a:rPr dirty="0" sz="100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линиями).</a:t>
            </a:r>
          </a:p>
          <a:p>
            <a:pPr marL="1948180" marR="0">
              <a:lnSpc>
                <a:spcPts val="1222"/>
              </a:lnSpc>
              <a:spcBef>
                <a:spcPts val="12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8331200" y="1426806"/>
            <a:ext cx="587375" cy="58102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639685" y="1432521"/>
            <a:ext cx="575945" cy="57467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6937375" y="1426806"/>
            <a:ext cx="587375" cy="58102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6246495" y="1432521"/>
            <a:ext cx="574674" cy="574675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8331200" y="711162"/>
            <a:ext cx="587375" cy="579754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639050" y="717512"/>
            <a:ext cx="576580" cy="573404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6937375" y="711162"/>
            <a:ext cx="587375" cy="579754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6246495" y="717512"/>
            <a:ext cx="574674" cy="573404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424045" y="1529677"/>
            <a:ext cx="94615" cy="95885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192270" y="1529677"/>
            <a:ext cx="94615" cy="95885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913505" y="1529677"/>
            <a:ext cx="94615" cy="95885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3676015" y="1529677"/>
            <a:ext cx="94615" cy="95885"/>
          </a:xfrm>
          <a:prstGeom prst="rect">
            <a:avLst/>
          </a:prstGeom>
          <a:blipFill>
            <a:blip cstate="print" r:embed="rId1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390265" y="1529677"/>
            <a:ext cx="94615" cy="95885"/>
          </a:xfrm>
          <a:prstGeom prst="rect">
            <a:avLst/>
          </a:prstGeom>
          <a:blipFill>
            <a:blip cstate="print" r:embed="rId1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166745" y="1529677"/>
            <a:ext cx="94615" cy="95885"/>
          </a:xfrm>
          <a:prstGeom prst="rect">
            <a:avLst/>
          </a:prstGeom>
          <a:blipFill>
            <a:blip cstate="print" r:embed="rId1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2879725" y="1529677"/>
            <a:ext cx="94614" cy="95885"/>
          </a:xfrm>
          <a:prstGeom prst="rect">
            <a:avLst/>
          </a:prstGeom>
          <a:blipFill>
            <a:blip cstate="print" r:embed="rId1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2752090" y="970877"/>
            <a:ext cx="1673860" cy="321309"/>
          </a:xfrm>
          <a:prstGeom prst="rect">
            <a:avLst/>
          </a:prstGeom>
          <a:blipFill>
            <a:blip cstate="print" r:embed="rId1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2658745" y="1529677"/>
            <a:ext cx="94614" cy="95885"/>
          </a:xfrm>
          <a:prstGeom prst="rect">
            <a:avLst/>
          </a:prstGeom>
          <a:blipFill>
            <a:blip cstate="print" r:embed="rId1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2193290" y="1527771"/>
            <a:ext cx="94614" cy="95885"/>
          </a:xfrm>
          <a:prstGeom prst="rect">
            <a:avLst/>
          </a:prstGeom>
          <a:blipFill>
            <a:blip cstate="print" r:embed="rId1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1970404" y="1527771"/>
            <a:ext cx="94614" cy="95885"/>
          </a:xfrm>
          <a:prstGeom prst="rect">
            <a:avLst/>
          </a:prstGeom>
          <a:blipFill>
            <a:blip cstate="print" r:embed="rId2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1508760" y="1527771"/>
            <a:ext cx="94614" cy="95885"/>
          </a:xfrm>
          <a:prstGeom prst="rect">
            <a:avLst/>
          </a:prstGeom>
          <a:blipFill>
            <a:blip cstate="print" r:embed="rId2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1737995" y="1527771"/>
            <a:ext cx="94614" cy="95885"/>
          </a:xfrm>
          <a:prstGeom prst="rect">
            <a:avLst/>
          </a:prstGeom>
          <a:blipFill>
            <a:blip cstate="print" r:embed="rId2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1240155" y="1527771"/>
            <a:ext cx="94614" cy="95885"/>
          </a:xfrm>
          <a:prstGeom prst="rect">
            <a:avLst/>
          </a:prstGeom>
          <a:blipFill>
            <a:blip cstate="print" r:embed="rId2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1017270" y="1527771"/>
            <a:ext cx="94614" cy="95885"/>
          </a:xfrm>
          <a:prstGeom prst="rect">
            <a:avLst/>
          </a:prstGeom>
          <a:blipFill>
            <a:blip cstate="print" r:embed="rId2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603885" y="992466"/>
            <a:ext cx="1363979" cy="318135"/>
          </a:xfrm>
          <a:prstGeom prst="rect">
            <a:avLst/>
          </a:prstGeom>
          <a:blipFill>
            <a:blip cstate="print" r:embed="rId2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82955" y="1527771"/>
            <a:ext cx="94614" cy="95885"/>
          </a:xfrm>
          <a:prstGeom prst="rect">
            <a:avLst/>
          </a:prstGeom>
          <a:blipFill>
            <a:blip cstate="print" r:embed="rId2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568325" y="1527771"/>
            <a:ext cx="94615" cy="95885"/>
          </a:xfrm>
          <a:prstGeom prst="rect">
            <a:avLst/>
          </a:prstGeom>
          <a:blipFill>
            <a:blip cstate="print" r:embed="rId2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2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3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3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656590" y="681153"/>
            <a:ext cx="1614130" cy="3157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буква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гласная</a:t>
            </a:r>
          </a:p>
          <a:p>
            <a:pPr marL="661670" marR="0">
              <a:lnSpc>
                <a:spcPts val="937"/>
              </a:lnSpc>
              <a:spcBef>
                <a:spcPts val="175"/>
              </a:spcBef>
              <a:spcAft>
                <a:spcPts val="0"/>
              </a:spcAft>
            </a:pPr>
            <a:r>
              <a:rPr dirty="0" sz="800" spc="35">
                <a:solidFill>
                  <a:srgbClr val="231f20"/>
                </a:solidFill>
                <a:latin typeface="GRULLQ+DejaVu Sans"/>
                <a:cs typeface="GRULLQ+DejaVu Sans"/>
              </a:rPr>
              <a:t>слог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744470" y="681153"/>
            <a:ext cx="1757688" cy="3157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буква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согласная</a:t>
            </a:r>
          </a:p>
          <a:p>
            <a:pPr marL="722629" marR="0">
              <a:lnSpc>
                <a:spcPts val="937"/>
              </a:lnSpc>
              <a:spcBef>
                <a:spcPts val="175"/>
              </a:spcBef>
              <a:spcAft>
                <a:spcPts val="0"/>
              </a:spcAft>
            </a:pPr>
            <a:r>
              <a:rPr dirty="0" sz="800" spc="35">
                <a:solidFill>
                  <a:srgbClr val="231f20"/>
                </a:solidFill>
                <a:latin typeface="GRULLQ+DejaVu Sans"/>
                <a:cs typeface="GRULLQ+DejaVu Sans"/>
              </a:rPr>
              <a:t>слог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6192520" y="686345"/>
            <a:ext cx="225121" cy="2964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931"/>
              </a:lnSpc>
              <a:spcBef>
                <a:spcPts val="5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6884669" y="686345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552690" y="686345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241030" y="686345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32180" y="1040416"/>
            <a:ext cx="230358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884679" y="1049306"/>
            <a:ext cx="236366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2741930" y="1063276"/>
            <a:ext cx="254288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М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4398010" y="1079786"/>
            <a:ext cx="224401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Т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190240" y="1144556"/>
            <a:ext cx="230674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3703320" y="1157256"/>
            <a:ext cx="218340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Р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6192520" y="1391196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6884669" y="1391196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7560310" y="1391196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8255000" y="1391196"/>
            <a:ext cx="225121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552450" y="1604508"/>
            <a:ext cx="251016" cy="1600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6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792480" y="1604508"/>
            <a:ext cx="233547" cy="1600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6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033780" y="1604508"/>
            <a:ext cx="221325" cy="1600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6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270000" y="1604508"/>
            <a:ext cx="222218" cy="1600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6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502410" y="1594165"/>
            <a:ext cx="246633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1742440" y="1594165"/>
            <a:ext cx="229941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985010" y="1594165"/>
            <a:ext cx="218262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2216150" y="1594165"/>
            <a:ext cx="219115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680970" y="1630995"/>
            <a:ext cx="227114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2912110" y="1630995"/>
            <a:ext cx="238367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3145790" y="1630995"/>
            <a:ext cx="227114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3376930" y="1630995"/>
            <a:ext cx="238367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3681730" y="1630995"/>
            <a:ext cx="227114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3912870" y="1630995"/>
            <a:ext cx="238367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4174490" y="1630995"/>
            <a:ext cx="227114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4405630" y="1630995"/>
            <a:ext cx="238367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515619" y="1792285"/>
            <a:ext cx="573113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6">
                <a:solidFill>
                  <a:srgbClr val="231f20"/>
                </a:solidFill>
                <a:latin typeface="GRULLQ+DejaVu Sans"/>
                <a:cs typeface="GRULLQ+DejaVu Sans"/>
              </a:rPr>
              <a:t>ам</a:t>
            </a:r>
            <a:r>
              <a:rPr dirty="0" sz="800" spc="8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6">
                <a:solidFill>
                  <a:srgbClr val="231f20"/>
                </a:solidFill>
                <a:latin typeface="GRULLQ+DejaVu Sans"/>
                <a:cs typeface="GRULLQ+DejaVu Sans"/>
              </a:rPr>
              <a:t>ак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090930" y="1792285"/>
            <a:ext cx="288657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ар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383030" y="1792285"/>
            <a:ext cx="383100" cy="2675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6">
                <a:solidFill>
                  <a:srgbClr val="231f20"/>
                </a:solidFill>
                <a:latin typeface="GRULLQ+DejaVu Sans"/>
                <a:cs typeface="GRULLQ+DejaVu Sans"/>
              </a:rPr>
              <a:t>ат</a:t>
            </a:r>
          </a:p>
          <a:p>
            <a:pPr marL="9398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42">
                <a:solidFill>
                  <a:srgbClr val="231f20"/>
                </a:solidFill>
                <a:latin typeface="GRULLQ+DejaVu Sans"/>
                <a:cs typeface="GRULLQ+DejaVu Sans"/>
              </a:rPr>
              <a:t>ра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964690" y="1792285"/>
            <a:ext cx="584890" cy="2675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7">
                <a:solidFill>
                  <a:srgbClr val="231f20"/>
                </a:solidFill>
                <a:latin typeface="GRULLQ+DejaVu Sans"/>
                <a:cs typeface="GRULLQ+DejaVu Sans"/>
              </a:rPr>
              <a:t>ом</a:t>
            </a:r>
            <a:r>
              <a:rPr dirty="0" sz="800" spc="9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ок</a:t>
            </a:r>
          </a:p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42">
                <a:solidFill>
                  <a:srgbClr val="231f20"/>
                </a:solidFill>
                <a:latin typeface="GRULLQ+DejaVu Sans"/>
                <a:cs typeface="GRULLQ+DejaVu Sans"/>
              </a:rPr>
              <a:t>ро</a:t>
            </a:r>
            <a:r>
              <a:rPr dirty="0" sz="800" spc="5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8">
                <a:solidFill>
                  <a:srgbClr val="231f20"/>
                </a:solidFill>
                <a:latin typeface="GRULLQ+DejaVu Sans"/>
                <a:cs typeface="GRULLQ+DejaVu Sans"/>
              </a:rPr>
              <a:t>та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2683510" y="1792285"/>
            <a:ext cx="288570" cy="2675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7">
                <a:solidFill>
                  <a:srgbClr val="231f20"/>
                </a:solidFill>
                <a:latin typeface="GRULLQ+DejaVu Sans"/>
                <a:cs typeface="GRULLQ+DejaVu Sans"/>
              </a:rPr>
              <a:t>ор</a:t>
            </a:r>
          </a:p>
          <a:p>
            <a:pPr marL="0" marR="0">
              <a:lnSpc>
                <a:spcPts val="87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8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3382009" y="1792285"/>
            <a:ext cx="284393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4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3672840" y="1784665"/>
            <a:ext cx="1011193" cy="1571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7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9">
                <a:solidFill>
                  <a:srgbClr val="231f20"/>
                </a:solidFill>
                <a:latin typeface="GRULLQ+DejaVu Sans"/>
                <a:cs typeface="GRULLQ+DejaVu Sans"/>
              </a:rPr>
              <a:t>ма</a:t>
            </a:r>
            <a:r>
              <a:rPr dirty="0" sz="80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9">
                <a:solidFill>
                  <a:srgbClr val="231f20"/>
                </a:solidFill>
                <a:latin typeface="GRULLQ+DejaVu Sans"/>
                <a:cs typeface="GRULLQ+DejaVu Sans"/>
              </a:rPr>
              <a:t>мо</a:t>
            </a:r>
            <a:r>
              <a:rPr dirty="0" sz="8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3">
                <a:solidFill>
                  <a:srgbClr val="231f20"/>
                </a:solidFill>
                <a:latin typeface="GRULLQ+DejaVu Sans"/>
                <a:cs typeface="GRULLQ+DejaVu Sans"/>
              </a:rPr>
              <a:t>ка</a:t>
            </a:r>
            <a:r>
              <a:rPr dirty="0" sz="8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3">
                <a:solidFill>
                  <a:srgbClr val="231f20"/>
                </a:solidFill>
                <a:latin typeface="GRULLQ+DejaVu Sans"/>
                <a:cs typeface="GRULLQ+DejaVu Sans"/>
              </a:rPr>
              <a:t>ко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5568950" y="1776559"/>
            <a:ext cx="2015771" cy="363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52">
                <a:solidFill>
                  <a:srgbClr val="231f20"/>
                </a:solidFill>
                <a:latin typeface="GRULLQ+DejaVu Sans"/>
                <a:cs typeface="GRULLQ+DejaVu Sans"/>
              </a:rPr>
              <a:t>1.40,</a:t>
            </a:r>
            <a:r>
              <a:rPr dirty="0" sz="11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0">
                <a:solidFill>
                  <a:srgbClr val="231f20"/>
                </a:solidFill>
                <a:latin typeface="GRULLQ+DejaVu Sans"/>
                <a:cs typeface="GRULLQ+DejaVu Sans"/>
              </a:rPr>
              <a:t>9.00,</a:t>
            </a:r>
            <a:r>
              <a:rPr dirty="0" sz="11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7)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0">
                <a:solidFill>
                  <a:srgbClr val="231f20"/>
                </a:solidFill>
                <a:latin typeface="GRULLQ+DejaVu Sans"/>
                <a:cs typeface="GRULLQ+DejaVu Sans"/>
              </a:rPr>
              <a:t>6.00,</a:t>
            </a:r>
          </a:p>
          <a:p>
            <a:pPr marL="0" marR="0">
              <a:lnSpc>
                <a:spcPts val="1251"/>
              </a:lnSpc>
              <a:spcBef>
                <a:spcPts val="32"/>
              </a:spcBef>
              <a:spcAft>
                <a:spcPts val="0"/>
              </a:spcAft>
            </a:pP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8)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8.05.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720090" y="2216337"/>
            <a:ext cx="3711418" cy="345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цен</a:t>
            </a:r>
            <a:r>
              <a:rPr dirty="0" sz="1000" spc="29" b="1">
                <a:solidFill>
                  <a:srgbClr val="231f20"/>
                </a:solidFill>
                <a:latin typeface="Times New Roman"/>
                <a:cs typeface="Times New Roman"/>
              </a:rPr>
              <a:t>я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ргов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куп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втрид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рог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523240" y="2585500"/>
            <a:ext cx="4145507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1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Изобрази,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человек,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находится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чужой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стране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знает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язык,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попросить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магазине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дать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ему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мыло,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мочалку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зубную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щётку.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721360" y="326238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523240" y="3504117"/>
            <a:ext cx="3253792" cy="5130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7.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5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определять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понятие.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прилагательные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глаголы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словом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СНЕГ?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720090" y="4039650"/>
            <a:ext cx="3212179" cy="3369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«Собери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пословицу».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</a:p>
          <a:p>
            <a:pPr marL="13207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мудростью.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721360" y="4350800"/>
            <a:ext cx="3611738" cy="840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чужом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глазу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сучок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видим,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своём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(и)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бревна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замечаем.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Была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шея,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хомут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найдётся.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Знать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сокола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полёту,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доброго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молодца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поступкам.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болото,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черти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найдутся.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сошкой,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семеро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721360" y="5160653"/>
            <a:ext cx="2201427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ложкой.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гостях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хорошо,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дома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лучше.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523240" y="5488721"/>
            <a:ext cx="4139642" cy="8373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Ласковое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теля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маток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сосёт,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бодливому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даётся.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Береги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платье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снову,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честь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смолоду.</a:t>
            </a:r>
          </a:p>
          <a:p>
            <a:pPr marL="19811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Молодец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против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овец,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против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молодца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сам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овца.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Птичье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молоко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хоть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сказке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найдёшь,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других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нигде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найдёшь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523240" y="6348510"/>
            <a:ext cx="3814337" cy="5144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«Определи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время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каждых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часах».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аналитического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98119" marR="0">
              <a:lnSpc>
                <a:spcPts val="12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2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100" spc="-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4">
                <a:solidFill>
                  <a:srgbClr val="231f20"/>
                </a:solidFill>
                <a:latin typeface="GRULLQ+DejaVu Sans"/>
                <a:cs typeface="GRULLQ+DejaVu Sans"/>
              </a:rPr>
              <a:t>11.00,</a:t>
            </a:r>
            <a:r>
              <a:rPr dirty="0" sz="11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0">
                <a:solidFill>
                  <a:srgbClr val="231f20"/>
                </a:solidFill>
                <a:latin typeface="GRULLQ+DejaVu Sans"/>
                <a:cs typeface="GRULLQ+DejaVu Sans"/>
              </a:rPr>
              <a:t>3.00,</a:t>
            </a:r>
            <a:r>
              <a:rPr dirty="0" sz="11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0">
                <a:solidFill>
                  <a:srgbClr val="231f20"/>
                </a:solidFill>
                <a:latin typeface="GRULLQ+DejaVu Sans"/>
                <a:cs typeface="GRULLQ+DejaVu Sans"/>
              </a:rPr>
              <a:t>4.30,</a:t>
            </a:r>
            <a:r>
              <a:rPr dirty="0" sz="11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4">
                <a:solidFill>
                  <a:srgbClr val="231f20"/>
                </a:solidFill>
                <a:latin typeface="GRULLQ+DejaVu Sans"/>
                <a:cs typeface="GRULLQ+DejaVu Sans"/>
              </a:rPr>
              <a:t>11.59,</a:t>
            </a:r>
            <a:r>
              <a:rPr dirty="0" sz="11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322070" y="2905721"/>
            <a:ext cx="892175" cy="79946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459740" y="3121621"/>
            <a:ext cx="676274" cy="61150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888364" y="4185881"/>
            <a:ext cx="3270884" cy="177736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13740" y="103523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60170" y="1037121"/>
            <a:ext cx="438835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Игра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915705" y="1037121"/>
            <a:ext cx="76523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«Зачеркни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799149" y="1032290"/>
            <a:ext cx="70398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клетки»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629659" y="1032290"/>
            <a:ext cx="9814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15619" y="1194850"/>
            <a:ext cx="4073909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уме-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ний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условиях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конфликта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интересов,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планировать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99970" y="1632411"/>
            <a:ext cx="510335" cy="386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</a:p>
          <a:p>
            <a:pPr marL="99059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13740" y="2098227"/>
            <a:ext cx="1412113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7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ребусы».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15619" y="2251083"/>
            <a:ext cx="3920694" cy="675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кувшинка;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домино;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мечта.</a:t>
            </a:r>
          </a:p>
          <a:p>
            <a:pPr marL="198120" marR="0">
              <a:lnSpc>
                <a:spcPts val="1193"/>
              </a:lnSpc>
              <a:spcBef>
                <a:spcPts val="6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2.«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Раздели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квадрат».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пробного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действия.</a:t>
            </a:r>
          </a:p>
          <a:p>
            <a:pPr marL="19812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Например: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15619" y="3824157"/>
            <a:ext cx="3623183" cy="340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7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Установление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соответствия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между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величинами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их</a:t>
            </a:r>
          </a:p>
          <a:p>
            <a:pPr marL="0" marR="0">
              <a:lnSpc>
                <a:spcPts val="1107"/>
              </a:lnSpc>
              <a:spcBef>
                <a:spcPts val="113"/>
              </a:spcBef>
              <a:spcAft>
                <a:spcPts val="0"/>
              </a:spcAft>
            </a:pP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возможны-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значениями.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361440" y="4219150"/>
            <a:ext cx="926515" cy="181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26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61">
                <a:solidFill>
                  <a:srgbClr val="231f20"/>
                </a:solidFill>
                <a:latin typeface="GRULLQ+DejaVu Sans"/>
                <a:cs typeface="GRULLQ+DejaVu Sans"/>
              </a:rPr>
              <a:t>ВЕЛИЧИНЫ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593340" y="4221801"/>
            <a:ext cx="1046016" cy="311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ВОЗМОЖНЫЕ</a:t>
            </a:r>
          </a:p>
          <a:p>
            <a:pPr marL="0" marR="0">
              <a:lnSpc>
                <a:spcPts val="1050"/>
              </a:lnSpc>
              <a:spcBef>
                <a:spcPts val="5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ЗНАЧЕНИЯ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47420" y="4533063"/>
            <a:ext cx="1106810" cy="4614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Рост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человека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Толщина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листа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585720" y="4533063"/>
            <a:ext cx="580823" cy="4640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150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</a:p>
          <a:p>
            <a:pPr marL="0" marR="0">
              <a:lnSpc>
                <a:spcPts val="1100"/>
              </a:lnSpc>
              <a:spcBef>
                <a:spcPts val="45"/>
              </a:spcBef>
              <a:spcAft>
                <a:spcPts val="0"/>
              </a:spcAft>
            </a:pP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0,2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0">
                <a:solidFill>
                  <a:srgbClr val="231f20"/>
                </a:solidFill>
                <a:latin typeface="GRULLQ+DejaVu Sans"/>
                <a:cs typeface="GRULLQ+DejaVu Sans"/>
              </a:rPr>
              <a:t>мм</a:t>
            </a:r>
          </a:p>
          <a:p>
            <a:pPr marL="0" marR="0">
              <a:lnSpc>
                <a:spcPts val="1073"/>
              </a:lnSpc>
              <a:spcBef>
                <a:spcPts val="6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35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км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47420" y="4966246"/>
            <a:ext cx="1575884" cy="602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Длина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автобусного</a:t>
            </a:r>
          </a:p>
          <a:p>
            <a:pPr marL="0" marR="0">
              <a:lnSpc>
                <a:spcPts val="1073"/>
              </a:lnSpc>
              <a:spcBef>
                <a:spcPts val="61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маршрута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Высота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жилого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дома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Толщина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книги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585720" y="4964751"/>
            <a:ext cx="1116295" cy="466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м,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15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1">
                <a:solidFill>
                  <a:srgbClr val="231f20"/>
                </a:solidFill>
                <a:latin typeface="GRULLQ+DejaVu Sans"/>
                <a:cs typeface="GRULLQ+DejaVu Sans"/>
              </a:rPr>
              <a:t>м,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2">
                <a:solidFill>
                  <a:srgbClr val="231f20"/>
                </a:solidFill>
                <a:latin typeface="GRULLQ+DejaVu Sans"/>
                <a:cs typeface="GRULLQ+DejaVu Sans"/>
              </a:rPr>
              <a:t>30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  <a:p>
            <a:pPr marL="0" marR="0">
              <a:lnSpc>
                <a:spcPts val="1073"/>
              </a:lnSpc>
              <a:spcBef>
                <a:spcPts val="1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</a:p>
          <a:p>
            <a:pPr marL="0" marR="0">
              <a:lnSpc>
                <a:spcPts val="1073"/>
              </a:lnSpc>
              <a:spcBef>
                <a:spcPts val="6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585720" y="5393492"/>
            <a:ext cx="290194" cy="18482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5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947420" y="5537746"/>
            <a:ext cx="1683409" cy="4486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Длина</a:t>
            </a: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автобуса</a:t>
            </a:r>
          </a:p>
          <a:p>
            <a:pPr marL="0" marR="0">
              <a:lnSpc>
                <a:spcPts val="1073"/>
              </a:lnSpc>
              <a:spcBef>
                <a:spcPts val="61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Расстояние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Земли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8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Луны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13740" y="5978940"/>
            <a:ext cx="385791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Замечание.</a:t>
            </a:r>
            <a:r>
              <a:rPr dirty="0" sz="1000" spc="1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Существуют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автобусы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длиной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свыше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30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7002106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7002106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23240" y="488730"/>
            <a:ext cx="304046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щ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83920" y="488730"/>
            <a:ext cx="3711961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вверх!</a:t>
            </a:r>
            <a:r>
              <a:rPr dirty="0" sz="1000" spc="10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10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развивают</a:t>
            </a:r>
            <a:r>
              <a:rPr dirty="0" sz="1000" spc="10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логику,</a:t>
            </a:r>
            <a:r>
              <a:rPr dirty="0" sz="1000" spc="9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мелкую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моторику,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коммуникативные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умения,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способности,</a:t>
            </a:r>
            <a:r>
              <a:rPr dirty="0" sz="1000" spc="8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формируют</a:t>
            </a:r>
            <a:r>
              <a:rPr dirty="0" sz="1000" spc="8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положительную</a:t>
            </a:r>
            <a:r>
              <a:rPr dirty="0" sz="1000" spc="9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са-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83920" y="976410"/>
            <a:ext cx="8780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мооценку,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10410" y="976410"/>
            <a:ext cx="132318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познавательную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598742" y="976410"/>
            <a:ext cx="9983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активность,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138970"/>
            <a:ext cx="275006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я,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83920" y="1138970"/>
            <a:ext cx="3713136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эстетические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потребности,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навыки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адаптации</a:t>
            </a:r>
            <a:r>
              <a:rPr dirty="0" sz="100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коллективе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далеко</a:t>
            </a:r>
            <a:r>
              <a:rPr dirty="0" sz="100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полный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спи-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сок!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Ученику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поработать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головой,</a:t>
            </a:r>
            <a:r>
              <a:rPr dirty="0" sz="100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руками,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минизарядку,</a:t>
            </a:r>
            <a:r>
              <a:rPr dirty="0" sz="1000" spc="9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развить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речь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смешных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скороговорок</a:t>
            </a:r>
            <a:r>
              <a:rPr dirty="0" sz="100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4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всё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951770"/>
            <a:ext cx="237632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ь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83920" y="1951770"/>
            <a:ext cx="370957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одном</a:t>
            </a:r>
            <a:r>
              <a:rPr dirty="0" sz="1000" spc="1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занятии.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предлагаем</a:t>
            </a:r>
            <a:r>
              <a:rPr dirty="0" sz="1000" spc="5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книги</a:t>
            </a:r>
            <a:r>
              <a:rPr dirty="0" sz="1000" spc="5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индивидуальную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тетрадь</a:t>
            </a:r>
            <a:r>
              <a:rPr dirty="0" sz="1000" spc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школьника</a:t>
            </a:r>
            <a:r>
              <a:rPr dirty="0" sz="1000" spc="8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большого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формата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317750" y="1951770"/>
            <a:ext cx="227666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каждого</a:t>
            </a:r>
            <a:r>
              <a:rPr dirty="0" sz="1000" spc="1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класса</a:t>
            </a:r>
            <a:r>
              <a:rPr dirty="0" sz="1000" spc="11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276890"/>
            <a:ext cx="305004" cy="16526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ег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357370" y="227689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83920" y="2439450"/>
            <a:ext cx="3712438" cy="14901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пособие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педагога.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проведения</a:t>
            </a:r>
            <a:r>
              <a:rPr dirty="0" sz="1000" spc="2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занятий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8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требуется</a:t>
            </a:r>
            <a:r>
              <a:rPr dirty="0" sz="1000" spc="8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обору-</a:t>
            </a:r>
            <a:r>
              <a:rPr dirty="0" sz="1000" spc="8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дования,</a:t>
            </a:r>
            <a:r>
              <a:rPr dirty="0" sz="1000" spc="8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компьютеров,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техники</a:t>
            </a:r>
            <a:r>
              <a:rPr dirty="0" sz="100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(хотя</a:t>
            </a:r>
            <a:r>
              <a:rPr dirty="0" sz="1000" spc="5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тоже</a:t>
            </a:r>
            <a:r>
              <a:rPr dirty="0" sz="100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использовать).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6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книга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учителю</a:t>
            </a:r>
            <a:r>
              <a:rPr dirty="0" sz="1000" spc="5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тетрадь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каждому</a:t>
            </a:r>
            <a:r>
              <a:rPr dirty="0" sz="1000" spc="6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ребёнку.</a:t>
            </a:r>
            <a:r>
              <a:rPr dirty="0" sz="10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Инди-</a:t>
            </a:r>
            <a:r>
              <a:rPr dirty="0" sz="1000" spc="6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видуальная</a:t>
            </a:r>
            <a:r>
              <a:rPr dirty="0" sz="1000" spc="6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тетрадь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предназначена</a:t>
            </a:r>
            <a:r>
              <a:rPr dirty="0" sz="10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10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занятиях: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писать,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раскрашивать,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рисовать,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заштриховывать,</a:t>
            </a:r>
            <a:r>
              <a:rPr dirty="0" sz="1000" spc="7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подчёркивать,</a:t>
            </a:r>
            <a:r>
              <a:rPr dirty="0" sz="1000" spc="8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зачёркивать…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Цветная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вклейка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фотографиями</a:t>
            </a:r>
            <a:r>
              <a:rPr dirty="0" sz="100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своего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902490"/>
            <a:ext cx="307302" cy="18152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»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ж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83920" y="3902490"/>
            <a:ext cx="24834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рода</a:t>
            </a:r>
            <a:r>
              <a:rPr dirty="0" sz="1000" spc="9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подсказка</a:t>
            </a:r>
            <a:r>
              <a:rPr dirty="0" sz="1000" spc="8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ученику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(да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369030" y="390249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610127" y="3902490"/>
            <a:ext cx="7539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учителю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365555" y="390249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83920" y="4065050"/>
            <a:ext cx="3711390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родителями),</a:t>
            </a:r>
            <a:r>
              <a:rPr dirty="0" sz="1000" spc="10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каким</a:t>
            </a:r>
            <a:r>
              <a:rPr dirty="0" sz="1000" spc="10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10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00" spc="10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процесс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  <a:r>
              <a:rPr dirty="0" sz="100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урока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должно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получить-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ся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итоге.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Разумеется,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понадобится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стандартный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набор,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уроков</a:t>
            </a:r>
            <a:r>
              <a:rPr dirty="0" sz="100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труда,—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клей,</a:t>
            </a:r>
            <a:r>
              <a:rPr dirty="0" sz="100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ножницы,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цветная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бумага,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картон,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каранда-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ши…</a:t>
            </a:r>
            <a:r>
              <a:rPr dirty="0" sz="100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Пособие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6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педагога</a:t>
            </a:r>
            <a:r>
              <a:rPr dirty="0" sz="1000" spc="6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маленькая</a:t>
            </a:r>
            <a:r>
              <a:rPr dirty="0" sz="1000" spc="6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брошюра,</a:t>
            </a:r>
            <a:r>
              <a:rPr dirty="0" sz="1000" spc="6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883920" y="5040410"/>
            <a:ext cx="7266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которой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739627" y="5040410"/>
            <a:ext cx="116951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представлены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037522" y="5040410"/>
            <a:ext cx="70383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готовая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817752" y="5040410"/>
            <a:ext cx="77575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673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рабочая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ней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883920" y="5202971"/>
            <a:ext cx="3708919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программа,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пояснительная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записка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комментарии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каждому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занятию.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Брошюра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4-го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класса</a:t>
            </a:r>
            <a:r>
              <a:rPr dirty="0" sz="100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находится</a:t>
            </a:r>
            <a:r>
              <a:rPr dirty="0" sz="1000" spc="4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открытом</a:t>
            </a:r>
            <a:r>
              <a:rPr dirty="0" sz="1000" spc="4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доступе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5690650"/>
            <a:ext cx="239585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83920" y="5690650"/>
            <a:ext cx="55381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сайте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487462" y="5690650"/>
            <a:ext cx="11187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издательства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2655570" y="5690650"/>
            <a:ext cx="12078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www.legionr.ru.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877309" y="5690650"/>
            <a:ext cx="7190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Рабочая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883920" y="5853210"/>
            <a:ext cx="371209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1000" spc="7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курса</a:t>
            </a:r>
            <a:r>
              <a:rPr dirty="0" sz="1000" spc="7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7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помещена</a:t>
            </a:r>
            <a:r>
              <a:rPr dirty="0" sz="1000" spc="6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сайте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издательства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«Ле-</a:t>
            </a: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гион»,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скачать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бесплатно.</a:t>
            </a:r>
            <a:r>
              <a:rPr dirty="0" sz="10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Комментарии</a:t>
            </a:r>
            <a:r>
              <a:rPr dirty="0" sz="1000" spc="5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5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поста-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рались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617833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23240" y="6340890"/>
            <a:ext cx="23958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883920" y="6340890"/>
            <a:ext cx="177284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творческий,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возможны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776729" y="6340890"/>
            <a:ext cx="8763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краткими: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821940" y="6340890"/>
            <a:ext cx="87989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поскольку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3872230" y="6340890"/>
            <a:ext cx="7253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процесс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23240" y="6666010"/>
            <a:ext cx="23704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23240" y="6828571"/>
            <a:ext cx="244599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ё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2620010" y="692595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3041650" y="1217892"/>
            <a:ext cx="1476375" cy="148082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781675" y="2477731"/>
            <a:ext cx="3792855" cy="112712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23240" y="676690"/>
            <a:ext cx="4147476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45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4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Шифровка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чисел.</a:t>
            </a:r>
            <a:r>
              <a:rPr dirty="0" sz="1000" spc="4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нумерацией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Древней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Руси.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726627"/>
            <a:ext cx="2887811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«Развитие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одновременно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делать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дел).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781583" y="728511"/>
            <a:ext cx="835102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внимания».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712710" y="723680"/>
            <a:ext cx="1034008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Определи</a:t>
            </a:r>
          </a:p>
          <a:p>
            <a:pPr marL="193846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внимания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674697" y="723680"/>
            <a:ext cx="1038708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особенность</a:t>
            </a:r>
          </a:p>
          <a:p>
            <a:pPr marL="315194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(умение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044316" y="886240"/>
            <a:ext cx="61958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своего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993376"/>
            <a:ext cx="370780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137,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486,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348,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337;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РКS,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9">
                <a:solidFill>
                  <a:srgbClr val="231f20"/>
                </a:solidFill>
                <a:latin typeface="GRULLQ+DejaVu Sans"/>
                <a:cs typeface="GRULLQ+DejaVu Sans"/>
              </a:rPr>
              <a:t>ТПА,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9">
                <a:solidFill>
                  <a:srgbClr val="231f20"/>
                </a:solidFill>
                <a:latin typeface="GRULLQ+DejaVu Sans"/>
                <a:cs typeface="GRULLQ+DejaVu Sans"/>
              </a:rPr>
              <a:t>УМЗ,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ЦЛВ.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1191040"/>
            <a:ext cx="2564921" cy="508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5" b="1">
                <a:solidFill>
                  <a:srgbClr val="231f20"/>
                </a:solidFill>
                <a:latin typeface="Times New Roman"/>
                <a:cs typeface="Times New Roman"/>
              </a:rPr>
              <a:t>Это</a:t>
            </a:r>
            <a:r>
              <a:rPr dirty="0" sz="1000" spc="90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61" b="1">
                <a:solidFill>
                  <a:srgbClr val="231f20"/>
                </a:solidFill>
                <a:latin typeface="Times New Roman"/>
                <a:cs typeface="Times New Roman"/>
              </a:rPr>
              <a:t>интересно.</a:t>
            </a:r>
            <a:r>
              <a:rPr dirty="0" sz="1000" spc="89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Большинство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букв</a:t>
            </a:r>
            <a:r>
              <a:rPr dirty="0" sz="1000" spc="7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древнерусского</a:t>
            </a:r>
            <a:r>
              <a:rPr dirty="0" sz="1000" spc="7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алфавита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имели</a:t>
            </a:r>
            <a:r>
              <a:rPr dirty="0" sz="1000" spc="9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числовое</a:t>
            </a:r>
            <a:r>
              <a:rPr dirty="0" sz="1000" spc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соответствие.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61330" y="1211360"/>
            <a:ext cx="4147793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ограниченное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порядку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10,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од-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новременно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записывая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через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чёрточку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обратном</a:t>
            </a:r>
            <a:r>
              <a:rPr dirty="0" sz="1000" spc="8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порядке:</a:t>
            </a:r>
            <a:r>
              <a:rPr dirty="0" sz="1000" spc="7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1–10;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2–9</a:t>
            </a:r>
            <a:r>
              <a:rPr dirty="0" sz="1000" spc="8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00" spc="7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д.</a:t>
            </a:r>
            <a:r>
              <a:rPr dirty="0" sz="100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Подсчитай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количество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ошибок.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1668560"/>
            <a:ext cx="804955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носились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205191" y="1668560"/>
            <a:ext cx="815596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писались</a:t>
            </a:r>
          </a:p>
          <a:p>
            <a:pPr marL="177355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слева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128520" y="166856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67610" y="1668560"/>
            <a:ext cx="61990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произ-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990089" y="1828580"/>
            <a:ext cx="109355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направо</a:t>
            </a:r>
            <a:r>
              <a:rPr dirty="0" sz="1000" spc="1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758180" y="191280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398260" y="1917520"/>
            <a:ext cx="1032718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«Установление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487919" y="1917520"/>
            <a:ext cx="1543074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причинно-следственных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9110980" y="1917520"/>
            <a:ext cx="60272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связей».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1987330"/>
            <a:ext cx="2564600" cy="130596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исключением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чисел</a:t>
            </a:r>
            <a:r>
              <a:rPr dirty="0" sz="100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19.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отличать</a:t>
            </a:r>
            <a:r>
              <a:rPr dirty="0" sz="1000" spc="3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цифр,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1000" spc="3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буквами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числовым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значе-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нием</a:t>
            </a:r>
            <a:r>
              <a:rPr dirty="0" sz="1000" spc="2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писался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специальный</a:t>
            </a:r>
            <a:r>
              <a:rPr dirty="0" sz="1000" spc="2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знак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титло.</a:t>
            </a:r>
            <a:r>
              <a:rPr dirty="0" sz="1000" spc="15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Этот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знак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мог</a:t>
            </a:r>
            <a:r>
              <a:rPr dirty="0" sz="100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ставиться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бук-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вой,</a:t>
            </a:r>
            <a:r>
              <a:rPr dirty="0" sz="100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либо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мог</a:t>
            </a:r>
            <a:r>
              <a:rPr dirty="0" sz="100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длинным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крывать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всё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число.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561330" y="2075367"/>
            <a:ext cx="4146144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нуж-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ном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столбце,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является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причиной,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следствиями.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6446520" y="2512269"/>
            <a:ext cx="716106" cy="314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26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58">
                <a:solidFill>
                  <a:srgbClr val="231f20"/>
                </a:solidFill>
                <a:latin typeface="GRULLQ+DejaVu Sans"/>
                <a:cs typeface="GRULLQ+DejaVu Sans"/>
              </a:rPr>
              <a:t>ПРИЧИН</a:t>
            </a:r>
          </a:p>
          <a:p>
            <a:pPr marL="237489" marR="0">
              <a:lnSpc>
                <a:spcPts val="1050"/>
              </a:lnSpc>
              <a:spcBef>
                <a:spcPts val="5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251190" y="2514921"/>
            <a:ext cx="944658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СЛЕДСТВИЯ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840730" y="2828835"/>
            <a:ext cx="44373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зима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719060" y="2826183"/>
            <a:ext cx="1527506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снегопад,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катание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коньках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840730" y="3137446"/>
            <a:ext cx="1192652" cy="3565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переохлаждение</a:t>
            </a:r>
          </a:p>
          <a:p>
            <a:pPr marL="0" marR="0">
              <a:lnSpc>
                <a:spcPts val="1047"/>
              </a:lnSpc>
              <a:spcBef>
                <a:spcPts val="46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жара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719060" y="3134793"/>
            <a:ext cx="171791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кашель,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приём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лекарств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3275150"/>
            <a:ext cx="3889375" cy="5007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5.</a:t>
            </a:r>
            <a:r>
              <a:rPr dirty="0" sz="1000" spc="6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[ч].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дал</a:t>
            </a:r>
            <a:r>
              <a:rPr dirty="0" sz="1000" spc="11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вел</a:t>
            </a:r>
            <a:r>
              <a:rPr dirty="0" sz="1000" spc="1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полч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тверти</a:t>
            </a:r>
            <a:r>
              <a:rPr dirty="0" sz="1000" spc="1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четв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рика</a:t>
            </a:r>
            <a:r>
              <a:rPr dirty="0" sz="1000" spc="1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овс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пшен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цы,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лкол-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пак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ха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чечев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цы.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719060" y="3320213"/>
            <a:ext cx="1758124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открытое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окно,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комары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комнате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4432300" y="342878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23240" y="3802567"/>
            <a:ext cx="4145000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7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27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2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«Кошка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ловит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мышь».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282180" y="3885391"/>
            <a:ext cx="709428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11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21360" y="415138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758180" y="4211507"/>
            <a:ext cx="144475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загадки».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758180" y="4365633"/>
            <a:ext cx="3977664" cy="3406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дорожные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знаки;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рельсы;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надувной</a:t>
            </a:r>
          </a:p>
          <a:p>
            <a:pPr marL="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бассейн.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20090" y="4388900"/>
            <a:ext cx="296762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Какое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здесь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лишнее?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721360" y="4552730"/>
            <a:ext cx="9814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774024" y="4552730"/>
            <a:ext cx="9787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увеличения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2819888" y="4552730"/>
            <a:ext cx="79193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скорости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3683197" y="4552730"/>
            <a:ext cx="98186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протекания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23240" y="4715290"/>
            <a:ext cx="19826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мыслительного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процесса.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5758180" y="4732207"/>
            <a:ext cx="197603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«Заполни</a:t>
            </a:r>
            <a:r>
              <a:rPr dirty="0" sz="1000" spc="105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spc="105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7748269" y="4734091"/>
            <a:ext cx="21197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7974330" y="4729260"/>
            <a:ext cx="1736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  <a:r>
              <a:rPr dirty="0" sz="1000" spc="105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523240" y="4877850"/>
            <a:ext cx="4148829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Здесь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необходимо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выполнить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указанное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задание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ограниченное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(3–5</a:t>
            </a:r>
            <a:r>
              <a:rPr dirty="0" sz="100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минут)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посчитать,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удалось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разгадать.</a:t>
            </a:r>
            <a:r>
              <a:rPr dirty="0" sz="1000" spc="6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5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сле</a:t>
            </a:r>
            <a:r>
              <a:rPr dirty="0" sz="1000" spc="6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можно,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торопясь,</a:t>
            </a:r>
            <a:r>
              <a:rPr dirty="0" sz="1000" spc="8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разгадать</a:t>
            </a:r>
            <a:r>
              <a:rPr dirty="0" sz="1000" spc="8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оставшиесмя</a:t>
            </a:r>
            <a:r>
              <a:rPr dirty="0" sz="1000" spc="8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анаграммы</a:t>
            </a:r>
            <a:r>
              <a:rPr dirty="0" sz="1000" spc="8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обсудить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результат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группе.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561330" y="4891821"/>
            <a:ext cx="1352029" cy="512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закономерности.</a:t>
            </a:r>
          </a:p>
          <a:p>
            <a:pPr marL="196850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7117657" y="4891821"/>
            <a:ext cx="47281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7890687" y="4891821"/>
            <a:ext cx="9440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9133909" y="4891821"/>
            <a:ext cx="5753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758180" y="5378230"/>
            <a:ext cx="2438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6169660" y="5378230"/>
            <a:ext cx="21902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столбце</a:t>
            </a:r>
            <a:r>
              <a:rPr dirty="0" sz="1000" spc="9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средняя</a:t>
            </a:r>
            <a:r>
              <a:rPr dirty="0" sz="1000" spc="9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фигура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8375650" y="537823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8829040" y="5378230"/>
            <a:ext cx="8837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результат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5561330" y="5540790"/>
            <a:ext cx="32440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наложения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нижнего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верхнего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рисунков.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523240" y="5688973"/>
            <a:ext cx="4146341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49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страус,</a:t>
            </a:r>
            <a:r>
              <a:rPr dirty="0" sz="1050" spc="5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филин,</a:t>
            </a:r>
            <a:r>
              <a:rPr dirty="0" sz="105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попугай,</a:t>
            </a:r>
            <a:r>
              <a:rPr dirty="0" sz="105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сорока,</a:t>
            </a:r>
            <a:r>
              <a:rPr dirty="0" sz="1050" spc="5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иволга,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синица,</a:t>
            </a:r>
            <a:r>
              <a:rPr dirty="0" sz="1050" spc="3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соловей,</a:t>
            </a:r>
            <a:r>
              <a:rPr dirty="0" sz="105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скворец,</a:t>
            </a:r>
            <a:r>
              <a:rPr dirty="0" sz="105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сазан,</a:t>
            </a:r>
            <a:r>
              <a:rPr dirty="0" sz="105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воробей.</a:t>
            </a:r>
            <a:r>
              <a:rPr dirty="0" sz="105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Лишнее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сазан,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-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к.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рыбы.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561330" y="5755827"/>
            <a:ext cx="4153636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«Выберите</a:t>
            </a:r>
            <a:r>
              <a:rPr dirty="0" sz="1000" spc="27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утверждения,</a:t>
            </a:r>
            <a:r>
              <a:rPr dirty="0" sz="1000" spc="26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которые</a:t>
            </a:r>
            <a:r>
              <a:rPr dirty="0" sz="1000" spc="27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следуют</a:t>
            </a:r>
            <a:r>
              <a:rPr dirty="0" sz="1000" spc="28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spc="2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приведённых</a:t>
            </a:r>
          </a:p>
          <a:p>
            <a:pPr marL="0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-20" b="1" i="1">
                <a:solidFill>
                  <a:srgbClr val="231f20"/>
                </a:solidFill>
                <a:latin typeface="Times New Roman"/>
                <a:cs typeface="Times New Roman"/>
              </a:rPr>
              <a:t>дан-</a:t>
            </a:r>
            <a:r>
              <a:rPr dirty="0" sz="1000" spc="6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ных».</a:t>
            </a:r>
            <a:r>
              <a:rPr dirty="0" sz="1000" spc="8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  <a:r>
              <a:rPr dirty="0" sz="100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осознание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561330" y="6071650"/>
            <a:ext cx="26693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разницы</a:t>
            </a:r>
            <a:r>
              <a:rPr dirty="0" sz="1000" spc="1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1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необходимыми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8264715" y="607165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8536482" y="6071650"/>
            <a:ext cx="11766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достаточными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523240" y="6225727"/>
            <a:ext cx="4146105" cy="6763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«Вспомни</a:t>
            </a:r>
            <a:r>
              <a:rPr dirty="0" sz="1000" spc="89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слова,</a:t>
            </a:r>
            <a:r>
              <a:rPr dirty="0" sz="1000" spc="8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оканчивающиеся</a:t>
            </a:r>
            <a:r>
              <a:rPr dirty="0" sz="1000" spc="9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9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СО</a:t>
            </a:r>
            <a:r>
              <a:rPr dirty="0" sz="1000" spc="9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или</a:t>
            </a:r>
            <a:r>
              <a:rPr dirty="0" sz="1000" spc="90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ОС».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Пополнение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словарного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запаса,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мобилизация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памяти.</a:t>
            </a:r>
          </a:p>
          <a:p>
            <a:pPr marL="198119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Ответ,</a:t>
            </a:r>
            <a:r>
              <a:rPr dirty="0" sz="1050" spc="2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5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мясо,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просо,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колесо,</a:t>
            </a:r>
            <a:r>
              <a:rPr dirty="0" sz="105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опрос,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вопрос,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матрос,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насос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п.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5561330" y="6231670"/>
            <a:ext cx="9465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условиями.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5758180" y="6387473"/>
            <a:ext cx="2546563" cy="3533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</a:p>
          <a:p>
            <a:pPr marL="0" marR="0">
              <a:lnSpc>
                <a:spcPts val="1222"/>
              </a:lnSpc>
              <a:spcBef>
                <a:spcPts val="87"/>
              </a:spcBef>
              <a:spcAft>
                <a:spcPts val="0"/>
              </a:spcAft>
            </a:pPr>
            <a:r>
              <a:rPr dirty="0" sz="105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дядя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Саша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&gt;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Мурзика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&gt;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6299200" y="6710053"/>
            <a:ext cx="2066530" cy="3622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Круглощека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Маша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&gt;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Кузи</a:t>
            </a:r>
          </a:p>
          <a:p>
            <a:pPr marL="1195069" marR="0">
              <a:lnSpc>
                <a:spcPts val="1222"/>
              </a:lnSpc>
              <a:spcBef>
                <a:spcPts val="1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61110" y="619996"/>
            <a:ext cx="1752625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6">
                <a:solidFill>
                  <a:srgbClr val="231f20"/>
                </a:solidFill>
                <a:latin typeface="GRULLQ+DejaVu Sans"/>
                <a:cs typeface="GRULLQ+DejaVu Sans"/>
              </a:rPr>
              <a:t>Маша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&gt;</a:t>
            </a:r>
            <a:r>
              <a:rPr dirty="0" sz="105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Круглощёка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23240" y="789720"/>
            <a:ext cx="3938945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Отсюда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видно,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утверждение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верно,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про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верность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остальных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основании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данных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ничего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сказать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можем.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0090" y="1326930"/>
            <a:ext cx="3460014" cy="4969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Освоение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метода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разумного</a:t>
            </a:r>
          </a:p>
          <a:p>
            <a:pPr marL="132079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перебора.</a:t>
            </a:r>
          </a:p>
          <a:p>
            <a:pPr marL="126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566410" y="685762"/>
            <a:ext cx="3983355" cy="115125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8955" y="883881"/>
            <a:ext cx="4006215" cy="168211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1360" y="679637"/>
            <a:ext cx="193088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2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Составим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таблицу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30850" y="691523"/>
            <a:ext cx="4059032" cy="11686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знают,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чем</a:t>
            </a:r>
            <a:r>
              <a:rPr dirty="0" sz="105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занимаются</a:t>
            </a:r>
            <a:r>
              <a:rPr dirty="0" sz="105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феи</a:t>
            </a:r>
            <a:r>
              <a:rPr dirty="0" sz="105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летом.</a:t>
            </a:r>
            <a:r>
              <a:rPr dirty="0" sz="105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Летают</a:t>
            </a:r>
            <a:r>
              <a:rPr dirty="0" sz="105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лесными</a:t>
            </a:r>
            <a:r>
              <a:rPr dirty="0" sz="105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полян-</a:t>
            </a:r>
            <a:r>
              <a:rPr dirty="0" sz="1050" spc="2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ками,</a:t>
            </a:r>
            <a:r>
              <a:rPr dirty="0" sz="1050" spc="2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помогают</a:t>
            </a:r>
            <a:r>
              <a:rPr dirty="0" sz="105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пчелам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цветы</a:t>
            </a:r>
            <a:r>
              <a:rPr dirty="0" sz="1050" spc="8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50" spc="8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самым</a:t>
            </a:r>
            <a:r>
              <a:rPr dirty="0" sz="105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душистым</a:t>
            </a:r>
            <a:r>
              <a:rPr dirty="0" sz="105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некта-</a:t>
            </a:r>
            <a:r>
              <a:rPr dirty="0" sz="1050" spc="8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ром,</a:t>
            </a:r>
            <a:r>
              <a:rPr dirty="0" sz="1050" spc="8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лечат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бабочек</a:t>
            </a:r>
            <a:r>
              <a:rPr dirty="0" sz="105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стрекоз,</a:t>
            </a:r>
            <a:r>
              <a:rPr dirty="0" sz="105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4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ночам</a:t>
            </a:r>
            <a:r>
              <a:rPr dirty="0" sz="1050" spc="4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танцуют</a:t>
            </a:r>
            <a:r>
              <a:rPr dirty="0" sz="105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дивные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танцы.</a:t>
            </a:r>
            <a:r>
              <a:rPr dirty="0" sz="1050" spc="5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Правда,</a:t>
            </a:r>
            <a:r>
              <a:rPr dirty="0" sz="105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мало</a:t>
            </a:r>
            <a:r>
              <a:rPr dirty="0" sz="105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кому</a:t>
            </a:r>
            <a:r>
              <a:rPr dirty="0" sz="105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известно,</a:t>
            </a:r>
            <a:r>
              <a:rPr dirty="0" sz="1050" spc="5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50" spc="5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ровно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полгода</a:t>
            </a:r>
            <a:r>
              <a:rPr dirty="0" sz="105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5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марта</a:t>
            </a:r>
            <a:r>
              <a:rPr dirty="0" sz="105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май</a:t>
            </a:r>
            <a:r>
              <a:rPr dirty="0" sz="105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5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сентября</a:t>
            </a:r>
            <a:r>
              <a:rPr dirty="0" sz="105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ноябрь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маленьким</a:t>
            </a:r>
            <a:r>
              <a:rPr dirty="0" sz="105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феям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приходится</a:t>
            </a:r>
            <a:r>
              <a:rPr dirty="0" sz="105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ходить</a:t>
            </a:r>
            <a:r>
              <a:rPr dirty="0" sz="1050" spc="6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школу.</a:t>
            </a:r>
            <a:r>
              <a:rPr dirty="0" sz="105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86740" y="914833"/>
            <a:ext cx="1120176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больших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лягушек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103120" y="91453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49301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74701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98958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24866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47599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698240" y="91394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909059" y="914833"/>
            <a:ext cx="608148" cy="3173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047"/>
              </a:lnSpc>
              <a:spcBef>
                <a:spcPts val="7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86740" y="1238683"/>
            <a:ext cx="1296491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Большие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лягушки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съели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комаров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103120" y="124160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65070" y="1242493"/>
            <a:ext cx="30592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747010" y="1242493"/>
            <a:ext cx="228757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943860" y="1238683"/>
            <a:ext cx="1280728" cy="1789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  <a:r>
              <a:rPr dirty="0" sz="900" spc="6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25</a:t>
            </a:r>
            <a:r>
              <a:rPr dirty="0" sz="95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35</a:t>
            </a:r>
            <a:r>
              <a:rPr dirty="0" sz="900" spc="5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474720" y="1373191"/>
            <a:ext cx="232393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909059" y="1378383"/>
            <a:ext cx="649630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меньше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40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86740" y="1683183"/>
            <a:ext cx="1432468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Маленькие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лягушки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съели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комаров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103120" y="1685723"/>
            <a:ext cx="228757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465070" y="1683071"/>
            <a:ext cx="312386" cy="492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26</a:t>
            </a:r>
          </a:p>
          <a:p>
            <a:pPr marL="33019" marR="0">
              <a:lnSpc>
                <a:spcPts val="1181"/>
              </a:lnSpc>
              <a:spcBef>
                <a:spcPts val="1294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747010" y="1685723"/>
            <a:ext cx="228757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942590" y="1684839"/>
            <a:ext cx="763369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  <a:r>
              <a:rPr dirty="0" sz="90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900" spc="5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3698240" y="1685429"/>
            <a:ext cx="229160" cy="48996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20319" marR="0">
              <a:lnSpc>
                <a:spcPts val="1181"/>
              </a:lnSpc>
              <a:spcBef>
                <a:spcPts val="1299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758180" y="1849356"/>
            <a:ext cx="188960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5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20,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19.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86740" y="1998143"/>
            <a:ext cx="1249432" cy="3179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маленьких</a:t>
            </a:r>
          </a:p>
          <a:p>
            <a:pPr marL="0" marR="0">
              <a:lnSpc>
                <a:spcPts val="1073"/>
              </a:lnSpc>
              <a:spcBef>
                <a:spcPts val="6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лягу-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шек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943100" y="1994333"/>
            <a:ext cx="515670" cy="5935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31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047"/>
              </a:lnSpc>
              <a:spcBef>
                <a:spcPts val="9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делит</a:t>
            </a:r>
          </a:p>
          <a:p>
            <a:pPr marL="0" marR="0">
              <a:lnSpc>
                <a:spcPts val="1073"/>
              </a:lnSpc>
              <a:spcBef>
                <a:spcPts val="31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ся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747010" y="199725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3009900" y="1987239"/>
            <a:ext cx="204183" cy="1881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8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3252470" y="1987239"/>
            <a:ext cx="204183" cy="1881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8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475990" y="199725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21360" y="2601603"/>
            <a:ext cx="3261685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3+7=10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6+2=8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лягушек.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20090" y="2820857"/>
            <a:ext cx="3517772" cy="345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звукосочетаний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[ст]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[сп].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встав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ст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сперек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вывал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23240" y="3190020"/>
            <a:ext cx="4146690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7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15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«ежик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нашёл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яб-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локо».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21360" y="354178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23240" y="3780570"/>
            <a:ext cx="4145673" cy="840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Дополните</a:t>
            </a:r>
            <a:r>
              <a:rPr dirty="0" sz="1000" spc="55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эпитеты,</a:t>
            </a:r>
            <a:r>
              <a:rPr dirty="0" sz="1000" spc="5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связанные</a:t>
            </a:r>
            <a:r>
              <a:rPr dirty="0" sz="1000" spc="5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зоологическими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персонажа-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ми.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Выразительные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средства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языка.</a:t>
            </a:r>
          </a:p>
          <a:p>
            <a:pPr marL="19811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28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собачья</a:t>
            </a:r>
            <a:r>
              <a:rPr dirty="0" sz="105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преданность,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ослиное</a:t>
            </a:r>
            <a:r>
              <a:rPr dirty="0" sz="105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упрямство,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волчья</a:t>
            </a:r>
            <a:r>
              <a:rPr dirty="0" sz="105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стая,</a:t>
            </a:r>
            <a:r>
              <a:rPr dirty="0" sz="105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обезьяньи</a:t>
            </a:r>
            <a:r>
              <a:rPr dirty="0" sz="105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ужимки,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крокодиловы</a:t>
            </a:r>
            <a:r>
              <a:rPr dirty="0" sz="105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слезы,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лисья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хитрость.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23240" y="4637821"/>
            <a:ext cx="414784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«Придумай</a:t>
            </a:r>
            <a:r>
              <a:rPr dirty="0" sz="1000" spc="4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  <a:r>
              <a:rPr dirty="0" sz="1000" spc="47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Расширение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словарного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запаса,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проб-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действия.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721360" y="4960400"/>
            <a:ext cx="3967005" cy="3344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00" spc="57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голень,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голова,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уголёк,</a:t>
            </a:r>
            <a:r>
              <a:rPr dirty="0" sz="1000" spc="5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иголка,</a:t>
            </a:r>
            <a:r>
              <a:rPr dirty="0" sz="1000" spc="5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наголо,</a:t>
            </a:r>
          </a:p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глагол.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23240" y="5320218"/>
            <a:ext cx="4145716" cy="6743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«Тренировка</a:t>
            </a:r>
            <a:r>
              <a:rPr dirty="0" sz="1000" spc="7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распределения</a:t>
            </a:r>
            <a:r>
              <a:rPr dirty="0" sz="1000" spc="7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внимания».</a:t>
            </a:r>
            <a:r>
              <a:rPr dirty="0" sz="1000" spc="7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7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отведённое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8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пробуй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зачеркнуть</a:t>
            </a:r>
            <a:r>
              <a:rPr dirty="0" sz="100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«Н»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тексте,</a:t>
            </a:r>
            <a:r>
              <a:rPr dirty="0" sz="100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«И»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обведи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кру-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жок.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букв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«Н»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«И»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тексте?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452755" y="5340312"/>
            <a:ext cx="921384" cy="83883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45460" y="4986617"/>
            <a:ext cx="1271905" cy="1266189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1914525" y="5345392"/>
            <a:ext cx="912495" cy="906779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21360" y="63264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FJCGOG+DejaVu Sans Oblique"/>
                <a:cs typeface="FJCGOG+DejaVu Sans Oblique"/>
              </a:rPr>
              <a:t>10.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60170" y="632647"/>
            <a:ext cx="323295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«Тренировка</a:t>
            </a:r>
            <a:r>
              <a:rPr dirty="0" sz="1000" spc="4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49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воображения».</a:t>
            </a:r>
            <a:r>
              <a:rPr dirty="0" sz="1000" spc="4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Составь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58180" y="628430"/>
            <a:ext cx="11857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37.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790127"/>
            <a:ext cx="4070349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предложения,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каждое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входят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слова:</a:t>
            </a:r>
            <a:r>
              <a:rPr dirty="0" sz="1000" spc="1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ветер,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61330" y="792260"/>
            <a:ext cx="30994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Далее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перебираем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возможные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варианты.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951050"/>
            <a:ext cx="1050036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вода,</a:t>
            </a:r>
            <a:r>
              <a:rPr dirty="0" sz="1000" spc="18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велосипед.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758180" y="1008567"/>
            <a:ext cx="2801620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[д]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[р].</a:t>
            </a:r>
          </a:p>
          <a:p>
            <a:pPr marL="0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додендр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ны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дендр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рия.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203450" y="1325071"/>
            <a:ext cx="70958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12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758180" y="135611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0090" y="1615627"/>
            <a:ext cx="3054802" cy="347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роза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рога;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роса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коса.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1360" y="1986060"/>
            <a:ext cx="38699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77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74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взвешивание.</a:t>
            </a:r>
            <a:r>
              <a:rPr dirty="0" sz="1000" spc="77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7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2148620"/>
            <a:ext cx="9524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565910" y="2148620"/>
            <a:ext cx="6680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318937" y="2148620"/>
            <a:ext cx="9403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составлять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342265" y="2148620"/>
            <a:ext cx="92586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алгоритмы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4351191" y="214862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2311180"/>
            <a:ext cx="12576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2473740"/>
            <a:ext cx="4069384" cy="19777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кладём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чашки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монеты.</a:t>
            </a:r>
            <a:r>
              <a:rPr dirty="0" sz="100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чашке,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кото-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рая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выше,</a:t>
            </a:r>
            <a:r>
              <a:rPr dirty="0" sz="1000" spc="3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  <a:r>
              <a:rPr dirty="0" sz="1000" spc="4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легче,</a:t>
            </a:r>
            <a:r>
              <a:rPr dirty="0" sz="100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значит,</a:t>
            </a:r>
            <a:r>
              <a:rPr dirty="0" sz="1000" spc="4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находится</a:t>
            </a:r>
            <a:r>
              <a:rPr dirty="0" sz="100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фальшивая</a:t>
            </a:r>
            <a:r>
              <a:rPr dirty="0" sz="1000" spc="4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нор-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мальная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монета.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Вторым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взвешиванием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сравниваем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эти</a:t>
            </a:r>
            <a:r>
              <a:rPr dirty="0" sz="100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находим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фальшивую</a:t>
            </a:r>
            <a:r>
              <a:rPr dirty="0" sz="1000" spc="4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монету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той</a:t>
            </a:r>
            <a:r>
              <a:rPr dirty="0" sz="1000" spc="4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чашке,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выше.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одно</a:t>
            </a:r>
            <a:r>
              <a:rPr dirty="0" sz="1000" spc="3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найдём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фальшивую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монету.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будем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сравнивать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монеты,</a:t>
            </a:r>
            <a:r>
              <a:rPr dirty="0" sz="100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получиться,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нам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попались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одинаковые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5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весу</a:t>
            </a:r>
            <a:r>
              <a:rPr dirty="0" sz="1000" spc="5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монеты,</a:t>
            </a:r>
            <a:r>
              <a:rPr dirty="0" sz="1000" spc="5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среди</a:t>
            </a:r>
            <a:r>
              <a:rPr dirty="0" sz="1000" spc="5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100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других,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значит,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сможем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найти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фальшивую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монету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090" y="4467640"/>
            <a:ext cx="3972496" cy="493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«Раздели</a:t>
            </a:r>
            <a:r>
              <a:rPr dirty="0" sz="1000" spc="70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квадрат».</a:t>
            </a:r>
            <a:r>
              <a:rPr dirty="0" sz="1000" spc="70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7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</a:p>
          <a:p>
            <a:pPr marL="13207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269" marR="0">
              <a:lnSpc>
                <a:spcPts val="1107"/>
              </a:lnSpc>
              <a:spcBef>
                <a:spcPts val="117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0090" y="6344700"/>
            <a:ext cx="3714356" cy="512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«Продолжи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ряд».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Установление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закономерностей.</a:t>
            </a:r>
          </a:p>
          <a:p>
            <a:pPr marL="1269" marR="0">
              <a:lnSpc>
                <a:spcPts val="1222"/>
              </a:lnSpc>
              <a:spcBef>
                <a:spcPts val="3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8,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цикл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387;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7,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цикл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15387.</a:t>
            </a:r>
          </a:p>
          <a:p>
            <a:pPr marL="1269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получаются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делящиеся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111,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76690"/>
            <a:ext cx="414544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97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96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9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9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9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«Медведь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несёт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девочку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корзинке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пирожками».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75420"/>
            <a:ext cx="422129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объёмные</a:t>
            </a:r>
            <a:r>
              <a:rPr dirty="0" sz="1000" spc="5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снежинки</a:t>
            </a:r>
            <a:r>
              <a:rPr dirty="0" sz="1000" spc="5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тебе</a:t>
            </a:r>
            <a:r>
              <a:rPr dirty="0" sz="1000" spc="5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5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нравятся?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Выбери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любые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сделай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их.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58180" y="998000"/>
            <a:ext cx="4052822" cy="3344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2)Украсьте</a:t>
            </a:r>
            <a:r>
              <a:rPr dirty="0" sz="1000" spc="4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ваш</a:t>
            </a:r>
            <a:r>
              <a:rPr dirty="0" sz="1000" spc="5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кабинет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(коридор,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зал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4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другое</a:t>
            </a:r>
          </a:p>
          <a:p>
            <a:pPr marL="14351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помещение).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054287"/>
            <a:ext cx="4145499" cy="10007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7.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Пополнение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Словообразование.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7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слова,</a:t>
            </a:r>
            <a:r>
              <a:rPr dirty="0" sz="1000" spc="7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7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начинаются</a:t>
            </a:r>
            <a:r>
              <a:rPr dirty="0" sz="1000" spc="7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четырёх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согласных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оканчиваются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четырьмя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согласными.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00" spc="10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встреча,</a:t>
            </a:r>
            <a:r>
              <a:rPr dirty="0" sz="1000" spc="10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взгляд,</a:t>
            </a:r>
            <a:r>
              <a:rPr dirty="0" sz="1000" spc="10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вскрик,</a:t>
            </a:r>
            <a:r>
              <a:rPr dirty="0" sz="1000" spc="10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вздрогнуть,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встряхнуть,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всплеск;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согласные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заканчивается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монстр.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2072420"/>
            <a:ext cx="4148627" cy="515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39" b="1" i="1">
                <a:solidFill>
                  <a:srgbClr val="231f20"/>
                </a:solidFill>
                <a:latin typeface="Times New Roman"/>
                <a:cs typeface="Times New Roman"/>
              </a:rPr>
              <a:t>«Проведи</a:t>
            </a:r>
            <a:r>
              <a:rPr dirty="0" sz="1000" spc="75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b="1" i="1">
                <a:solidFill>
                  <a:srgbClr val="231f20"/>
                </a:solidFill>
                <a:latin typeface="Times New Roman"/>
                <a:cs typeface="Times New Roman"/>
              </a:rPr>
              <a:t>ось</a:t>
            </a:r>
            <a:r>
              <a:rPr dirty="0" sz="1000" spc="73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1" b="1" i="1">
                <a:solidFill>
                  <a:srgbClr val="231f20"/>
                </a:solidFill>
                <a:latin typeface="Times New Roman"/>
                <a:cs typeface="Times New Roman"/>
              </a:rPr>
              <a:t>симметрии».</a:t>
            </a:r>
            <a:r>
              <a:rPr dirty="0" sz="1000" spc="74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Симметричные</a:t>
            </a:r>
            <a:r>
              <a:rPr dirty="0" sz="100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буквы: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горизон-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тальная</a:t>
            </a:r>
            <a:r>
              <a:rPr dirty="0" sz="105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ось</a:t>
            </a:r>
            <a:r>
              <a:rPr dirty="0" sz="105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симметрии</a:t>
            </a:r>
            <a:r>
              <a:rPr dirty="0" sz="105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–ВЕЖЗКНОСФХЭ,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вертикальная</a:t>
            </a:r>
            <a:r>
              <a:rPr dirty="0" sz="105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АДЖЛМНОПТФХШ,</a:t>
            </a:r>
            <a:r>
              <a:rPr dirty="0" sz="105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5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НЖОФХ.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2557153"/>
            <a:ext cx="256656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9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«кофе»</a:t>
            </a:r>
            <a:r>
              <a:rPr dirty="0" sz="1050" spc="9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симметричное,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096679" y="2557153"/>
            <a:ext cx="23800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40100" y="2557153"/>
            <a:ext cx="58227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«чай»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928109" y="255715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225290" y="2557153"/>
            <a:ext cx="45546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нет.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719713"/>
            <a:ext cx="4145851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Горизонтальная</a:t>
            </a:r>
            <a:r>
              <a:rPr dirty="0" sz="105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ось</a:t>
            </a:r>
            <a:r>
              <a:rPr dirty="0" sz="105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симметрии</a:t>
            </a:r>
            <a:r>
              <a:rPr dirty="0" sz="105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кофе,</a:t>
            </a:r>
            <a:r>
              <a:rPr dirty="0" sz="105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нож,</a:t>
            </a:r>
            <a:r>
              <a:rPr dirty="0" sz="105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сезон;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вертикальная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шалаш,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топот,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потоп.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096040"/>
            <a:ext cx="4173479" cy="985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«Дополни</a:t>
            </a:r>
            <a:r>
              <a:rPr dirty="0" sz="1000" spc="5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пары</a:t>
            </a:r>
            <a:r>
              <a:rPr dirty="0" sz="1000" spc="50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слов».</a:t>
            </a:r>
            <a:r>
              <a:rPr dirty="0" sz="1000" spc="4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найти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существенный</a:t>
            </a:r>
          </a:p>
          <a:p>
            <a:pPr marL="32892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признак.</a:t>
            </a:r>
          </a:p>
          <a:p>
            <a:pPr marL="198119" marR="0">
              <a:lnSpc>
                <a:spcPts val="1222"/>
              </a:lnSpc>
              <a:spcBef>
                <a:spcPts val="3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32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орешник</a:t>
            </a:r>
            <a:r>
              <a:rPr dirty="0" sz="105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орех,</a:t>
            </a:r>
            <a:r>
              <a:rPr dirty="0" sz="105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фасоль</a:t>
            </a:r>
            <a:r>
              <a:rPr dirty="0" sz="1050" spc="3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боб,</a:t>
            </a:r>
            <a:r>
              <a:rPr dirty="0" sz="105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клён</a:t>
            </a:r>
            <a:r>
              <a:rPr dirty="0" sz="105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крылатка,</a:t>
            </a:r>
            <a:r>
              <a:rPr dirty="0" sz="105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под-</a:t>
            </a:r>
            <a:r>
              <a:rPr dirty="0" sz="105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солнечник</a:t>
            </a:r>
            <a:r>
              <a:rPr dirty="0" sz="105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семечко,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семянка;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ёлка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9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шишка,</a:t>
            </a:r>
            <a:r>
              <a:rPr dirty="0" sz="1050" spc="8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груша</a:t>
            </a:r>
            <a:r>
              <a:rPr dirty="0" sz="1050" spc="8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9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груша,</a:t>
            </a:r>
            <a:r>
              <a:rPr dirty="0" sz="1050" spc="8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ви-</a:t>
            </a:r>
            <a:r>
              <a:rPr dirty="0" sz="1050" spc="8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ноградина</a:t>
            </a:r>
            <a:r>
              <a:rPr dirty="0" sz="1050" spc="8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виноград,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початок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кукуруза.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410609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360170" y="4106097"/>
            <a:ext cx="330774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114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115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  <a:r>
              <a:rPr dirty="0" sz="1000" spc="11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7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4268657"/>
            <a:ext cx="403540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встать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другую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точку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зрения.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Представь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себя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яблоней.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136140" y="4650346"/>
            <a:ext cx="922035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45" b="1">
                <a:solidFill>
                  <a:srgbClr val="231f20"/>
                </a:solidFill>
                <a:latin typeface="Times New Roman"/>
                <a:cs typeface="Times New Roman"/>
              </a:rPr>
              <a:t>Дни</a:t>
            </a:r>
            <a:r>
              <a:rPr dirty="0" sz="1250" spc="1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5" b="1">
                <a:solidFill>
                  <a:srgbClr val="231f20"/>
                </a:solidFill>
                <a:latin typeface="Times New Roman"/>
                <a:cs typeface="Times New Roman"/>
              </a:rPr>
              <a:t>13–14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784350" y="4991146"/>
            <a:ext cx="1622732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Проект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Новому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году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5296950"/>
            <a:ext cx="4147336" cy="6785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Рекомендуется</a:t>
            </a:r>
            <a:r>
              <a:rPr dirty="0" sz="1000" spc="6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провести</a:t>
            </a:r>
            <a:r>
              <a:rPr dirty="0" sz="1000" spc="6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мониторинг</a:t>
            </a:r>
            <a:r>
              <a:rPr dirty="0" sz="1000" spc="6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группового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(см.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Приложение).</a:t>
            </a:r>
          </a:p>
          <a:p>
            <a:pPr marL="19811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Необходимые</a:t>
            </a:r>
            <a:r>
              <a:rPr dirty="0" sz="1000" spc="23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материалы</a:t>
            </a:r>
            <a:r>
              <a:rPr dirty="0" sz="1000" spc="25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26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инструменты:</a:t>
            </a:r>
            <a:r>
              <a:rPr dirty="0" sz="1000" spc="28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ножницы,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белая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цветная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бумага,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клей,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степлер,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скотч,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нитки.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250440" y="6157197"/>
            <a:ext cx="69193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ЭТАП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223010" y="6438720"/>
            <a:ext cx="274525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Изготовление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объёмных</a:t>
            </a:r>
            <a:r>
              <a:rPr dirty="0" sz="1000" spc="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снежинок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бумаги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21360" y="6649500"/>
            <a:ext cx="3943025" cy="422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-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Посмотри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цветную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вклейку</a:t>
            </a:r>
            <a:r>
              <a:rPr dirty="0" sz="1000" spc="2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занятиям.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</a:p>
          <a:p>
            <a:pPr marL="1750060" marR="0">
              <a:lnSpc>
                <a:spcPts val="1222"/>
              </a:lnSpc>
              <a:spcBef>
                <a:spcPts val="61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627630" y="5305387"/>
            <a:ext cx="1889125" cy="125920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3240" y="5318087"/>
            <a:ext cx="1870710" cy="124650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213610" y="622537"/>
            <a:ext cx="69193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ЭТАП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628430"/>
            <a:ext cx="415194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сложить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</a:t>
            </a:r>
            <a:r>
              <a:rPr dirty="0" sz="100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диагонали</a:t>
            </a:r>
            <a:r>
              <a:rPr dirty="0" sz="1000" spc="3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пополам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вырезать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лепестки,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указано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рисунке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86840" y="886280"/>
            <a:ext cx="234492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Групповая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работа: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Новогодняя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газета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093250"/>
            <a:ext cx="3639539" cy="8132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1)Разбейтесь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</a:p>
          <a:p>
            <a:pPr marL="34036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группы:</a:t>
            </a:r>
          </a:p>
          <a:p>
            <a:pPr marL="198119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2)Подумайте,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понадобится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изготовления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новогодней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газеты.</a:t>
            </a:r>
          </a:p>
          <a:p>
            <a:pPr marL="19685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3)Напишите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работы: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82650" y="1872623"/>
            <a:ext cx="3704379" cy="8275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придумать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стихи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(рассказы,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сказки)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про</a:t>
            </a:r>
          </a:p>
          <a:p>
            <a:pPr marL="139700" marR="0">
              <a:lnSpc>
                <a:spcPts val="1222"/>
              </a:lnSpc>
              <a:spcBef>
                <a:spcPts val="8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зиму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(Новый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год,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Снегурочку…);</a:t>
            </a:r>
          </a:p>
          <a:p>
            <a:pPr marL="0" marR="0">
              <a:lnSpc>
                <a:spcPts val="1193"/>
              </a:lnSpc>
              <a:spcBef>
                <a:spcPts val="3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придумать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поздравления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(какие,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кому…);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в)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нарисовать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макет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газеты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(план),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где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</a:p>
          <a:p>
            <a:pPr marL="14223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размещаться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листе;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82650" y="2669320"/>
            <a:ext cx="37085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г)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украсить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газету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аппликациями</a:t>
            </a:r>
            <a:r>
              <a:rPr dirty="0" sz="1000" spc="7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(например,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014730" y="2829340"/>
            <a:ext cx="281725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Деда</a:t>
            </a:r>
            <a:r>
              <a:rPr dirty="0" sz="1000" spc="9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Мороза,</a:t>
            </a:r>
            <a:r>
              <a:rPr dirty="0" sz="1000" spc="9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снеговика,</a:t>
            </a:r>
            <a:r>
              <a:rPr dirty="0" sz="1000" spc="9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ёлочки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846017" y="282934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095115" y="2829340"/>
            <a:ext cx="49645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т.п.),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014730" y="2988090"/>
            <a:ext cx="963699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рисунками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бахромой…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70182" y="298809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53951" y="2988090"/>
            <a:ext cx="97281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объёмными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268078" y="2988090"/>
            <a:ext cx="7370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снежин-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047508" y="2988090"/>
            <a:ext cx="54431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ками,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3306860"/>
            <a:ext cx="4064599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4)Распределите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обязанности: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кто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делать.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обязанности: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0090" y="3623090"/>
            <a:ext cx="329611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5)Изготовьте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газету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сфотографируйте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её.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6)Какую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выполнил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ты?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185670" y="4060010"/>
            <a:ext cx="74879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Снежинка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006600" y="4342773"/>
            <a:ext cx="110492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4562890"/>
            <a:ext cx="4071924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1)Берём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бумаги,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складываем</a:t>
            </a:r>
            <a:r>
              <a:rPr dirty="0" sz="100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пополам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разрезаем.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Каж-</a:t>
            </a:r>
            <a:r>
              <a:rPr dirty="0" sz="10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дый</a:t>
            </a:r>
            <a:r>
              <a:rPr dirty="0" sz="10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  <a:r>
              <a:rPr dirty="0" sz="100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сложить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диагонали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отрезать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лишнее,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квадрата.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1360" y="6681250"/>
            <a:ext cx="3873678" cy="391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2)Каждый</a:t>
            </a:r>
            <a:r>
              <a:rPr dirty="0" sz="1000" spc="10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квадрат</a:t>
            </a:r>
            <a:r>
              <a:rPr dirty="0" sz="1000" spc="11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(не</a:t>
            </a:r>
            <a:r>
              <a:rPr dirty="0" sz="1000" spc="10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разворачивая)</a:t>
            </a:r>
            <a:r>
              <a:rPr dirty="0" sz="1000" spc="1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</a:p>
          <a:p>
            <a:pPr marL="1750060" marR="0">
              <a:lnSpc>
                <a:spcPts val="1222"/>
              </a:lnSpc>
              <a:spcBef>
                <a:spcPts val="36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628265" y="5633047"/>
            <a:ext cx="1889125" cy="125920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2605" y="5633047"/>
            <a:ext cx="1870710" cy="124714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665085" y="5209502"/>
            <a:ext cx="1892934" cy="126174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556250" y="5221567"/>
            <a:ext cx="1875155" cy="1249679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619240" y="2287232"/>
            <a:ext cx="1879600" cy="1252854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627630" y="2235162"/>
            <a:ext cx="1889125" cy="1259205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25145" y="2247862"/>
            <a:ext cx="1870709" cy="1246505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23240" y="680500"/>
            <a:ext cx="4147423" cy="14901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справа.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каждом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лепестков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небольших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над-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доходя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сгиба.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3)Развернём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полученную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заготовку.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Среднюю</a:t>
            </a:r>
            <a:r>
              <a:rPr dirty="0" sz="10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каждого</a:t>
            </a:r>
            <a:r>
              <a:rPr dirty="0" sz="1000" spc="4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ле-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пестка</a:t>
            </a:r>
            <a:r>
              <a:rPr dirty="0" sz="1000" spc="4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очереди</a:t>
            </a:r>
            <a:r>
              <a:rPr dirty="0" sz="1000" spc="4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приклеить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середине.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прикрепить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степлера,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получится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менее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аккуратно.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Сделав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такие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заготовки,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склеиваем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задними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частями</a:t>
            </a:r>
            <a:r>
              <a:rPr dirty="0" sz="1000" spc="10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крест-накрест.</a:t>
            </a:r>
            <a:r>
              <a:rPr dirty="0" sz="1000" spc="10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0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нужно,</a:t>
            </a:r>
            <a:r>
              <a:rPr dirty="0" sz="1000" spc="10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закрепляем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склеиваемыми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заго-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товками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нитку.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60060" y="732570"/>
            <a:ext cx="4152578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3)Рисуем</a:t>
            </a:r>
            <a:r>
              <a:rPr dirty="0" sz="10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треугольниках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линии.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Линии</a:t>
            </a:r>
            <a:r>
              <a:rPr dirty="0" sz="10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наносим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параллельно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сторонам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треугольника,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располагая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равном</a:t>
            </a:r>
            <a:r>
              <a:rPr dirty="0" sz="100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расстоянии</a:t>
            </a:r>
            <a:r>
              <a:rPr dirty="0" sz="1000" spc="2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</a:t>
            </a:r>
            <a:r>
              <a:rPr dirty="0" sz="100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друга.</a:t>
            </a:r>
            <a:r>
              <a:rPr dirty="0" sz="1000" spc="2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линиям</a:t>
            </a:r>
            <a:r>
              <a:rPr dirty="0" sz="1000" spc="2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делаем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ножницами</a:t>
            </a:r>
            <a:r>
              <a:rPr dirty="0" sz="1000" spc="7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разрезы</a:t>
            </a:r>
            <a:r>
              <a:rPr dirty="0" sz="1000" spc="7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таким</a:t>
            </a:r>
            <a:r>
              <a:rPr dirty="0" sz="1000" spc="7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образом,</a:t>
            </a:r>
            <a:r>
              <a:rPr dirty="0" sz="1000" spc="7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7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разрезами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осталось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около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мм.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758180" y="1545370"/>
            <a:ext cx="13638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4)Разворачиваем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04855" y="1545370"/>
            <a:ext cx="104554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треугольник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330729" y="154537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651836" y="1545370"/>
            <a:ext cx="106065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сворачиваем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560060" y="1707930"/>
            <a:ext cx="4153154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трубочкой</a:t>
            </a:r>
            <a:r>
              <a:rPr dirty="0" sz="1000" spc="5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цен-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тральную</a:t>
            </a:r>
            <a:r>
              <a:rPr dirty="0" sz="100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часть,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соединяя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надреза.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краю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фиксируем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трубоч-</a:t>
            </a:r>
            <a:r>
              <a:rPr dirty="0" sz="1000" spc="2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ку</a:t>
            </a:r>
            <a:r>
              <a:rPr dirty="0" sz="1000" spc="3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скотчем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клеем.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Скотч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держит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края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крепче.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758180" y="3654840"/>
            <a:ext cx="7177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5)После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530569" y="3654840"/>
            <a:ext cx="50569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089040" y="3654840"/>
            <a:ext cx="39520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538163" y="3654840"/>
            <a:ext cx="4795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края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071163" y="3654840"/>
            <a:ext cx="8034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трубочки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8928071" y="3654840"/>
            <a:ext cx="78445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надёжно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963420" y="3726000"/>
            <a:ext cx="126669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Ажурная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снежинка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560060" y="3817400"/>
            <a:ext cx="4155158" cy="13275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зафиксированы,</a:t>
            </a:r>
            <a:r>
              <a:rPr dirty="0" sz="1000" spc="8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пере-</a:t>
            </a:r>
            <a:r>
              <a:rPr dirty="0" sz="1000" spc="8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ворачиваем</a:t>
            </a:r>
            <a:r>
              <a:rPr dirty="0" sz="1000" spc="9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квадрат</a:t>
            </a:r>
            <a:r>
              <a:rPr dirty="0" sz="1000" spc="9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таким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образом,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склеенная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оказалась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внизу,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изнаночной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стороне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делаем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трубочку.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Опять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фиксируем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края,</a:t>
            </a:r>
            <a:r>
              <a:rPr dirty="0" sz="100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смазывая</a:t>
            </a:r>
            <a:r>
              <a:rPr dirty="0" sz="100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клеем,</a:t>
            </a:r>
            <a:r>
              <a:rPr dirty="0" sz="100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скотча.</a:t>
            </a:r>
          </a:p>
          <a:p>
            <a:pPr marL="1981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00" spc="-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Аналогично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склеиваем</a:t>
            </a:r>
            <a:r>
              <a:rPr dirty="0" sz="1000" spc="2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разрезы</a:t>
            </a:r>
            <a:r>
              <a:rPr dirty="0" sz="1000" spc="2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квадрате.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Всё,</a:t>
            </a:r>
            <a:r>
              <a:rPr dirty="0" sz="1000" spc="8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лепесток</a:t>
            </a:r>
            <a:r>
              <a:rPr dirty="0" sz="1000" spc="8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нашей</a:t>
            </a:r>
            <a:r>
              <a:rPr dirty="0" sz="100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будущей</a:t>
            </a:r>
            <a:r>
              <a:rPr dirty="0" sz="1000" spc="8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объёмной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снежинки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готов!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021840" y="4004547"/>
            <a:ext cx="11483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4227610"/>
            <a:ext cx="4150047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-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Берём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листы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делаем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них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квадратов-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заготовок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длиной</a:t>
            </a:r>
            <a:r>
              <a:rPr dirty="0" sz="1000" spc="4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стороны</a:t>
            </a:r>
            <a:r>
              <a:rPr dirty="0" sz="1000" spc="4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4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1000" spc="4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4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зависимости</a:t>
            </a:r>
            <a:r>
              <a:rPr dirty="0" sz="1000" spc="6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6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5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6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сне-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жинки</a:t>
            </a:r>
            <a:r>
              <a:rPr dirty="0" sz="100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хотите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вырезать</a:t>
            </a:r>
            <a:r>
              <a:rPr dirty="0" sz="100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большие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маленькие).</a:t>
            </a:r>
            <a:r>
              <a:rPr dirty="0" sz="100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малень-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ких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снежинок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брать</a:t>
            </a:r>
            <a:r>
              <a:rPr dirty="0" sz="100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тонкую</a:t>
            </a:r>
            <a:r>
              <a:rPr dirty="0" sz="10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бумагу.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снежинок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нужна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бумага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поплотнее.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5202971"/>
            <a:ext cx="4145783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-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Берём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бумажный</a:t>
            </a:r>
            <a:r>
              <a:rPr dirty="0" sz="100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квадрат,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складываем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диагонали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пополам.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поступаем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остальными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пятью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заготовками.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758180" y="6588540"/>
            <a:ext cx="3394758" cy="483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7)Изготавливаем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заготовок-лепестков.</a:t>
            </a:r>
          </a:p>
          <a:p>
            <a:pPr marL="1736089" marR="0">
              <a:lnSpc>
                <a:spcPts val="1222"/>
              </a:lnSpc>
              <a:spcBef>
                <a:spcPts val="109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5780" y="628430"/>
            <a:ext cx="4063339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8)Верхушки</a:t>
            </a:r>
            <a:r>
              <a:rPr dirty="0" sz="1000" spc="7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лепестков</a:t>
            </a:r>
            <a:r>
              <a:rPr dirty="0" sz="1000" spc="7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соединяем</a:t>
            </a:r>
            <a:r>
              <a:rPr dirty="0" sz="1000" spc="7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штуки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клеем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степле-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ром.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будут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верхняя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нижняя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снежинки.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628265" y="3637876"/>
            <a:ext cx="1894840" cy="1319529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0700" y="3637242"/>
            <a:ext cx="1875790" cy="131381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6602730" y="4156037"/>
            <a:ext cx="1910715" cy="133794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6590030" y="694017"/>
            <a:ext cx="1948180" cy="1344295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627630" y="712431"/>
            <a:ext cx="1899285" cy="1325879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21335" y="724496"/>
            <a:ext cx="1876425" cy="1313814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23240" y="2132110"/>
            <a:ext cx="388613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9)</a:t>
            </a:r>
            <a:r>
              <a:rPr dirty="0" sz="1000" spc="-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Степлером</a:t>
            </a:r>
            <a:r>
              <a:rPr dirty="0" sz="1000" spc="10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аккуратно</a:t>
            </a:r>
            <a:r>
              <a:rPr dirty="0" sz="1000" spc="10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скрепляем</a:t>
            </a:r>
            <a:r>
              <a:rPr dirty="0" sz="1000" spc="10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нижнюю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верхнюю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снежинки.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425823" y="213211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61330" y="2200690"/>
            <a:ext cx="414759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6)Соединяем</a:t>
            </a:r>
            <a:r>
              <a:rPr dirty="0" sz="1000" spc="4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4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собой</a:t>
            </a:r>
            <a:r>
              <a:rPr dirty="0" sz="1000" spc="4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оставшиеся</a:t>
            </a:r>
            <a:r>
              <a:rPr dirty="0" sz="1000" spc="4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свободные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полоски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пестки.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32180" y="2680790"/>
            <a:ext cx="332702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Снежинки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бумаги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объёмные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элементами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плетения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939280" y="2750640"/>
            <a:ext cx="139610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Снежинки-гармошки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021840" y="2994896"/>
            <a:ext cx="11483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062469" y="3064746"/>
            <a:ext cx="114820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3219230"/>
            <a:ext cx="4143342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1)Вырезаем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двенадцать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полосок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шириной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сан-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тиметр.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561330" y="3287810"/>
            <a:ext cx="4151797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1)Берём</a:t>
            </a:r>
            <a:r>
              <a:rPr dirty="0" sz="1000" spc="2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прямоугольный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складываем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«гармош-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кой»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1–2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см</a:t>
            </a:r>
            <a:r>
              <a:rPr dirty="0" sz="1000" spc="5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шириной.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Получившуюся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«гармошку»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сложить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пополам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самом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центре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скрепить</a:t>
            </a:r>
            <a:r>
              <a:rPr dirty="0" sz="1000" spc="6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степлером,</a:t>
            </a:r>
            <a:r>
              <a:rPr dirty="0" sz="10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6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обрезать</a:t>
            </a:r>
            <a:r>
              <a:rPr dirty="0" sz="1000" spc="6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кон-</a:t>
            </a:r>
            <a:r>
              <a:rPr dirty="0" sz="1000" spc="6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цы,</a:t>
            </a:r>
            <a:r>
              <a:rPr dirty="0" sz="100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показано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рисунке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5064540"/>
            <a:ext cx="4140631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2)Берём</a:t>
            </a:r>
            <a:r>
              <a:rPr dirty="0" sz="1000" spc="4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шесть</a:t>
            </a:r>
            <a:r>
              <a:rPr dirty="0" sz="1000" spc="4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полосок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заплетаем</a:t>
            </a:r>
            <a:r>
              <a:rPr dirty="0" sz="1000" spc="4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4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4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показано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ри-</a:t>
            </a:r>
            <a:r>
              <a:rPr dirty="0" sz="1000" spc="4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сунке.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  <a:r>
              <a:rPr dirty="0" sz="10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полоски</a:t>
            </a:r>
            <a:r>
              <a:rPr dirty="0" sz="1000" spc="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месте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переплетения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склеить.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1360" y="5552221"/>
            <a:ext cx="371173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3)Кончики</a:t>
            </a:r>
            <a:r>
              <a:rPr dirty="0" sz="1000" spc="8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крайних</a:t>
            </a:r>
            <a:r>
              <a:rPr dirty="0" sz="1000" spc="8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полос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8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соединить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435202" y="5552221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415530" y="5572467"/>
            <a:ext cx="444207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Рис.</a:t>
            </a:r>
            <a:r>
              <a:rPr dirty="0" sz="90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5714780"/>
            <a:ext cx="4146558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лепестки</a:t>
            </a:r>
            <a:r>
              <a:rPr dirty="0" sz="1000" spc="6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скле-</a:t>
            </a:r>
            <a:r>
              <a:rPr dirty="0" sz="100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ить.</a:t>
            </a:r>
            <a:r>
              <a:rPr dirty="0" sz="1000" spc="6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Должна</a:t>
            </a:r>
            <a:r>
              <a:rPr dirty="0" sz="100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получиться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первая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деталь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снежинки,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показано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картинке.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-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оставшихся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шести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полосок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такую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деталь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снежинки.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5)Две</a:t>
            </a:r>
            <a:r>
              <a:rPr dirty="0" sz="1000" spc="3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детали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склеиваем</a:t>
            </a:r>
            <a:r>
              <a:rPr dirty="0" sz="100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собой</a:t>
            </a:r>
            <a:r>
              <a:rPr dirty="0" sz="100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«спинками»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центру,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немного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повернув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деталей.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561330" y="5754150"/>
            <a:ext cx="4152479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-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Теперь</a:t>
            </a:r>
            <a:r>
              <a:rPr dirty="0" sz="1000" spc="8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7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проделать</a:t>
            </a:r>
            <a:r>
              <a:rPr dirty="0" sz="1000" spc="8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отверстия</a:t>
            </a:r>
            <a:r>
              <a:rPr dirty="0" sz="1000" spc="8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8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нашей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«гармошке»</a:t>
            </a:r>
            <a:r>
              <a:rPr dirty="0" sz="1000" spc="3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мощью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ножниц</a:t>
            </a:r>
            <a:r>
              <a:rPr dirty="0" sz="1000" spc="3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(например,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рисунке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2).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Делать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любые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вырезы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правом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561330" y="6241830"/>
            <a:ext cx="2372974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левом</a:t>
            </a:r>
            <a:r>
              <a:rPr dirty="0" sz="1000" spc="1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крае,</a:t>
            </a:r>
            <a:r>
              <a:rPr dirty="0" sz="1000" spc="1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скрепления.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972963" y="6241830"/>
            <a:ext cx="17369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относительно</a:t>
            </a:r>
            <a:r>
              <a:rPr dirty="0" sz="1000" spc="1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места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758180" y="6566950"/>
            <a:ext cx="36963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3)После</a:t>
            </a:r>
            <a:r>
              <a:rPr dirty="0" sz="1000" spc="10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10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заготовку</a:t>
            </a:r>
            <a:r>
              <a:rPr dirty="0" sz="1000" spc="10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0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расправить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9475470" y="656695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561330" y="6729510"/>
            <a:ext cx="4152701" cy="342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скрепить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клеем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степлером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края.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Получилась</a:t>
            </a:r>
            <a:r>
              <a:rPr dirty="0" sz="100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</a:p>
          <a:p>
            <a:pPr marL="1932939" marR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1969" y="691930"/>
            <a:ext cx="27474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половина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будущей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снежинки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(рис.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3).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6557644" y="1622387"/>
            <a:ext cx="200914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6851650" y="4639272"/>
            <a:ext cx="2700019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6181090" y="4458931"/>
            <a:ext cx="337185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914390" y="4278592"/>
            <a:ext cx="3637279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314440" y="4096981"/>
            <a:ext cx="810259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758180" y="4096981"/>
            <a:ext cx="44069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6987540" y="3733762"/>
            <a:ext cx="25654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9097010" y="3552151"/>
            <a:ext cx="45593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8796020" y="3552151"/>
            <a:ext cx="4445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8121650" y="3552151"/>
            <a:ext cx="4445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670800" y="3552151"/>
            <a:ext cx="4445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486650" y="3552151"/>
            <a:ext cx="44450" cy="12700"/>
          </a:xfrm>
          <a:prstGeom prst="rect">
            <a:avLst/>
          </a:prstGeom>
          <a:blipFill>
            <a:blip cstate="print" r:embed="rId1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034530" y="3552151"/>
            <a:ext cx="88900" cy="12700"/>
          </a:xfrm>
          <a:prstGeom prst="rect">
            <a:avLst/>
          </a:prstGeom>
          <a:blipFill>
            <a:blip cstate="print" r:embed="rId1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698740" y="3370542"/>
            <a:ext cx="1854200" cy="12700"/>
          </a:xfrm>
          <a:prstGeom prst="rect">
            <a:avLst/>
          </a:prstGeom>
          <a:blipFill>
            <a:blip cstate="print" r:embed="rId1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397750" y="3370542"/>
            <a:ext cx="44450" cy="12700"/>
          </a:xfrm>
          <a:prstGeom prst="rect">
            <a:avLst/>
          </a:prstGeom>
          <a:blipFill>
            <a:blip cstate="print" r:embed="rId1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cstate="print" r:embed="rId1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6840219" y="3370542"/>
            <a:ext cx="227330" cy="12700"/>
          </a:xfrm>
          <a:prstGeom prst="rect">
            <a:avLst/>
          </a:prstGeom>
          <a:blipFill>
            <a:blip cstate="print" r:embed="rId1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6457950" y="3188931"/>
            <a:ext cx="3094990" cy="12700"/>
          </a:xfrm>
          <a:prstGeom prst="rect">
            <a:avLst/>
          </a:prstGeom>
          <a:blipFill>
            <a:blip cstate="print" r:embed="rId1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745730" y="3007321"/>
            <a:ext cx="1807209" cy="12700"/>
          </a:xfrm>
          <a:prstGeom prst="rect">
            <a:avLst/>
          </a:prstGeom>
          <a:blipFill>
            <a:blip cstate="print" r:embed="rId2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2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525780" y="6451562"/>
            <a:ext cx="3995420" cy="867409"/>
          </a:xfrm>
          <a:prstGeom prst="rect">
            <a:avLst/>
          </a:prstGeom>
          <a:blipFill>
            <a:blip cstate="print" r:embed="rId2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23240" y="680500"/>
            <a:ext cx="8871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варианты.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416050" y="680500"/>
            <a:ext cx="2470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64970" y="680500"/>
            <a:ext cx="30010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заданиям,</a:t>
            </a:r>
            <a:r>
              <a:rPr dirty="0" sz="1000" spc="8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содержащим</a:t>
            </a:r>
            <a:r>
              <a:rPr dirty="0" sz="1000" spc="9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конкретный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6290310" y="729251"/>
            <a:ext cx="2693133" cy="896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ПРОГРАММА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ВНЕУРОЧНОЙ</a:t>
            </a:r>
          </a:p>
          <a:p>
            <a:pPr marL="163830" marR="0">
              <a:lnSpc>
                <a:spcPts val="15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  <a:r>
              <a:rPr dirty="0" sz="1400" spc="2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(ФГОС)</a:t>
            </a:r>
          </a:p>
          <a:p>
            <a:pPr marL="125730" marR="0">
              <a:lnSpc>
                <a:spcPts val="1550"/>
              </a:lnSpc>
              <a:spcBef>
                <a:spcPts val="129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УЧАЩИХСЯ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4-го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КЛАССА</a:t>
            </a:r>
          </a:p>
          <a:p>
            <a:pPr marL="267970" marR="0">
              <a:lnSpc>
                <a:spcPts val="1550"/>
              </a:lnSpc>
              <a:spcBef>
                <a:spcPts val="189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НАЧАЛЬНОЙ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ШКОЛЫ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843060"/>
            <a:ext cx="4146506" cy="11649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вопрос,</a:t>
            </a:r>
            <a:r>
              <a:rPr dirty="0" sz="100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даются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ответы.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2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готовом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виде,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5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модифицировать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его,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исходя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собственных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потребностей.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вот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важно: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00" spc="10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«РОСТ»</a:t>
            </a:r>
            <a:r>
              <a:rPr dirty="0" sz="1000" spc="10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10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 spc="10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родители</a:t>
            </a:r>
            <a:r>
              <a:rPr dirty="0" sz="1000" spc="10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домашне-</a:t>
            </a:r>
            <a:r>
              <a:rPr dirty="0" sz="1000" spc="6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  <a:r>
              <a:rPr dirty="0" sz="1000" spc="7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развития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своих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детей.</a:t>
            </a:r>
            <a:r>
              <a:rPr dirty="0" sz="1000" spc="6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6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наличии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желания</a:t>
            </a:r>
            <a:r>
              <a:rPr dirty="0" sz="1000" spc="4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родитель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сам</a:t>
            </a:r>
            <a:r>
              <a:rPr dirty="0" sz="1000" spc="4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заниматься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1000" spc="4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своим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ребёнком.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1360" y="1980980"/>
            <a:ext cx="39480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называются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1,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0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2143540"/>
            <a:ext cx="2313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982980" y="2143540"/>
            <a:ext cx="74004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ребёнка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955800" y="2143540"/>
            <a:ext cx="124397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возникало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3238893" y="2143540"/>
            <a:ext cx="14315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психологического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2306100"/>
            <a:ext cx="4148940" cy="32782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дискомфорта,</a:t>
            </a:r>
            <a:r>
              <a:rPr dirty="0" sz="100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ощущения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«обяза-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ловки»: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закончились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уроки,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пришёл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школы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вновь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занятия…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«РОСТ»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6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4-го</a:t>
            </a:r>
            <a:r>
              <a:rPr dirty="0" sz="1000" spc="6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класса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разделён</a:t>
            </a:r>
            <a:r>
              <a:rPr dirty="0" sz="1000" spc="6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дня</a:t>
            </a:r>
            <a:r>
              <a:rPr dirty="0" sz="1000" spc="6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(34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занятия,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одному</a:t>
            </a:r>
            <a:r>
              <a:rPr dirty="0" sz="1000" spc="4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неделю).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Разумеется,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урок.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Шесть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дней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творческие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проектные</a:t>
            </a:r>
            <a:r>
              <a:rPr dirty="0" sz="100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работы:</a:t>
            </a:r>
            <a:r>
              <a:rPr dirty="0" sz="100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самых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простых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материалов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делаем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новогодние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ёлочки,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композиции</a:t>
            </a:r>
            <a:r>
              <a:rPr dirty="0" sz="1000" spc="7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6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природных</a:t>
            </a:r>
            <a:r>
              <a:rPr dirty="0" sz="1000" spc="6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материалов</a:t>
            </a:r>
            <a:r>
              <a:rPr dirty="0" sz="1000" spc="7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осенних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листьев,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придумываем</a:t>
            </a:r>
            <a:r>
              <a:rPr dirty="0" sz="1000" spc="2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спортивного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комплекса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8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школьной</a:t>
            </a:r>
            <a:r>
              <a:rPr dirty="0" sz="1000" spc="8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площад-</a:t>
            </a:r>
            <a:r>
              <a:rPr dirty="0" sz="1000" spc="7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ки.</a:t>
            </a:r>
            <a:r>
              <a:rPr dirty="0" sz="100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Важный</a:t>
            </a:r>
            <a:r>
              <a:rPr dirty="0" sz="1000" spc="8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момент:</a:t>
            </a:r>
            <a:r>
              <a:rPr dirty="0" sz="1000" spc="8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предлагаем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ребёнку</a:t>
            </a:r>
            <a:r>
              <a:rPr dirty="0" sz="1000" spc="3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самому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оценить</a:t>
            </a:r>
            <a:r>
              <a:rPr dirty="0" sz="100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  <a:r>
              <a:rPr dirty="0" sz="1000" spc="5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конце</a:t>
            </a:r>
            <a:r>
              <a:rPr dirty="0" sz="1000" spc="7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дня</a:t>
            </a:r>
            <a:r>
              <a:rPr dirty="0" sz="1000" spc="7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4-м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классе</a:t>
            </a:r>
            <a:r>
              <a:rPr dirty="0" sz="1000" spc="7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четырёхступенчатой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системе: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«отлично»,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«хорошо»,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«неплохо,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лучше»,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«было</a:t>
            </a:r>
            <a:r>
              <a:rPr dirty="0" sz="1000" spc="3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скуч-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но»),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100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сможет</a:t>
            </a:r>
            <a:r>
              <a:rPr dirty="0" sz="100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результатам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  <a:r>
              <a:rPr dirty="0" sz="1000" spc="5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заданий</a:t>
            </a:r>
            <a:r>
              <a:rPr dirty="0" sz="1000" spc="5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само-</a:t>
            </a:r>
            <a:r>
              <a:rPr dirty="0" sz="100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  <a:r>
              <a:rPr dirty="0" sz="1000" spc="5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выводы.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надеемся,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наш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хорошим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готовым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подспорьем</a:t>
            </a:r>
            <a:r>
              <a:rPr dirty="0" sz="1000" spc="7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7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учителя,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перешедшего</a:t>
            </a:r>
            <a:r>
              <a:rPr dirty="0" sz="1000" spc="7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новый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образовательный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стандарт,</a:t>
            </a:r>
            <a:r>
              <a:rPr dirty="0" sz="100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на-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ходкой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любимым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занятием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ребёнка.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6878319" y="2568401"/>
            <a:ext cx="1520625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1.</a:t>
            </a:r>
            <a:r>
              <a:rPr dirty="0" sz="120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Титульный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лист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5758180" y="2870843"/>
            <a:ext cx="214111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Утверждена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(</a:t>
            </a:r>
            <a:r>
              <a:rPr dirty="0" sz="1050" spc="22" i="1">
                <a:solidFill>
                  <a:srgbClr val="231f20"/>
                </a:solidFill>
                <a:latin typeface="Times New Roman"/>
                <a:cs typeface="Times New Roman"/>
              </a:rPr>
              <a:t>где,</a:t>
            </a:r>
            <a:r>
              <a:rPr dirty="0" sz="105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2" i="1">
                <a:solidFill>
                  <a:srgbClr val="231f20"/>
                </a:solidFill>
                <a:latin typeface="Times New Roman"/>
                <a:cs typeface="Times New Roman"/>
              </a:rPr>
              <a:t>когда</a:t>
            </a:r>
            <a:r>
              <a:rPr dirty="0" sz="1050" spc="1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 spc="4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кем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758180" y="3052453"/>
            <a:ext cx="1232725" cy="3749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</a:p>
          <a:p>
            <a:pPr marL="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Возраст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детей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062469" y="3234063"/>
            <a:ext cx="79052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 u="sng">
                <a:solidFill>
                  <a:srgbClr val="231f20"/>
                </a:solidFill>
                <a:latin typeface="GRULLQ+DejaVu Sans"/>
                <a:cs typeface="GRULLQ+DejaVu Sans"/>
              </a:rPr>
              <a:t>9–10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 u="sng">
                <a:solidFill>
                  <a:srgbClr val="231f20"/>
                </a:solidFill>
                <a:latin typeface="GRULLQ+DejaVu Sans"/>
                <a:cs typeface="GRULLQ+DejaVu Sans"/>
              </a:rPr>
              <a:t>лет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758180" y="3415673"/>
            <a:ext cx="3955188" cy="73815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Срок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реализации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 u="sng">
                <a:solidFill>
                  <a:srgbClr val="231f20"/>
                </a:solidFill>
                <a:latin typeface="GRULLQ+DejaVu Sans"/>
                <a:cs typeface="GRULLQ+DejaVu Sans"/>
              </a:rPr>
              <a:t>201…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u="sng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 u="sng">
                <a:solidFill>
                  <a:srgbClr val="231f20"/>
                </a:solidFill>
                <a:latin typeface="GRULLQ+DejaVu Sans"/>
                <a:cs typeface="GRULLQ+DejaVu Sans"/>
              </a:rPr>
              <a:t>201…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 u="sng">
                <a:solidFill>
                  <a:srgbClr val="231f20"/>
                </a:solidFill>
                <a:latin typeface="GRULLQ+DejaVu Sans"/>
                <a:cs typeface="GRULLQ+DejaVu Sans"/>
              </a:rPr>
              <a:t>учебный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 u="sng">
                <a:solidFill>
                  <a:srgbClr val="231f20"/>
                </a:solidFill>
                <a:latin typeface="GRULLQ+DejaVu Sans"/>
                <a:cs typeface="GRULLQ+DejaVu Sans"/>
              </a:rPr>
              <a:t>год</a:t>
            </a:r>
          </a:p>
          <a:p>
            <a:pPr marL="0" marR="0">
              <a:lnSpc>
                <a:spcPts val="1193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Автор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</a:p>
          <a:p>
            <a:pPr marL="0" marR="0">
              <a:lnSpc>
                <a:spcPts val="1222"/>
              </a:lnSpc>
              <a:spcBef>
                <a:spcPts val="263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1050" spc="8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составлена</a:t>
            </a:r>
            <a:r>
              <a:rPr dirty="0" sz="1050" spc="9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8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основе</a:t>
            </a:r>
            <a:r>
              <a:rPr dirty="0" sz="1050" spc="9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</a:p>
          <a:p>
            <a:pPr marL="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«РОСТ:_развитие,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758180" y="4123252"/>
            <a:ext cx="3536955" cy="216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8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_о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бщение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самооценка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творчество</a:t>
            </a:r>
            <a:r>
              <a:rPr dirty="0" sz="11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5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42">
                <a:solidFill>
                  <a:srgbClr val="231f20"/>
                </a:solidFill>
                <a:latin typeface="GRULLQ+DejaVu Sans"/>
                <a:cs typeface="GRULLQ+DejaVu Sans"/>
              </a:rPr>
              <a:t>4-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й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класс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»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758180" y="4322453"/>
            <a:ext cx="1244765" cy="3729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Город</a:t>
            </a:r>
          </a:p>
          <a:p>
            <a:pPr marL="0" marR="0">
              <a:lnSpc>
                <a:spcPts val="1193"/>
              </a:lnSpc>
              <a:spcBef>
                <a:spcPts val="220"/>
              </a:spcBef>
              <a:spcAft>
                <a:spcPts val="0"/>
              </a:spcAft>
            </a:pPr>
            <a:r>
              <a:rPr dirty="0" sz="1000" spc="-33">
                <a:solidFill>
                  <a:srgbClr val="231f20"/>
                </a:solidFill>
                <a:latin typeface="GRULLQ+DejaVu Sans"/>
                <a:cs typeface="GRULLQ+DejaVu Sans"/>
              </a:rPr>
              <a:t>Год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разработки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6588760" y="4886566"/>
            <a:ext cx="2133306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dirty="0" sz="120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7" b="1">
                <a:solidFill>
                  <a:srgbClr val="231f20"/>
                </a:solidFill>
                <a:latin typeface="Times New Roman"/>
                <a:cs typeface="Times New Roman"/>
              </a:rPr>
              <a:t>Пояснительная</a:t>
            </a:r>
            <a:r>
              <a:rPr dirty="0" sz="1250" spc="2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6" b="1">
                <a:solidFill>
                  <a:srgbClr val="231f20"/>
                </a:solidFill>
                <a:latin typeface="Times New Roman"/>
                <a:cs typeface="Times New Roman"/>
              </a:rPr>
              <a:t>записка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561330" y="5181380"/>
            <a:ext cx="4150401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Внеурочная</a:t>
            </a:r>
            <a:r>
              <a:rPr dirty="0" sz="1000" spc="5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деятельность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является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неотъемлемой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частью</a:t>
            </a:r>
            <a:r>
              <a:rPr dirty="0" sz="100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учебно-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воспитательного</a:t>
            </a:r>
            <a:r>
              <a:rPr dirty="0" sz="1000" spc="2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процесса</a:t>
            </a:r>
            <a:r>
              <a:rPr dirty="0" sz="100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форм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организации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свободного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времени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учащихся.</a:t>
            </a:r>
          </a:p>
          <a:p>
            <a:pPr marL="19685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Актуальность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настоящей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  <a:r>
              <a:rPr dirty="0" sz="100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состоит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том,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со-</a:t>
            </a:r>
            <a:r>
              <a:rPr dirty="0" sz="1000" spc="2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здаёт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условия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социальной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адаптации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2136140" y="5779590"/>
            <a:ext cx="91960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Успехов</a:t>
            </a:r>
            <a:r>
              <a:rPr dirty="0" sz="1000" spc="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вам!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561330" y="5994180"/>
            <a:ext cx="2751227" cy="515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самореализации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личности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ребёнка.</a:t>
            </a:r>
          </a:p>
          <a:p>
            <a:pPr marL="19685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Направленность</a:t>
            </a:r>
            <a:r>
              <a:rPr dirty="0" sz="1050" spc="23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6009640" y="5994180"/>
            <a:ext cx="81648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обучении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863080" y="599418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132319" y="5994180"/>
            <a:ext cx="158322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начальной</a:t>
            </a:r>
            <a:r>
              <a:rPr dirty="0" sz="1000" spc="1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школе,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8753856" y="5994180"/>
            <a:ext cx="95783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творческой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8506460" y="631635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8991600" y="6316353"/>
            <a:ext cx="72177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научно-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695960" y="6459407"/>
            <a:ext cx="3984608" cy="50470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620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Замечания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предложения,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касающиеся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данной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книги,</a:t>
            </a:r>
          </a:p>
          <a:p>
            <a:pPr marL="195579" marR="0">
              <a:lnSpc>
                <a:spcPts val="1164"/>
              </a:lnSpc>
              <a:spcBef>
                <a:spcPts val="4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присылать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почтой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электронный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адрес:</a:t>
            </a:r>
          </a:p>
          <a:p>
            <a:pPr marL="0" marR="0">
              <a:lnSpc>
                <a:spcPts val="1164"/>
              </a:lnSpc>
              <a:spcBef>
                <a:spcPts val="8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Обсудить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пособия,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оставить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замечания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предложения,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561330" y="6478913"/>
            <a:ext cx="414838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познавательная</a:t>
            </a:r>
            <a:r>
              <a:rPr dirty="0" sz="1050" spc="7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8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худо-</a:t>
            </a:r>
            <a:r>
              <a:rPr dirty="0" sz="1050" spc="7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жественно-эстетическая.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561330" y="6641473"/>
            <a:ext cx="88589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Основные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6500672" y="6641473"/>
            <a:ext cx="53241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виды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7086853" y="6641473"/>
            <a:ext cx="118371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8323618" y="664147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8669795" y="6641473"/>
            <a:ext cx="74271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игровая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9465387" y="6641473"/>
            <a:ext cx="24319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251333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752983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028700" y="6938197"/>
            <a:ext cx="360880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дать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вопросы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форумах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издательства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21969" y="7085518"/>
            <a:ext cx="23493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420610" y="3901401"/>
            <a:ext cx="1542415" cy="63627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6233160" y="4012526"/>
            <a:ext cx="1066165" cy="53467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8139430" y="2816187"/>
            <a:ext cx="1134744" cy="674369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202805" y="2800946"/>
            <a:ext cx="695325" cy="688975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868035" y="2847937"/>
            <a:ext cx="1057909" cy="646429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607945" y="1873846"/>
            <a:ext cx="1908175" cy="1329054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24510" y="1877021"/>
            <a:ext cx="1892935" cy="1325879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23240" y="680500"/>
            <a:ext cx="4149394" cy="11649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4)Таким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способом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вторую</a:t>
            </a:r>
            <a:r>
              <a:rPr dirty="0" sz="100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скрепить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половинки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собой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(рис.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4).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5)После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снежинка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готова,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наклеить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цветной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картон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такого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диаметра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5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снежинку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меньшего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размера</a:t>
            </a:r>
            <a:r>
              <a:rPr dirty="0" sz="1000" spc="5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склеить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собой.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4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вместо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белой</a:t>
            </a:r>
            <a:r>
              <a:rPr dirty="0" sz="1000" spc="4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бума-</a:t>
            </a:r>
            <a:r>
              <a:rPr dirty="0" sz="1000" spc="4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ги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цветную.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58180" y="728760"/>
            <a:ext cx="3710984" cy="986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«Составь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расписание».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работать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13081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информацией.</a:t>
            </a:r>
          </a:p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9.30–12.30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концерт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(3-я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программа);</a:t>
            </a:r>
          </a:p>
          <a:p>
            <a:pPr marL="450850" marR="0">
              <a:lnSpc>
                <a:spcPts val="1222"/>
              </a:lnSpc>
              <a:spcBef>
                <a:spcPts val="61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16.30–17.40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передача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животных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(2-я</a:t>
            </a:r>
          </a:p>
          <a:p>
            <a:pPr marL="45085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18.00–20.00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фильм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(1-я</a:t>
            </a:r>
          </a:p>
          <a:p>
            <a:pPr marL="45085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программа);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209030" y="1679176"/>
            <a:ext cx="3265236" cy="6847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20.00–23.00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хоккей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(2-я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программа);</a:t>
            </a:r>
          </a:p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Новости: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13.00–13.20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(3-я</a:t>
            </a:r>
            <a:r>
              <a:rPr dirty="0" sz="105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программа),</a:t>
            </a:r>
          </a:p>
          <a:p>
            <a:pPr marL="0" marR="0">
              <a:lnSpc>
                <a:spcPts val="1251"/>
              </a:lnSpc>
              <a:spcBef>
                <a:spcPts val="28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15.00–15.15</a:t>
            </a:r>
            <a:r>
              <a:rPr dirty="0" sz="105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(1-я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грамма)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16.00–</a:t>
            </a:r>
          </a:p>
          <a:p>
            <a:pPr marL="0" marR="0">
              <a:lnSpc>
                <a:spcPts val="1251"/>
              </a:lnSpc>
              <a:spcBef>
                <a:spcPts val="28"/>
              </a:spcBef>
              <a:spcAft>
                <a:spcPts val="0"/>
              </a:spcAft>
            </a:pP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16.30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(2-я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программа).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61330" y="2391597"/>
            <a:ext cx="3898874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«Назови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раскрась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общие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части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двух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фигур».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странственного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24610" y="3254717"/>
            <a:ext cx="44450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Рис.</a:t>
            </a:r>
            <a:r>
              <a:rPr dirty="0" sz="900" spc="1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416300" y="3262337"/>
            <a:ext cx="44450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Рис.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758180" y="3645950"/>
            <a:ext cx="16547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например,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758180" y="4699187"/>
            <a:ext cx="28901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200140" y="4703900"/>
            <a:ext cx="2618613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[с]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[п].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758180" y="4854990"/>
            <a:ext cx="238203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Сп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кер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сп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кера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петр.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758180" y="5071297"/>
            <a:ext cx="395152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2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«Король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60060" y="5233857"/>
            <a:ext cx="213713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надел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корону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сел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трон».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390140" y="5312117"/>
            <a:ext cx="444207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Рис.</a:t>
            </a:r>
            <a:r>
              <a:rPr dirty="0" sz="90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758180" y="542011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560060" y="5658900"/>
            <a:ext cx="4151687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«Впиши</a:t>
            </a:r>
            <a:r>
              <a:rPr dirty="0" sz="1000" spc="4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недостающие</a:t>
            </a:r>
            <a:r>
              <a:rPr dirty="0" sz="1000" spc="45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гласные</a:t>
            </a:r>
            <a:r>
              <a:rPr dirty="0" sz="1000" spc="42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46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  <a:r>
              <a:rPr dirty="0" sz="1000" spc="4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скорости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протекания</a:t>
            </a:r>
            <a:r>
              <a:rPr dirty="0" sz="1000" spc="2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  <a:r>
              <a:rPr dirty="0" sz="100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процессов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241550" y="570149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15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560060" y="5984020"/>
            <a:ext cx="4052560" cy="8538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наличии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ограничения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времени.</a:t>
            </a:r>
          </a:p>
          <a:p>
            <a:pPr marL="198120" marR="0">
              <a:lnSpc>
                <a:spcPts val="1193"/>
              </a:lnSpc>
              <a:spcBef>
                <a:spcPts val="19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Расставь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запятые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  <a:p>
            <a:pPr marL="127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чет-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ных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чисел.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Выпиши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порядке</a:t>
            </a:r>
          </a:p>
          <a:p>
            <a:pPr marL="127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возрастания.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6380480" y="5984020"/>
            <a:ext cx="113461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возможности.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575550" y="5984020"/>
            <a:ext cx="9814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8613140" y="598402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8919579" y="5984020"/>
            <a:ext cx="79583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условиях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20090" y="6016177"/>
            <a:ext cx="2419167" cy="4960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</a:p>
          <a:p>
            <a:pPr marL="130809" marR="0">
              <a:lnSpc>
                <a:spcPts val="1107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омонимы»</a:t>
            </a:r>
          </a:p>
          <a:p>
            <a:pPr marL="1269" marR="0">
              <a:lnSpc>
                <a:spcPts val="1222"/>
              </a:lnSpc>
              <a:spcBef>
                <a:spcPts val="6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гну;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жгут;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рой.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23240" y="6535200"/>
            <a:ext cx="310349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Освоение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понятия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четность.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мыш-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ления.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590675" y="0"/>
            <a:ext cx="1907540" cy="1240116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1360" y="622943"/>
            <a:ext cx="1014419" cy="3381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8,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</a:p>
          <a:p>
            <a:pPr marL="0" marR="0">
              <a:lnSpc>
                <a:spcPts val="1140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9977336.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446387" y="622943"/>
            <a:ext cx="117358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7772,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975316,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628430"/>
            <a:ext cx="4151457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  <a:r>
              <a:rPr dirty="0" sz="10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дать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ограниченное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3–5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посчитать,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удалось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отгадать.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5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5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дать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дополнительное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отгадывание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перейти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ра-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боте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обсуждению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результата.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561330" y="1439553"/>
            <a:ext cx="4151269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28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Казань,</a:t>
            </a:r>
            <a:r>
              <a:rPr dirty="0" sz="105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Ростов,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Владимир,</a:t>
            </a:r>
            <a:r>
              <a:rPr dirty="0" sz="105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Москва,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Тверь,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Краснодар,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Барнаул,</a:t>
            </a:r>
            <a:r>
              <a:rPr dirty="0" sz="105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Грозный,</a:t>
            </a:r>
            <a:r>
              <a:rPr dirty="0" sz="105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Курск,</a:t>
            </a:r>
            <a:r>
              <a:rPr dirty="0" sz="105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Калининград,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Мурманск,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Новороссийск,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77553"/>
            <a:ext cx="4147662" cy="8840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Анапа,</a:t>
            </a:r>
            <a:r>
              <a:rPr dirty="0" sz="1050" spc="9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Владивосток,</a:t>
            </a:r>
            <a:r>
              <a:rPr dirty="0" sz="1050" spc="9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Уфа,</a:t>
            </a:r>
            <a:r>
              <a:rPr dirty="0" sz="1050" spc="9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Чебоксары,</a:t>
            </a:r>
            <a:r>
              <a:rPr dirty="0" sz="1050" spc="9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Воронеж,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Севастополь,</a:t>
            </a:r>
            <a:r>
              <a:rPr dirty="0" sz="1050" spc="23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Эли-</a:t>
            </a:r>
            <a:r>
              <a:rPr dirty="0" sz="1050" spc="2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ста,</a:t>
            </a:r>
            <a:r>
              <a:rPr dirty="0" sz="1050" spc="2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Гусь-Хрустальный;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обобщающее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город.</a:t>
            </a:r>
          </a:p>
          <a:p>
            <a:pPr marL="198119" marR="0">
              <a:lnSpc>
                <a:spcPts val="1164"/>
              </a:lnSpc>
              <a:spcBef>
                <a:spcPts val="444"/>
              </a:spcBef>
              <a:spcAft>
                <a:spcPts val="0"/>
              </a:spcAft>
            </a:pPr>
            <a:r>
              <a:rPr dirty="0" sz="1000" spc="17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«Сопоставь</a:t>
            </a:r>
            <a:r>
              <a:rPr dirty="0" sz="1000" spc="1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названия</a:t>
            </a:r>
            <a:r>
              <a:rPr dirty="0" sz="1000" spc="1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профессий</a:t>
            </a:r>
            <a:r>
              <a:rPr dirty="0" sz="1000" spc="1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болгарском</a:t>
            </a:r>
            <a:r>
              <a:rPr dirty="0" sz="1000" spc="1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2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4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русском</a:t>
            </a:r>
          </a:p>
          <a:p>
            <a:pPr marL="0" marR="0">
              <a:lnSpc>
                <a:spcPts val="1107"/>
              </a:lnSpc>
              <a:spcBef>
                <a:spcPts val="163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языках».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80500"/>
            <a:ext cx="4229341" cy="1003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(принцип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вычитания).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следнее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правило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применяется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7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избежание</a:t>
            </a:r>
            <a:r>
              <a:rPr dirty="0" sz="100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четырёхкратного</a:t>
            </a:r>
            <a:r>
              <a:rPr dirty="0" sz="1000" spc="7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повторения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5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той</a:t>
            </a:r>
            <a:r>
              <a:rPr dirty="0" sz="105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5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цифры.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Например,</a:t>
            </a:r>
            <a:r>
              <a:rPr dirty="0" sz="105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I,</a:t>
            </a:r>
            <a:r>
              <a:rPr dirty="0" sz="105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Х,</a:t>
            </a:r>
            <a:r>
              <a:rPr dirty="0" sz="105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5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ставятся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соот-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ветственно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Х,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С,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обозначения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9,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90,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900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5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36">
                <a:solidFill>
                  <a:srgbClr val="231f20"/>
                </a:solidFill>
                <a:latin typeface="GRULLQ+DejaVu Sans"/>
                <a:cs typeface="GRULLQ+DejaVu Sans"/>
              </a:rPr>
              <a:t>V,</a:t>
            </a:r>
            <a:r>
              <a:rPr dirty="0" sz="1050" spc="3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L,</a:t>
            </a:r>
            <a:r>
              <a:rPr dirty="0" sz="105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D</a:t>
            </a:r>
            <a:r>
              <a:rPr dirty="0" sz="105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5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обозначения</a:t>
            </a:r>
            <a:r>
              <a:rPr dirty="0" sz="105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4,</a:t>
            </a:r>
            <a:r>
              <a:rPr dirty="0" sz="1050" spc="3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40,</a:t>
            </a:r>
            <a:r>
              <a:rPr dirty="0" sz="105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400.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Например,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VI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05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5+1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05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6,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IV</a:t>
            </a:r>
            <a:r>
              <a:rPr dirty="0" sz="105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05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5–1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05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1539020"/>
            <a:ext cx="235972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речевой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интуиции.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699040"/>
            <a:ext cx="4146550" cy="3577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30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каменщик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каменоделец,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фрезеровщик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7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фрезист,</a:t>
            </a:r>
            <a:r>
              <a:rPr dirty="0" sz="1000" spc="6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шту-</a:t>
            </a:r>
            <a:r>
              <a:rPr dirty="0" sz="1000" spc="6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ат</a:t>
            </a:r>
            <a:r>
              <a:rPr dirty="0" sz="950" spc="18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7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100" spc="8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шпа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ов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чи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200" spc="7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рщи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50" spc="7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2002352"/>
            <a:ext cx="3174632" cy="37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8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чи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та</a:t>
            </a:r>
            <a:r>
              <a:rPr dirty="0" sz="500" spc="-294">
                <a:solidFill>
                  <a:srgbClr val="231f20"/>
                </a:solidFill>
                <a:latin typeface="GRULLQ+DejaVu Sans"/>
                <a:cs typeface="GRULLQ+DejaVu Sans"/>
              </a:rPr>
              <a:t>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ч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200" spc="1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св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арщи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150" spc="55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арчи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2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200" spc="1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уз</a:t>
            </a:r>
            <a:r>
              <a:rPr dirty="0" sz="1150">
                <a:solidFill>
                  <a:srgbClr val="231f20"/>
                </a:solidFill>
                <a:latin typeface="GRULLQ+DejaVu Sans"/>
                <a:cs typeface="GRULLQ+DejaVu Sans"/>
              </a:rPr>
              <a:t>-</a:t>
            </a:r>
            <a:r>
              <a:rPr dirty="0" sz="1150" spc="1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нец</a:t>
            </a:r>
          </a:p>
          <a:p>
            <a:pPr marL="0" marR="0">
              <a:lnSpc>
                <a:spcPts val="127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разведчик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1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разузнава</a:t>
            </a:r>
            <a:r>
              <a:rPr dirty="0" sz="500" spc="-294">
                <a:solidFill>
                  <a:srgbClr val="231f20"/>
                </a:solidFill>
                <a:latin typeface="GRULLQ+DejaVu Sans"/>
                <a:cs typeface="GRULLQ+DejaVu Sans"/>
              </a:rPr>
              <a:t>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ч.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723640" y="2013550"/>
            <a:ext cx="308610" cy="2029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97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056380" y="2018266"/>
            <a:ext cx="614453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кова</a:t>
            </a:r>
            <a:r>
              <a:rPr dirty="0" sz="500" spc="-294">
                <a:solidFill>
                  <a:srgbClr val="231f20"/>
                </a:solidFill>
                <a:latin typeface="GRULLQ+DejaVu Sans"/>
                <a:cs typeface="GRULLQ+DejaVu Sans"/>
              </a:rPr>
              <a:t>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ч,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2397540"/>
            <a:ext cx="4146454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«Тренировка</a:t>
            </a:r>
            <a:r>
              <a:rPr dirty="0" sz="1000" spc="29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внимательности».</a:t>
            </a:r>
            <a:r>
              <a:rPr dirty="0" sz="1000" spc="27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2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римской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нумера-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цией.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Обведи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квадратики</a:t>
            </a:r>
            <a:r>
              <a:rPr dirty="0" sz="100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числа,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записанные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арабскими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цифрами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возрастающем</a:t>
            </a:r>
            <a:r>
              <a:rPr dirty="0" sz="1000" spc="2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порядке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20.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Рядом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впиши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клетку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число,</a:t>
            </a:r>
            <a:r>
              <a:rPr dirty="0" sz="1000" spc="4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(от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21).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3207800"/>
            <a:ext cx="258129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пропущенные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3437670"/>
            <a:ext cx="4143672" cy="14901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Это</a:t>
            </a:r>
            <a:r>
              <a:rPr dirty="0" sz="1000" spc="1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интересно!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Римская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система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нумерации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помощью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была</a:t>
            </a:r>
            <a:r>
              <a:rPr dirty="0" sz="100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распространена</a:t>
            </a:r>
            <a:r>
              <a:rPr dirty="0" sz="1000" spc="4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Европе</a:t>
            </a:r>
            <a:r>
              <a:rPr dirty="0" sz="1000" spc="4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протяжении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тысяч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лет.</a:t>
            </a:r>
            <a:r>
              <a:rPr dirty="0" sz="100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Толь-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ко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позднем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средневековье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сменила</a:t>
            </a:r>
            <a:r>
              <a:rPr dirty="0" sz="1000" spc="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удобная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вычисле-</a:t>
            </a:r>
            <a:r>
              <a:rPr dirty="0" sz="100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ний</a:t>
            </a:r>
            <a:r>
              <a:rPr dirty="0" sz="1000" spc="2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десятичная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система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цифр,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заимствованная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арабов.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сих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пор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римскими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цифрами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обозначаются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даты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монументах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6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часах.</a:t>
            </a:r>
            <a:r>
              <a:rPr dirty="0" sz="100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Кроме</a:t>
            </a:r>
            <a:r>
              <a:rPr dirty="0" sz="1000" spc="6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6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русском</a:t>
            </a:r>
            <a:r>
              <a:rPr dirty="0" sz="1000" spc="6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языке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римскими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цифрами</a:t>
            </a:r>
            <a:r>
              <a:rPr dirty="0" sz="10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некото-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рых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случаях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принято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обозначать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порядковые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числительные.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4900710"/>
            <a:ext cx="31892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0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обозначения</a:t>
            </a:r>
            <a:r>
              <a:rPr dirty="0" sz="1000" spc="10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чисел</a:t>
            </a:r>
            <a:r>
              <a:rPr dirty="0" sz="1000" spc="10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применялись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935730" y="490071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197350" y="4900710"/>
            <a:ext cx="47268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5054430"/>
            <a:ext cx="4148821" cy="18248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латинского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алфавита: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I</a:t>
            </a:r>
            <a:r>
              <a:rPr dirty="0" sz="11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1,</a:t>
            </a:r>
            <a:r>
              <a:rPr dirty="0" sz="11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V</a:t>
            </a:r>
            <a:r>
              <a:rPr dirty="0" sz="11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7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  <a:r>
              <a:rPr dirty="0" sz="11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X</a:t>
            </a:r>
            <a:r>
              <a:rPr dirty="0" sz="11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10,</a:t>
            </a:r>
            <a:r>
              <a:rPr dirty="0" sz="11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L</a:t>
            </a:r>
            <a:r>
              <a:rPr dirty="0" sz="11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2">
                <a:solidFill>
                  <a:srgbClr val="231f20"/>
                </a:solidFill>
                <a:latin typeface="GRULLQ+DejaVu Sans"/>
                <a:cs typeface="GRULLQ+DejaVu Sans"/>
              </a:rPr>
              <a:t>50,</a:t>
            </a:r>
            <a:r>
              <a:rPr dirty="0" sz="11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C</a:t>
            </a:r>
          </a:p>
          <a:p>
            <a:pPr marL="0" marR="0">
              <a:lnSpc>
                <a:spcPts val="1279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0">
                <a:solidFill>
                  <a:srgbClr val="231f20"/>
                </a:solidFill>
                <a:latin typeface="GRULLQ+DejaVu Sans"/>
                <a:cs typeface="GRULLQ+DejaVu Sans"/>
              </a:rPr>
              <a:t>100,</a:t>
            </a:r>
            <a:r>
              <a:rPr dirty="0" sz="11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D</a:t>
            </a:r>
            <a:r>
              <a:rPr dirty="0" sz="11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0">
                <a:solidFill>
                  <a:srgbClr val="231f20"/>
                </a:solidFill>
                <a:latin typeface="GRULLQ+DejaVu Sans"/>
                <a:cs typeface="GRULLQ+DejaVu Sans"/>
              </a:rPr>
              <a:t>500,</a:t>
            </a:r>
            <a:r>
              <a:rPr dirty="0" sz="11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M</a:t>
            </a:r>
            <a:r>
              <a:rPr dirty="0" sz="11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8">
                <a:solidFill>
                  <a:srgbClr val="231f20"/>
                </a:solidFill>
                <a:latin typeface="GRULLQ+DejaVu Sans"/>
                <a:cs typeface="GRULLQ+DejaVu Sans"/>
              </a:rPr>
              <a:t>1000.</a:t>
            </a:r>
            <a:r>
              <a:rPr dirty="0" sz="11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9">
                <a:solidFill>
                  <a:srgbClr val="231f20"/>
                </a:solidFill>
                <a:latin typeface="GRULLQ+DejaVu Sans"/>
                <a:cs typeface="GRULLQ+DejaVu Sans"/>
              </a:rPr>
              <a:t>Промежу-</a:t>
            </a:r>
          </a:p>
          <a:p>
            <a:pPr marL="0" marR="0">
              <a:lnSpc>
                <a:spcPts val="1193"/>
              </a:lnSpc>
              <a:spcBef>
                <a:spcPts val="19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точные</a:t>
            </a:r>
            <a:r>
              <a:rPr dirty="0" sz="1000" spc="8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образовывались</a:t>
            </a:r>
            <a:r>
              <a:rPr dirty="0" sz="1000" spc="8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путём</a:t>
            </a:r>
            <a:r>
              <a:rPr dirty="0" sz="100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прибавления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нескольких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</a:t>
            </a:r>
            <a:r>
              <a:rPr dirty="0" sz="1000" spc="2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справа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слева.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писались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тысячи</a:t>
            </a:r>
            <a:r>
              <a:rPr dirty="0" sz="1000" spc="5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сотни,</a:t>
            </a:r>
            <a:r>
              <a:rPr dirty="0" sz="1000" spc="5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затем</a:t>
            </a:r>
            <a:r>
              <a:rPr dirty="0" sz="1000" spc="5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десятки</a:t>
            </a:r>
            <a:r>
              <a:rPr dirty="0" sz="1000" spc="5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единицы.</a:t>
            </a:r>
            <a:r>
              <a:rPr dirty="0" sz="1000" spc="5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Таким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изображалось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ХXXIV.</a:t>
            </a:r>
          </a:p>
          <a:p>
            <a:pPr marL="1981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Натуральные</a:t>
            </a:r>
            <a:r>
              <a:rPr dirty="0" sz="1000" spc="8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записываются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8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помощи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повторения</a:t>
            </a:r>
            <a:r>
              <a:rPr dirty="0" sz="100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этих</a:t>
            </a:r>
            <a:r>
              <a:rPr dirty="0" sz="100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цифр.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50" spc="5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этом,</a:t>
            </a:r>
            <a:r>
              <a:rPr dirty="0" sz="105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большая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цифра</a:t>
            </a:r>
            <a:r>
              <a:rPr dirty="0" sz="105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стоит</a:t>
            </a:r>
            <a:r>
              <a:rPr dirty="0" sz="1050" spc="2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50" spc="2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меньшей,</a:t>
            </a:r>
            <a:r>
              <a:rPr dirty="0" sz="105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5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складываются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(принцип</a:t>
            </a:r>
            <a:r>
              <a:rPr dirty="0" sz="1050" spc="5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сложения),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5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меньшая</a:t>
            </a:r>
            <a:r>
              <a:rPr dirty="0" sz="1050" spc="5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боль-</a:t>
            </a:r>
            <a:r>
              <a:rPr dirty="0" sz="105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шей,</a:t>
            </a:r>
            <a:r>
              <a:rPr dirty="0" sz="1000" spc="7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7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меньшая</a:t>
            </a:r>
            <a:r>
              <a:rPr dirty="0" sz="1000" spc="7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вычитается</a:t>
            </a:r>
            <a:r>
              <a:rPr dirty="0" sz="1000" spc="7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7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большей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925820" y="3548976"/>
            <a:ext cx="3268345" cy="156591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3240" y="619589"/>
            <a:ext cx="4114498" cy="6604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58">
                <a:solidFill>
                  <a:srgbClr val="231f20"/>
                </a:solidFill>
                <a:latin typeface="GRULLQ+DejaVu Sans"/>
                <a:cs typeface="GRULLQ+DejaVu Sans"/>
              </a:rPr>
              <a:t>(вместо</a:t>
            </a:r>
            <a:r>
              <a:rPr dirty="0" sz="11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29">
                <a:solidFill>
                  <a:srgbClr val="231f20"/>
                </a:solidFill>
                <a:latin typeface="GRULLQ+DejaVu Sans"/>
                <a:cs typeface="GRULLQ+DejaVu Sans"/>
              </a:rPr>
              <a:t>IIII).</a:t>
            </a:r>
            <a:r>
              <a:rPr dirty="0" sz="11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43">
                <a:solidFill>
                  <a:srgbClr val="231f20"/>
                </a:solidFill>
                <a:latin typeface="GRULLQ+DejaVu Sans"/>
                <a:cs typeface="GRULLQ+DejaVu Sans"/>
              </a:rPr>
              <a:t>XIX</a:t>
            </a:r>
            <a:r>
              <a:rPr dirty="0" sz="11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1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8">
                <a:solidFill>
                  <a:srgbClr val="231f20"/>
                </a:solidFill>
                <a:latin typeface="GRULLQ+DejaVu Sans"/>
                <a:cs typeface="GRULLQ+DejaVu Sans"/>
              </a:rPr>
              <a:t>10–1</a:t>
            </a:r>
            <a:r>
              <a:rPr dirty="0" sz="11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19</a:t>
            </a:r>
            <a:r>
              <a:rPr dirty="0" sz="11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7">
                <a:solidFill>
                  <a:srgbClr val="231f20"/>
                </a:solidFill>
                <a:latin typeface="GRULLQ+DejaVu Sans"/>
                <a:cs typeface="GRULLQ+DejaVu Sans"/>
              </a:rPr>
              <a:t>(вместо</a:t>
            </a:r>
            <a:r>
              <a:rPr dirty="0" sz="11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40">
                <a:solidFill>
                  <a:srgbClr val="231f20"/>
                </a:solidFill>
                <a:latin typeface="GRULLQ+DejaVu Sans"/>
                <a:cs typeface="GRULLQ+DejaVu Sans"/>
              </a:rPr>
              <a:t>XVIIII),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73">
                <a:solidFill>
                  <a:srgbClr val="231f20"/>
                </a:solidFill>
                <a:latin typeface="GRULLQ+DejaVu Sans"/>
                <a:cs typeface="GRULLQ+DejaVu Sans"/>
              </a:rPr>
              <a:t>XL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7">
                <a:solidFill>
                  <a:srgbClr val="231f20"/>
                </a:solidFill>
                <a:latin typeface="GRULLQ+DejaVu Sans"/>
                <a:cs typeface="GRULLQ+DejaVu Sans"/>
              </a:rPr>
              <a:t>50–10</a:t>
            </a:r>
            <a:r>
              <a:rPr dirty="0" sz="11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71">
                <a:solidFill>
                  <a:srgbClr val="231f20"/>
                </a:solidFill>
                <a:latin typeface="GRULLQ+DejaVu Sans"/>
                <a:cs typeface="GRULLQ+DejaVu Sans"/>
              </a:rPr>
              <a:t>=40</a:t>
            </a:r>
          </a:p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58">
                <a:solidFill>
                  <a:srgbClr val="231f20"/>
                </a:solidFill>
                <a:latin typeface="GRULLQ+DejaVu Sans"/>
                <a:cs typeface="GRULLQ+DejaVu Sans"/>
              </a:rPr>
              <a:t>(вместо</a:t>
            </a:r>
            <a:r>
              <a:rPr dirty="0" sz="11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0">
                <a:solidFill>
                  <a:srgbClr val="231f20"/>
                </a:solidFill>
                <a:latin typeface="GRULLQ+DejaVu Sans"/>
                <a:cs typeface="GRULLQ+DejaVu Sans"/>
              </a:rPr>
              <a:t>XXXX),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5">
                <a:solidFill>
                  <a:srgbClr val="231f20"/>
                </a:solidFill>
                <a:latin typeface="GRULLQ+DejaVu Sans"/>
                <a:cs typeface="GRULLQ+DejaVu Sans"/>
              </a:rPr>
              <a:t>XXXII</a:t>
            </a:r>
            <a:r>
              <a:rPr dirty="0" sz="11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1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1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1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1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1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1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1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+</a:t>
            </a:r>
            <a:r>
              <a:rPr dirty="0" sz="11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1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=</a:t>
            </a:r>
            <a:r>
              <a:rPr dirty="0" sz="11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7">
                <a:solidFill>
                  <a:srgbClr val="231f20"/>
                </a:solidFill>
                <a:latin typeface="GRULLQ+DejaVu Sans"/>
                <a:cs typeface="GRULLQ+DejaVu Sans"/>
              </a:rPr>
              <a:t>32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1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5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1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7">
                <a:solidFill>
                  <a:srgbClr val="231f20"/>
                </a:solidFill>
                <a:latin typeface="GRULLQ+DejaVu Sans"/>
                <a:cs typeface="GRULLQ+DejaVu Sans"/>
              </a:rPr>
              <a:t>д.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23240" y="1301530"/>
            <a:ext cx="403899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10.Игра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«Бусы».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стратегию.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1360" y="1666060"/>
            <a:ext cx="158165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Выигрышная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стратегия.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1823500"/>
            <a:ext cx="4073049" cy="16526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игре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победит</a:t>
            </a:r>
            <a:r>
              <a:rPr dirty="0" sz="1000" spc="4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2-й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игрок,</a:t>
            </a:r>
            <a:r>
              <a:rPr dirty="0" sz="1000" spc="4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действовать</a:t>
            </a:r>
            <a:r>
              <a:rPr dirty="0" sz="1000" spc="8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так:</a:t>
            </a:r>
            <a:r>
              <a:rPr dirty="0" sz="1000" spc="8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8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сле</a:t>
            </a:r>
            <a:r>
              <a:rPr dirty="0" sz="100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хода</a:t>
            </a:r>
            <a:r>
              <a:rPr dirty="0" sz="1000" spc="8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1-го</a:t>
            </a:r>
            <a:r>
              <a:rPr dirty="0" sz="100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игрока</a:t>
            </a:r>
            <a:r>
              <a:rPr dirty="0" sz="1000" spc="8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мысленно</a:t>
            </a:r>
            <a:r>
              <a:rPr dirty="0" sz="1000" spc="9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(или</a:t>
            </a:r>
            <a:r>
              <a:rPr dirty="0" sz="1000" spc="9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нет)</a:t>
            </a:r>
            <a:r>
              <a:rPr dirty="0" sz="1000" spc="9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пронумерует</a:t>
            </a:r>
            <a:r>
              <a:rPr dirty="0" sz="1000" spc="9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оставшие-</a:t>
            </a:r>
            <a:r>
              <a:rPr dirty="0" sz="1000" spc="9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ся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бусины,</a:t>
            </a:r>
            <a:r>
              <a:rPr dirty="0" sz="100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начиная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соседних</a:t>
            </a:r>
            <a:r>
              <a:rPr dirty="0" sz="10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бусин,</a:t>
            </a:r>
            <a:r>
              <a:rPr dirty="0" sz="100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зачеркнул</a:t>
            </a:r>
            <a:r>
              <a:rPr dirty="0" sz="1000" spc="5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1-й</a:t>
            </a:r>
            <a:r>
              <a:rPr dirty="0" sz="1000" spc="5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игрок.</a:t>
            </a:r>
            <a:r>
              <a:rPr dirty="0" sz="1000" spc="5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5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была</a:t>
            </a:r>
            <a:r>
              <a:rPr dirty="0" sz="1000" spc="5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зачёркнута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бусина,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2-й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зачеркнуть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17-ю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бусину,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бусины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под</a:t>
            </a: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номерами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5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повторять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ходы</a:t>
            </a:r>
            <a:r>
              <a:rPr dirty="0" sz="100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соперника,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зачёркивая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буси-</a:t>
            </a:r>
            <a:r>
              <a:rPr dirty="0" sz="100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ны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теми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2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номерами,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другой</a:t>
            </a:r>
            <a:r>
              <a:rPr dirty="0" sz="1000" spc="2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стороны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бус.</a:t>
            </a: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последний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выиграет.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203450" y="387142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16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669530" y="3952785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462519" y="400485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41540" y="405184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031990" y="408232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828790" y="412677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0090" y="4161977"/>
            <a:ext cx="1328293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625590" y="417884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400800" y="423472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1360" y="4316103"/>
            <a:ext cx="353749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сирена;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едва;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муж;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плес;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210300" y="434775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1360" y="4463423"/>
            <a:ext cx="614815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блуза.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042660" y="445824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23240" y="4679730"/>
            <a:ext cx="3280800" cy="5122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  <a:p>
            <a:pPr marL="19811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29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дней.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724140" y="483670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527290" y="489639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320280" y="494211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123430" y="499418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6907530" y="504752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6023610" y="507800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6706869" y="508689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238240" y="511610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479540" y="5114836"/>
            <a:ext cx="225121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20090" y="5218618"/>
            <a:ext cx="241249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Заполни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80500"/>
            <a:ext cx="380289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найти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законо-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мерность.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319010" y="686261"/>
            <a:ext cx="71070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17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56910" y="976817"/>
            <a:ext cx="137401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ребусы»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1360" y="1000133"/>
            <a:ext cx="79280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58180" y="1133890"/>
            <a:ext cx="32696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00" spc="1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разведка;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розетка;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наседка.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166910"/>
            <a:ext cx="370947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правом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столбце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совмещены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фигуры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левого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среднего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столб-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цов,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остались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неиспользоваными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большой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квадрат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маленький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круг.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707067"/>
            <a:ext cx="3631945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экскурсионный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пакет».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-15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ботать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таблицами,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1360" y="2189260"/>
            <a:ext cx="15298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123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345.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0090" y="2404297"/>
            <a:ext cx="3489832" cy="347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звукосочетаний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[рп]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[рв].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рпы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рвы,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рвы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рпы.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777677"/>
            <a:ext cx="4146904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5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58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5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5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5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«На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байдарке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плывут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туриста».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3126499"/>
            <a:ext cx="158938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3366957"/>
            <a:ext cx="4147849" cy="8389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</a:t>
            </a:r>
            <a:r>
              <a:rPr dirty="0" sz="1000" spc="1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000" spc="18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словам</a:t>
            </a:r>
            <a:r>
              <a:rPr dirty="0" sz="1000" spc="19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подходящие</a:t>
            </a:r>
            <a:r>
              <a:rPr dirty="0" sz="1000" spc="19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определения».</a:t>
            </a:r>
            <a:r>
              <a:rPr dirty="0" sz="1000" spc="19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Определение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поня-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тий.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неоднозначных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ответов.</a:t>
            </a:r>
          </a:p>
          <a:p>
            <a:pPr marL="198119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сок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сладкий,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красный;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лист</a:t>
            </a:r>
            <a:r>
              <a:rPr dirty="0" sz="105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бумажный,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дубовый;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цветок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красный;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шкаф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деревянный,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дубовый;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пирог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сладкий.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4224207"/>
            <a:ext cx="4142043" cy="5130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знание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русского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алфавита.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Анализ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данных.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современном</a:t>
            </a:r>
            <a:r>
              <a:rPr dirty="0" sz="100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русском</a:t>
            </a:r>
            <a:r>
              <a:rPr dirty="0" sz="100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алфавите</a:t>
            </a:r>
            <a:r>
              <a:rPr dirty="0" sz="1000" spc="5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названия</a:t>
            </a:r>
            <a:r>
              <a:rPr dirty="0" sz="1000" spc="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кото-</a:t>
            </a:r>
            <a:r>
              <a:rPr dirty="0" sz="10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рых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5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включают</a:t>
            </a:r>
            <a:r>
              <a:rPr dirty="0" sz="1000" spc="5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себя</a:t>
            </a:r>
            <a:r>
              <a:rPr dirty="0" sz="1000" spc="5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сами</a:t>
            </a:r>
            <a:r>
              <a:rPr dirty="0" sz="1000" spc="5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эти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4710210"/>
            <a:ext cx="168469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буквы?</a:t>
            </a:r>
            <a:r>
              <a:rPr dirty="0" sz="1000" spc="8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Выпиши</a:t>
            </a:r>
            <a:r>
              <a:rPr dirty="0" sz="1000" spc="8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204383" y="471021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37479" y="4710210"/>
            <a:ext cx="222593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8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8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такой</a:t>
            </a:r>
            <a:r>
              <a:rPr dirty="0" sz="1000" spc="8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4872771"/>
            <a:ext cx="311395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есть.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1360" y="5029843"/>
            <a:ext cx="1151275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ь,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ъ,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й.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1360" y="5249097"/>
            <a:ext cx="116357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«Укажи</a:t>
            </a:r>
            <a:r>
              <a:rPr dirty="0" sz="1000" spc="7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путь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859660" y="5253810"/>
            <a:ext cx="209140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042286" y="5249097"/>
            <a:ext cx="262785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ориентированном</a:t>
            </a:r>
            <a:r>
              <a:rPr dirty="0" sz="1000" spc="7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графе».</a:t>
            </a:r>
            <a:r>
              <a:rPr dirty="0" sz="1000" spc="7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23240" y="5411657"/>
            <a:ext cx="234364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простран-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ственного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1360" y="5562837"/>
            <a:ext cx="3682250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73">
                <a:solidFill>
                  <a:srgbClr val="231f20"/>
                </a:solidFill>
                <a:latin typeface="GRULLQ+DejaVu Sans"/>
                <a:cs typeface="GRULLQ+DejaVu Sans"/>
              </a:rPr>
              <a:t>АХВНПРМКЮУДСЯ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АТПРМКЮУДСЯ.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5783768"/>
            <a:ext cx="4144604" cy="8381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«Тренировка</a:t>
            </a:r>
            <a:r>
              <a:rPr dirty="0" sz="1000" spc="1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20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воображения,</a:t>
            </a:r>
            <a:r>
              <a:rPr dirty="0" sz="1000" spc="1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умения</a:t>
            </a:r>
            <a:r>
              <a:rPr dirty="0" sz="1000" spc="18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выдвигать</a:t>
            </a:r>
          </a:p>
          <a:p>
            <a:pPr marL="0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гипотезы».</a:t>
            </a:r>
            <a:r>
              <a:rPr dirty="0" sz="1000" spc="30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Мысленно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представь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себе,</a:t>
            </a:r>
            <a:r>
              <a:rPr dirty="0" sz="100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тебя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моток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ниток.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предметов,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5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5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сделать,</a:t>
            </a:r>
            <a:r>
              <a:rPr dirty="0" sz="100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используя</a:t>
            </a:r>
            <a:r>
              <a:rPr dirty="0" sz="1000" spc="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этот</a:t>
            </a:r>
            <a:r>
              <a:rPr dirty="0" sz="1000" spc="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моток.</a:t>
            </a:r>
            <a:r>
              <a:rPr dirty="0" sz="1000" spc="5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даётся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минут.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709545" y="1417281"/>
            <a:ext cx="1666875" cy="74993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709545" y="1417281"/>
            <a:ext cx="725804" cy="53721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1887220" y="2059267"/>
            <a:ext cx="240029" cy="95884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228725" y="2128481"/>
            <a:ext cx="241300" cy="97155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75005" y="1457921"/>
            <a:ext cx="1697354" cy="570229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675005" y="1600162"/>
            <a:ext cx="240664" cy="95884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23240" y="629700"/>
            <a:ext cx="4004614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практиче-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ского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703570" y="628430"/>
            <a:ext cx="260242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*Всякая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сосна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своему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бору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шумит.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951873"/>
            <a:ext cx="3856548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2-я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съест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1-ю,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3-я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съест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2-ю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далее.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260090" y="132304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777490" y="144623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705859" y="1437347"/>
            <a:ext cx="26670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320540" y="153259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260090" y="155926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934970" y="192121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622040" y="190216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4198620" y="189454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496309" y="208504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976370" y="2121877"/>
            <a:ext cx="209550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507490" y="2282207"/>
            <a:ext cx="321068" cy="2243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47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578859" y="2282207"/>
            <a:ext cx="321185" cy="2243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42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23240" y="2626140"/>
            <a:ext cx="3769138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«Логическая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ана-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лизировать.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1-й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проедет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этажа,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второй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этажей.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доедет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вчетверо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быстрее.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3240" y="3323777"/>
            <a:ext cx="3656342" cy="6738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«Выбери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маршрут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наименьшим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числом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ям».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мышления,</a:t>
            </a:r>
            <a:r>
              <a:rPr dirty="0" sz="100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организовать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зумный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перебор.</a:t>
            </a:r>
          </a:p>
          <a:p>
            <a:pPr marL="198119" marR="0">
              <a:lnSpc>
                <a:spcPts val="1222"/>
              </a:lnSpc>
              <a:spcBef>
                <a:spcPts val="9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АСЕВ.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0090" y="4022277"/>
            <a:ext cx="3747132" cy="4952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звука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Рефрижер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тор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мор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женое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мор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зил,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домор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зил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</a:p>
          <a:p>
            <a:pPr marL="126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размор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зил.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4541300"/>
            <a:ext cx="3659265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«Холодильник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сломался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мороженое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растаяло».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21360" y="489306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23240" y="5130580"/>
            <a:ext cx="374177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«Собери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пословицы</a:t>
            </a:r>
            <a:r>
              <a:rPr dirty="0" sz="1000" spc="4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поговорки».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пословицы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говорят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одно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же?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мудростью.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общее.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66750" y="5672871"/>
            <a:ext cx="3342984" cy="1006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0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дом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хозяина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красит,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хозяин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дом.</a:t>
            </a:r>
          </a:p>
          <a:p>
            <a:pPr marL="5460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чём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сказывают,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том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допытывайся.</a:t>
            </a:r>
          </a:p>
          <a:p>
            <a:pPr marL="0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*Открыть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тайну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погубить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верность.</a:t>
            </a:r>
          </a:p>
          <a:p>
            <a:pPr marL="0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*Ешь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пирог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грибами,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язык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держи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  <a:p>
            <a:pPr marL="5460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зубами.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корыто,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свиньи</a:t>
            </a:r>
          </a:p>
          <a:p>
            <a:pPr marL="5460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найдутся.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21360" y="6649500"/>
            <a:ext cx="22190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чужих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руках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ломоть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велик.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23875" y="5053927"/>
            <a:ext cx="1036955" cy="35369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724785" y="4310342"/>
            <a:ext cx="697230" cy="701039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147570" y="4427817"/>
            <a:ext cx="468629" cy="583564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450340" y="4538942"/>
            <a:ext cx="584835" cy="471804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23875" y="4549102"/>
            <a:ext cx="808355" cy="467359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628265" y="6522681"/>
            <a:ext cx="879475" cy="832484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548765" y="6522681"/>
            <a:ext cx="878205" cy="832484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66750" y="680500"/>
            <a:ext cx="188619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*Всяк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кулик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своё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болото</a:t>
            </a:r>
          </a:p>
          <a:p>
            <a:pPr marL="5460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хвалит.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Лбом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стены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5460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прошибёшь.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82590" y="731707"/>
            <a:ext cx="28941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758180" y="736420"/>
            <a:ext cx="3331745" cy="3407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081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[в]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[р].</a:t>
            </a:r>
          </a:p>
          <a:p>
            <a:pPr marL="0" marR="0">
              <a:lnSpc>
                <a:spcPts val="1193"/>
              </a:lnSpc>
              <a:spcBef>
                <a:spcPts val="82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Ув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ртка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вертка,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вертка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ув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ртка.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58180" y="1103817"/>
            <a:ext cx="395081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2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«Ворона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1220657"/>
            <a:ext cx="3905557" cy="6756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«Вставь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</a:t>
            </a:r>
            <a:r>
              <a:rPr dirty="0" sz="1000" spc="3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пропущенных».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пробного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дей-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ствия.</a:t>
            </a:r>
          </a:p>
          <a:p>
            <a:pPr marL="19811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одарённый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ребёнок,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дарственная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надпись,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дарёный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конь,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даровитый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юноша.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60060" y="1266377"/>
            <a:ext cx="163523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5">
                <a:solidFill>
                  <a:srgbClr val="231f20"/>
                </a:solidFill>
                <a:latin typeface="GRULLQ+DejaVu Sans"/>
                <a:cs typeface="GRULLQ+DejaVu Sans"/>
              </a:rPr>
              <a:t>нашла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кусочек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сыра».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758180" y="1452639"/>
            <a:ext cx="1587984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16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756910" y="1694367"/>
            <a:ext cx="2167256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7.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общее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прилагательное.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560060" y="1855250"/>
            <a:ext cx="4226190" cy="511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Определение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понятий.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неоднозначных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ответов.</a:t>
            </a:r>
          </a:p>
          <a:p>
            <a:pPr marL="198120" marR="0">
              <a:lnSpc>
                <a:spcPts val="1222"/>
              </a:lnSpc>
              <a:spcBef>
                <a:spcPts val="3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15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хмурый;</a:t>
            </a:r>
            <a:r>
              <a:rPr dirty="0" sz="105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долгий,</a:t>
            </a:r>
            <a:r>
              <a:rPr dirty="0" sz="105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жаркий;</a:t>
            </a:r>
            <a:r>
              <a:rPr dirty="0" sz="105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круглый;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высокий;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мягкий.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0090" y="1915347"/>
            <a:ext cx="3892279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-21" b="1" i="1">
                <a:solidFill>
                  <a:srgbClr val="231f20"/>
                </a:solidFill>
                <a:latin typeface="Times New Roman"/>
                <a:cs typeface="Times New Roman"/>
              </a:rPr>
              <a:t>«Умение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найти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общее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различия».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Сравни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оленя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2">
                <a:solidFill>
                  <a:srgbClr val="231f20"/>
                </a:solidFill>
                <a:latin typeface="GRULLQ+DejaVu Sans"/>
                <a:cs typeface="GRULLQ+DejaVu Sans"/>
              </a:rPr>
              <a:t>корову.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212870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360170" y="2125760"/>
            <a:ext cx="32808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возможную</a:t>
            </a:r>
            <a:r>
              <a:rPr dirty="0" sz="1000" spc="2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причину</a:t>
            </a:r>
            <a:r>
              <a:rPr dirty="0" sz="1000" spc="3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события».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Напишите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2288320"/>
            <a:ext cx="4024354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правдо-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подобных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самых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неправдоподобных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объяснения.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60060" y="2391597"/>
            <a:ext cx="4152676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spc="68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речевой</a:t>
            </a:r>
            <a:r>
              <a:rPr dirty="0" sz="1000" spc="6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грамотности.</a:t>
            </a:r>
            <a:r>
              <a:rPr dirty="0" sz="1000" spc="7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Вставь</a:t>
            </a:r>
            <a:r>
              <a:rPr dirty="0" sz="1000" spc="6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пропущенные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предлоги.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выражения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предлогами.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21360" y="2610900"/>
            <a:ext cx="2207839" cy="3458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выдвигать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гипотезы.</a:t>
            </a:r>
          </a:p>
          <a:p>
            <a:pPr marL="0" marR="0">
              <a:lnSpc>
                <a:spcPts val="1135"/>
              </a:lnSpc>
              <a:spcBef>
                <a:spcPts val="94"/>
              </a:spcBef>
              <a:spcAft>
                <a:spcPts val="0"/>
              </a:spcAft>
            </a:pP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Мальчик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залез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дерево.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560060" y="2715040"/>
            <a:ext cx="4153366" cy="11345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46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заглянуть</a:t>
            </a:r>
            <a:r>
              <a:rPr dirty="0" sz="1000" spc="4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за</a:t>
            </a:r>
            <a:r>
              <a:rPr dirty="0" sz="1000" spc="50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угол,</a:t>
            </a:r>
            <a:r>
              <a:rPr dirty="0" sz="1000" spc="4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пролететь</a:t>
            </a:r>
            <a:r>
              <a:rPr dirty="0" sz="1000" spc="4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 b="1">
                <a:solidFill>
                  <a:srgbClr val="231f20"/>
                </a:solidFill>
                <a:latin typeface="Times New Roman"/>
                <a:cs typeface="Times New Roman"/>
              </a:rPr>
              <a:t>над</a:t>
            </a:r>
            <a:r>
              <a:rPr dirty="0" sz="1000" spc="47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городом,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подлезть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под</a:t>
            </a:r>
            <a:r>
              <a:rPr dirty="0" sz="1000" spc="21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изгородь,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отречься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от</a:t>
            </a:r>
            <a:r>
              <a:rPr dirty="0" sz="1000" spc="2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престола,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накрыть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4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стол,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выглянуть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37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окно,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перепрыгнуть</a:t>
            </a:r>
            <a:r>
              <a:rPr dirty="0" sz="1000" spc="3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через</a:t>
            </a:r>
            <a:r>
              <a:rPr dirty="0" sz="1000" spc="34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стену,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выйти</a:t>
            </a:r>
            <a:r>
              <a:rPr dirty="0" sz="1000" spc="8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1000" spc="82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класса,</a:t>
            </a:r>
            <a:r>
              <a:rPr dirty="0" sz="1000" spc="8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свернуть</a:t>
            </a:r>
            <a:r>
              <a:rPr dirty="0" sz="1000" spc="8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spc="87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дороги,</a:t>
            </a:r>
            <a:r>
              <a:rPr dirty="0" sz="1000" spc="8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прийти</a:t>
            </a:r>
            <a:r>
              <a:rPr dirty="0" sz="1000" spc="8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расписанию,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купить</a:t>
            </a:r>
            <a:r>
              <a:rPr dirty="0" sz="100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000" spc="29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празднику,</a:t>
            </a:r>
            <a:r>
              <a:rPr dirty="0" sz="1000" spc="2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прочитать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 b="1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1000" spc="27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конца,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купить</a:t>
            </a:r>
            <a:r>
              <a:rPr dirty="0" sz="1000" spc="7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00" spc="69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мамы,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рассказать</a:t>
            </a:r>
            <a:r>
              <a:rPr dirty="0" sz="1000" spc="7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7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книге,</a:t>
            </a:r>
            <a:r>
              <a:rPr dirty="0" sz="1000" spc="6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справились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благодаря/без</a:t>
            </a:r>
            <a:r>
              <a:rPr dirty="0" sz="1000" spc="1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помощи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друга.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241550" y="315768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18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0090" y="3446967"/>
            <a:ext cx="176466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3601093"/>
            <a:ext cx="3749464" cy="6681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сыр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сор;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сода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вода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мода.</a:t>
            </a:r>
          </a:p>
          <a:p>
            <a:pPr marL="198119" marR="0">
              <a:lnSpc>
                <a:spcPts val="1193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«Раздели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фигуру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четыре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равные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части».</a:t>
            </a:r>
            <a:r>
              <a:rPr dirty="0" sz="1000" spc="-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простран-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ственного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98119" marR="0">
              <a:lnSpc>
                <a:spcPts val="1107"/>
              </a:lnSpc>
              <a:spcBef>
                <a:spcPts val="157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560060" y="3868200"/>
            <a:ext cx="4153089" cy="516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spc="6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связь</a:t>
            </a:r>
            <a:r>
              <a:rPr dirty="0" sz="1000" spc="68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между</a:t>
            </a:r>
            <a:r>
              <a:rPr dirty="0" sz="1000" spc="69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словами».</a:t>
            </a:r>
            <a:r>
              <a:rPr dirty="0" sz="1000" spc="68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7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анализиро-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вать,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существенные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признаки.</a:t>
            </a:r>
          </a:p>
          <a:p>
            <a:pPr marL="198120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75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8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выражениях,</a:t>
            </a:r>
            <a:r>
              <a:rPr dirty="0" sz="1050" spc="7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кроме</a:t>
            </a:r>
            <a:r>
              <a:rPr dirty="0" sz="1050" spc="7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г),</a:t>
            </a:r>
            <a:r>
              <a:rPr dirty="0" sz="1050" spc="7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даны</a:t>
            </a:r>
            <a:r>
              <a:rPr dirty="0" sz="1050" spc="7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пары: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560060" y="4354203"/>
            <a:ext cx="84298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действие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413500" y="4354203"/>
            <a:ext cx="24319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667500" y="4354203"/>
            <a:ext cx="22920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6906260" y="4354203"/>
            <a:ext cx="280344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помо-</a:t>
            </a:r>
            <a:r>
              <a:rPr dirty="0" sz="1050" spc="9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щью</a:t>
            </a:r>
            <a:r>
              <a:rPr dirty="0" sz="1050" spc="9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чего</a:t>
            </a:r>
            <a:r>
              <a:rPr dirty="0" sz="1050" spc="9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50" spc="9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действие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560060" y="4516763"/>
            <a:ext cx="4151857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выполняется,</a:t>
            </a:r>
            <a:r>
              <a:rPr dirty="0" sz="105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2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г)</a:t>
            </a:r>
            <a:r>
              <a:rPr dirty="0" sz="105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5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получится</a:t>
            </a:r>
            <a:r>
              <a:rPr dirty="0" sz="105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резуль-</a:t>
            </a:r>
            <a:r>
              <a:rPr dirty="0" sz="105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тате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50" spc="7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действия.</a:t>
            </a:r>
            <a:r>
              <a:rPr dirty="0" sz="1050" spc="7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(рисовать</a:t>
            </a:r>
            <a:r>
              <a:rPr dirty="0" sz="1050" spc="7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5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красками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мелом).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5756910" y="5050571"/>
            <a:ext cx="4053788" cy="3382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spc="3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«Поиграй</a:t>
            </a:r>
            <a:r>
              <a:rPr dirty="0" sz="1000" spc="43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4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игру».</a:t>
            </a:r>
            <a:r>
              <a:rPr dirty="0" sz="1000" spc="4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4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</a:p>
          <a:p>
            <a:pPr marL="19558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758180" y="5402400"/>
            <a:ext cx="1581660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Выигрышная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стратегия.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20090" y="5509447"/>
            <a:ext cx="3604842" cy="4991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комплект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посуды».</a:t>
            </a:r>
          </a:p>
          <a:p>
            <a:pPr marL="1269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работать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таблицами,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информационная</a:t>
            </a:r>
          </a:p>
          <a:p>
            <a:pPr marL="126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грамотность.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560060" y="5559840"/>
            <a:ext cx="4149349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  <a:r>
              <a:rPr dirty="0" sz="1000" spc="5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игре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5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клеток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(93)</a:t>
            </a:r>
            <a:r>
              <a:rPr dirty="0" sz="1000" spc="5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0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5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остатком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100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Поэтому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сможет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выиграть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независимо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того,</a:t>
            </a:r>
            <a:r>
              <a:rPr dirty="0" sz="100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дей-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ствовать</a:t>
            </a:r>
            <a:r>
              <a:rPr dirty="0" sz="1000" spc="3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второй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игрок.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первым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ходом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зачерк-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нуть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клетку,</a:t>
            </a:r>
            <a:r>
              <a:rPr dirty="0" sz="10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зачеркивать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столько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клеток,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21360" y="5977670"/>
            <a:ext cx="93308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256.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720090" y="6193977"/>
            <a:ext cx="172402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мини-судоку».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445769" y="6358710"/>
            <a:ext cx="66734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560060" y="6372640"/>
            <a:ext cx="58787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сумме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6459505" y="637264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6686550" y="6372640"/>
            <a:ext cx="30254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предыдущим</a:t>
            </a:r>
            <a:r>
              <a:rPr dirty="0" sz="1000" spc="9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ходом</a:t>
            </a:r>
            <a:r>
              <a:rPr dirty="0" sz="1000" spc="9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второго</a:t>
            </a:r>
            <a:r>
              <a:rPr dirty="0" sz="1000" spc="9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игрока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560060" y="6535200"/>
            <a:ext cx="4153498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получалось</a:t>
            </a:r>
            <a:r>
              <a:rPr dirty="0" sz="1000" spc="6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зачеркнуто</a:t>
            </a:r>
            <a:r>
              <a:rPr dirty="0" sz="100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4,</a:t>
            </a:r>
            <a:r>
              <a:rPr dirty="0" sz="1000" spc="5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6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6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6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2-й</a:t>
            </a:r>
            <a:r>
              <a:rPr dirty="0" sz="1000" spc="6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зачеркнул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клетку,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зачеркнет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620520" y="6559421"/>
            <a:ext cx="877667" cy="191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2686050" y="6559421"/>
            <a:ext cx="887019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620520" y="6768971"/>
            <a:ext cx="877667" cy="5886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5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15240" marR="0">
              <a:lnSpc>
                <a:spcPts val="1204"/>
              </a:lnSpc>
              <a:spcBef>
                <a:spcPts val="43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204"/>
              </a:lnSpc>
              <a:spcBef>
                <a:spcPts val="28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2686050" y="6768971"/>
            <a:ext cx="887827" cy="5886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204"/>
              </a:lnSpc>
              <a:spcBef>
                <a:spcPts val="43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204"/>
              </a:lnSpc>
              <a:spcBef>
                <a:spcPts val="28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28430"/>
            <a:ext cx="406952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2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3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сделает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последний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ход,</a:t>
            </a:r>
            <a:r>
              <a:rPr dirty="0" sz="100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второй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играет.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630805" y="4030942"/>
            <a:ext cx="879475" cy="83883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1551305" y="4030942"/>
            <a:ext cx="878205" cy="83883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241550" y="66467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19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58180" y="722817"/>
            <a:ext cx="10341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42" b="1" i="1">
                <a:solidFill>
                  <a:srgbClr val="231f20"/>
                </a:solidFill>
                <a:latin typeface="Times New Roman"/>
                <a:cs typeface="Times New Roman"/>
              </a:rPr>
              <a:t>Расширение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855199" y="724701"/>
            <a:ext cx="81128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7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728509" y="724701"/>
            <a:ext cx="583654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1" b="1" i="1">
                <a:solidFill>
                  <a:srgbClr val="231f20"/>
                </a:solidFill>
                <a:latin typeface="Times New Roman"/>
                <a:cs typeface="Times New Roman"/>
              </a:rPr>
              <a:t>запаса.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376919" y="719870"/>
            <a:ext cx="13331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Фразеологизмы.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61330" y="882430"/>
            <a:ext cx="23214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историей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языка.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0090" y="955227"/>
            <a:ext cx="3899956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загадки».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00" spc="1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кукуруза;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фары;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заколка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бантик.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758180" y="1046300"/>
            <a:ext cx="66734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758180" y="1205010"/>
            <a:ext cx="5514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-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420720" y="1205010"/>
            <a:ext cx="54567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сучка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076402" y="1205010"/>
            <a:ext cx="38758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574731" y="1205010"/>
            <a:ext cx="90451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задоринки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587524" y="120501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984640" y="1205010"/>
            <a:ext cx="7251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хорошо,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1328607"/>
            <a:ext cx="4145198" cy="1162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15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14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взвешивание.</a:t>
            </a:r>
            <a:r>
              <a:rPr dirty="0" sz="1000" spc="16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рассу-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ждать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анализировать,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алгоритмы.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1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Взвешиваем</a:t>
            </a:r>
            <a:r>
              <a:rPr dirty="0" sz="1000" spc="1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таблетки.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равны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весу,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настоящие,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третья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7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второе</a:t>
            </a:r>
            <a:r>
              <a:rPr dirty="0" sz="1000" spc="7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</a:t>
            </a:r>
            <a:r>
              <a:rPr dirty="0" sz="1000" spc="7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6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определить,</a:t>
            </a:r>
            <a:r>
              <a:rPr dirty="0" sz="100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тяжелее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настоящая</a:t>
            </a:r>
            <a:r>
              <a:rPr dirty="0" sz="100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(взвесив</a:t>
            </a:r>
            <a:r>
              <a:rPr dirty="0" sz="100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первых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двух).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561330" y="1367570"/>
            <a:ext cx="269939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безукоризненно,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труднений.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61330" y="1530130"/>
            <a:ext cx="4153583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Выражение</a:t>
            </a:r>
            <a:r>
              <a:rPr dirty="0" sz="100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пришло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речи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столяров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плотников.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Первоначаль-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употребляли,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говоря</a:t>
            </a:r>
            <a:r>
              <a:rPr dirty="0" sz="100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древесине,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досках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высокого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качества</a:t>
            </a:r>
            <a:r>
              <a:rPr dirty="0" sz="1000" spc="10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тщательной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обработке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древесины.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Задоринка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шероховатость,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зацепина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поверхности</a:t>
            </a:r>
            <a:r>
              <a:rPr dirty="0" sz="1000" spc="3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гладко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выструганной</a:t>
            </a:r>
            <a:r>
              <a:rPr dirty="0" sz="1000" spc="4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доски.</a:t>
            </a:r>
            <a:r>
              <a:rPr dirty="0" sz="1000" spc="3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Буквально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обозначает: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каких-либо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изъянов,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гладко.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2460633"/>
            <a:ext cx="4148240" cy="11686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50" spc="2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первом</a:t>
            </a:r>
            <a:r>
              <a:rPr dirty="0" sz="105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взвешивании</a:t>
            </a:r>
            <a:r>
              <a:rPr dirty="0" sz="105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50" spc="2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50" spc="2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таблеток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легче</a:t>
            </a:r>
            <a:r>
              <a:rPr dirty="0" sz="105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(назовём</a:t>
            </a:r>
            <a:r>
              <a:rPr dirty="0" sz="105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первой,</a:t>
            </a:r>
            <a:r>
              <a:rPr dirty="0" sz="105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другую</a:t>
            </a:r>
            <a:r>
              <a:rPr dirty="0" sz="105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второй,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50" spc="7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низ</a:t>
            </a:r>
            <a:r>
              <a:rPr dirty="0" sz="1050" spc="7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поддельная,</a:t>
            </a:r>
            <a:r>
              <a:rPr dirty="0" sz="1050" spc="7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7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3-я,</a:t>
            </a:r>
            <a:r>
              <a:rPr dirty="0" sz="105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ко-</a:t>
            </a:r>
            <a:r>
              <a:rPr dirty="0" sz="1050" spc="7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торую</a:t>
            </a:r>
            <a:r>
              <a:rPr dirty="0" sz="1050" spc="8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50" spc="7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взвешивали,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точно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настоящая.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Взвешиваем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1-ю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3-ю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таблетки.</a:t>
            </a:r>
            <a:r>
              <a:rPr dirty="0" sz="105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3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50" spc="3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равны</a:t>
            </a:r>
            <a:r>
              <a:rPr dirty="0" sz="105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весу,</a:t>
            </a:r>
            <a:r>
              <a:rPr dirty="0" sz="105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3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  <a:r>
              <a:rPr dirty="0" sz="105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2-я,</a:t>
            </a:r>
            <a:r>
              <a:rPr dirty="0" sz="105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2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5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тяжелее</a:t>
            </a:r>
            <a:r>
              <a:rPr dirty="0" sz="1050" spc="2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настоящей,</a:t>
            </a:r>
            <a:r>
              <a:rPr dirty="0" sz="105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2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равны,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таблетка,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лёгкая,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561330" y="2505490"/>
            <a:ext cx="4147684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2)Бить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баклуши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ничего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делать,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бездельничать;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пользы,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праздно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проводить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время.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758180" y="2830610"/>
            <a:ext cx="394961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Фразеологизм</a:t>
            </a:r>
            <a:r>
              <a:rPr dirty="0" sz="100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восходит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2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названию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игры,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основная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561330" y="2993170"/>
            <a:ext cx="139694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цель</a:t>
            </a:r>
            <a:r>
              <a:rPr dirty="0" sz="100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кото-</a:t>
            </a:r>
            <a:r>
              <a:rPr dirty="0" sz="1000" spc="8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рой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6948303" y="299317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25404" y="2993170"/>
            <a:ext cx="248472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сбить</a:t>
            </a:r>
            <a:r>
              <a:rPr dirty="0" sz="1000" spc="8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небольшие</a:t>
            </a:r>
            <a:r>
              <a:rPr dirty="0" sz="1000" spc="8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деревянные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561330" y="3155730"/>
            <a:ext cx="414861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палочки,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баклуши.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точки</a:t>
            </a:r>
            <a:r>
              <a:rPr dirty="0" sz="100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зрения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занятых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людей,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сбивать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баклуши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пустая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трата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времени.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758180" y="3480850"/>
            <a:ext cx="255433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3)Довести</a:t>
            </a:r>
            <a:r>
              <a:rPr dirty="0" sz="1000" spc="8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белого</a:t>
            </a:r>
            <a:r>
              <a:rPr dirty="0" sz="100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каления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8303660" y="348085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8582095" y="3480850"/>
            <a:ext cx="90640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приводить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9479939" y="348085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20090" y="3647627"/>
            <a:ext cx="1724024" cy="343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мини-судоку».</a:t>
            </a:r>
          </a:p>
          <a:p>
            <a:pPr marL="1269" marR="0">
              <a:lnSpc>
                <a:spcPts val="1107"/>
              </a:lnSpc>
              <a:spcBef>
                <a:spcPts val="133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561330" y="3643410"/>
            <a:ext cx="414688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состояние</a:t>
            </a:r>
            <a:r>
              <a:rPr dirty="0" sz="1000" spc="8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крайнего</a:t>
            </a:r>
            <a:r>
              <a:rPr dirty="0" sz="1000" spc="8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раздражения,</a:t>
            </a:r>
            <a:r>
              <a:rPr dirty="0" sz="1000" spc="8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полной</a:t>
            </a:r>
            <a:r>
              <a:rPr dirty="0" sz="1000" spc="8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потери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самообладания.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758180" y="3968530"/>
            <a:ext cx="125518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Первоначально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108482" y="3968530"/>
            <a:ext cx="64813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оборот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850309" y="3968530"/>
            <a:ext cx="77246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означал: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8718552" y="3968530"/>
            <a:ext cx="9890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постепенно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623060" y="4074031"/>
            <a:ext cx="877667" cy="805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204"/>
              </a:lnSpc>
              <a:spcBef>
                <a:spcPts val="42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5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204"/>
              </a:lnSpc>
              <a:spcBef>
                <a:spcPts val="46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204"/>
              </a:lnSpc>
              <a:spcBef>
                <a:spcPts val="33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713990" y="4074031"/>
            <a:ext cx="876397" cy="805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204"/>
              </a:lnSpc>
              <a:spcBef>
                <a:spcPts val="42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204"/>
              </a:lnSpc>
              <a:spcBef>
                <a:spcPts val="46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1270" marR="0">
              <a:lnSpc>
                <a:spcPts val="1204"/>
              </a:lnSpc>
              <a:spcBef>
                <a:spcPts val="33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561330" y="4131090"/>
            <a:ext cx="4146755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нагревать</a:t>
            </a:r>
            <a:r>
              <a:rPr dirty="0" sz="100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металл</a:t>
            </a:r>
            <a:r>
              <a:rPr dirty="0" sz="1000" spc="3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(металлическое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изделие)</a:t>
            </a:r>
            <a:r>
              <a:rPr dirty="0" sz="100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степени,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4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делался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красным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(красное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каление),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очень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высокой</a:t>
            </a:r>
            <a:r>
              <a:rPr dirty="0" sz="1000" spc="2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температу-</a:t>
            </a:r>
            <a:r>
              <a:rPr dirty="0" sz="1000" spc="7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ре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белым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(белое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каление).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561330" y="4829590"/>
            <a:ext cx="4149896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Расширение</a:t>
            </a:r>
            <a:r>
              <a:rPr dirty="0" sz="1000" spc="11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spc="11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запаса.</a:t>
            </a:r>
            <a:r>
              <a:rPr dirty="0" sz="1000" spc="113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1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обычное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жи-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телей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страны.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721360" y="4996368"/>
            <a:ext cx="814979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37" b="1" i="1">
                <a:solidFill>
                  <a:srgbClr val="231f20"/>
                </a:solidFill>
                <a:latin typeface="Times New Roman"/>
                <a:cs typeface="Times New Roman"/>
              </a:rPr>
              <a:t>«Пройди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577340" y="4998251"/>
            <a:ext cx="75391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 b="1" i="1">
                <a:solidFill>
                  <a:srgbClr val="231f20"/>
                </a:solidFill>
                <a:latin typeface="Times New Roman"/>
                <a:cs typeface="Times New Roman"/>
              </a:rPr>
              <a:t>лабиринт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2373630" y="4998251"/>
            <a:ext cx="46392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через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2879090" y="4998251"/>
            <a:ext cx="92380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 b="1" i="1">
                <a:solidFill>
                  <a:srgbClr val="231f20"/>
                </a:solidFill>
                <a:latin typeface="Times New Roman"/>
                <a:cs typeface="Times New Roman"/>
              </a:rPr>
              <a:t>треугольные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3845559" y="4998251"/>
            <a:ext cx="823550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 b="1" i="1">
                <a:solidFill>
                  <a:srgbClr val="231f20"/>
                </a:solidFill>
                <a:latin typeface="Times New Roman"/>
                <a:cs typeface="Times New Roman"/>
              </a:rPr>
              <a:t>комнаты».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523240" y="5155980"/>
            <a:ext cx="32346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561330" y="5155980"/>
            <a:ext cx="4148773" cy="352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17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россияне,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греки,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немцы,</a:t>
            </a:r>
            <a:r>
              <a:rPr dirty="0" sz="1000" spc="1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швейцарцы,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финны,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австрийцы,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чилийцы,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американцы.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721360" y="5316000"/>
            <a:ext cx="16087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через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второй.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720090" y="5532307"/>
            <a:ext cx="3975224" cy="4940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звука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[ф].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6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Ф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оф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Митроф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новича</a:t>
            </a:r>
            <a:r>
              <a:rPr dirty="0" sz="1000" spc="6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три</a:t>
            </a:r>
            <a:r>
              <a:rPr dirty="0" sz="1000" spc="6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Митроф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ны</a:t>
            </a:r>
          </a:p>
          <a:p>
            <a:pPr marL="126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Ф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оф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новичи.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5561330" y="5524280"/>
            <a:ext cx="4151750" cy="512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Фонетический</a:t>
            </a:r>
            <a:r>
              <a:rPr dirty="0" sz="1000" spc="2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анализ</a:t>
            </a:r>
            <a:r>
              <a:rPr dirty="0" sz="1000" spc="20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слова.</a:t>
            </a:r>
            <a:r>
              <a:rPr dirty="0" sz="1000" spc="1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русском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языке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названий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месяцев,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состоящих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ровно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пяти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звуков?</a:t>
            </a:r>
          </a:p>
          <a:p>
            <a:pPr marL="196850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апрель.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721360" y="6053007"/>
            <a:ext cx="3944989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0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20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«В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моей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758180" y="606316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6398260" y="6067880"/>
            <a:ext cx="969218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Установление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498334" y="6067880"/>
            <a:ext cx="1543074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причинно-следственных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9171944" y="6067880"/>
            <a:ext cx="53936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связей.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523240" y="6215567"/>
            <a:ext cx="54915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семье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120521" y="6215567"/>
            <a:ext cx="79271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детей».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561330" y="6225727"/>
            <a:ext cx="4151106" cy="511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Перечисли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7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пиши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профессии</a:t>
            </a:r>
            <a:r>
              <a:rPr dirty="0" sz="1000" spc="1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людей,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делали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предметы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которым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8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необходимы</a:t>
            </a:r>
            <a:r>
              <a:rPr dirty="0" sz="1000" spc="2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100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(стол,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телевизор,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тетрадь,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книга,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дорога).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721360" y="640182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5758180" y="6707513"/>
            <a:ext cx="3949964" cy="3647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66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стол</a:t>
            </a:r>
            <a:r>
              <a:rPr dirty="0" sz="1050" spc="6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7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столяр,</a:t>
            </a:r>
            <a:r>
              <a:rPr dirty="0" sz="1050" spc="6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дизайнер,</a:t>
            </a:r>
            <a:r>
              <a:rPr dirty="0" sz="105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продавец,</a:t>
            </a:r>
          </a:p>
          <a:p>
            <a:pPr marL="1736089" marR="0">
              <a:lnSpc>
                <a:spcPts val="1222"/>
              </a:lnSpc>
              <a:spcBef>
                <a:spcPts val="17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12783"/>
            <a:ext cx="320454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программист,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школьник,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писатель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12783"/>
            <a:ext cx="4070788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познавательная.</a:t>
            </a:r>
            <a:r>
              <a:rPr dirty="0" sz="105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105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рассчитана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105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часа,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час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неделю.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51333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52983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242820" y="66467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0060" y="676690"/>
            <a:ext cx="4207016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установить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соответствие.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Даны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человеческого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тела.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обычно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надевают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них?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0090" y="962847"/>
            <a:ext cx="895750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50900" y="1116150"/>
            <a:ext cx="631750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22" b="1" i="1">
                <a:solidFill>
                  <a:srgbClr val="231f20"/>
                </a:solidFill>
                <a:latin typeface="Times New Roman"/>
                <a:cs typeface="Times New Roman"/>
              </a:rPr>
              <a:t>ребусы».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264910" y="1133483"/>
            <a:ext cx="28568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61330" y="1138432"/>
            <a:ext cx="1881091" cy="492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  <a:p>
            <a:pPr marL="196850" marR="0">
              <a:lnSpc>
                <a:spcPts val="111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«Восстанови</a:t>
            </a:r>
            <a:r>
              <a:rPr dirty="0" sz="1000" spc="73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слово</a:t>
            </a:r>
          </a:p>
          <a:p>
            <a:pPr marL="0" marR="0">
              <a:lnSpc>
                <a:spcPts val="1193"/>
              </a:lnSpc>
              <a:spcBef>
                <a:spcPts val="92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скорости</a:t>
            </a:r>
            <a:r>
              <a:rPr dirty="0" sz="1000" spc="17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протекания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1360" y="1273183"/>
            <a:ext cx="377508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трикотаж;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колядовать;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наушник.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50430" y="1283501"/>
            <a:ext cx="226562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448550" y="1278670"/>
            <a:ext cx="2340635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вычеркни</a:t>
            </a:r>
            <a:r>
              <a:rPr dirty="0" sz="1000" spc="7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лишнее».</a:t>
            </a:r>
            <a:r>
              <a:rPr dirty="0" sz="1000" spc="7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Увеличение</a:t>
            </a:r>
          </a:p>
          <a:p>
            <a:pPr marL="103696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  <a:r>
              <a:rPr dirty="0" sz="1000" spc="17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процессов.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1492437"/>
            <a:ext cx="994627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845310" y="1494321"/>
            <a:ext cx="870315" cy="347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  <a:p>
            <a:pPr marL="259079" marR="0">
              <a:lnSpc>
                <a:spcPts val="1193"/>
              </a:lnSpc>
              <a:spcBef>
                <a:spcPts val="106"/>
              </a:spcBef>
              <a:spcAft>
                <a:spcPts val="0"/>
              </a:spcAft>
            </a:pP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586990" y="1489490"/>
            <a:ext cx="1037401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  <a:p>
            <a:pPr marL="20320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634740" y="1489490"/>
            <a:ext cx="102998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6476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561330" y="1603790"/>
            <a:ext cx="4225386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Рекомендуется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ограничить</a:t>
            </a:r>
            <a:r>
              <a:rPr dirty="0" sz="100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1-2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минуты.</a:t>
            </a:r>
          </a:p>
          <a:p>
            <a:pPr marL="1968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9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чёрный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стол,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деревянная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парта,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серое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кресло,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синий</a:t>
            </a:r>
            <a:r>
              <a:rPr dirty="0" sz="1000" spc="10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ко-</a:t>
            </a:r>
            <a:r>
              <a:rPr dirty="0" sz="1000" spc="10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мод,</a:t>
            </a:r>
            <a:r>
              <a:rPr dirty="0" sz="1000" spc="10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зелёный</a:t>
            </a:r>
            <a:r>
              <a:rPr dirty="0" sz="1000" spc="10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диван,</a:t>
            </a:r>
            <a:r>
              <a:rPr dirty="0" sz="1000" spc="10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жёлтый</a:t>
            </a:r>
            <a:r>
              <a:rPr dirty="0" sz="1000" spc="10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шкаф.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Деревянная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парта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указан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цвет,</a:t>
            </a:r>
            <a:r>
              <a:rPr dirty="0" sz="1000" spc="3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материал,</a:t>
            </a:r>
            <a:r>
              <a:rPr dirty="0" sz="1000" spc="3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которого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сделан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предмет.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790700" y="165205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1814610"/>
            <a:ext cx="20319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1360" y="1971683"/>
            <a:ext cx="79280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2133380"/>
            <a:ext cx="4144472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12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Меняем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24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пустые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бутылки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1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молоком,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выпиваем,</a:t>
            </a:r>
            <a:r>
              <a:rPr dirty="0" sz="1000" spc="5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5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нас</a:t>
            </a:r>
            <a:r>
              <a:rPr dirty="0" sz="1000" spc="5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остаются</a:t>
            </a:r>
            <a:r>
              <a:rPr dirty="0" sz="100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00" spc="5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пустых</a:t>
            </a:r>
            <a:r>
              <a:rPr dirty="0" sz="1000" spc="5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бутылок.</a:t>
            </a:r>
            <a:r>
              <a:rPr dirty="0" sz="1000" spc="5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меняем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молоком,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вы-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пиваем,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нас</a:t>
            </a: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остаются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бутылки,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7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тоже</a:t>
            </a:r>
            <a:r>
              <a:rPr dirty="0" sz="1000" spc="7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7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поменять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молоком.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Выпить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бутылок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молока.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0090" y="2995710"/>
            <a:ext cx="3973900" cy="497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8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80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8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пространственного</a:t>
            </a:r>
          </a:p>
          <a:p>
            <a:pPr marL="13207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26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3466880"/>
            <a:ext cx="4147431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Решение:</a:t>
            </a:r>
            <a:r>
              <a:rPr dirty="0" sz="100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куска</a:t>
            </a:r>
            <a:r>
              <a:rPr dirty="0" sz="1000" spc="1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пола,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застеленных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дорожками,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5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5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лучить,</a:t>
            </a:r>
            <a:r>
              <a:rPr dirty="0" sz="1000" spc="5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6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разместить</a:t>
            </a:r>
            <a:r>
              <a:rPr dirty="0" sz="1000" spc="6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6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дорожки</a:t>
            </a:r>
            <a:r>
              <a:rPr dirty="0" sz="100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промежутками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ними</a:t>
            </a:r>
            <a:r>
              <a:rPr dirty="0" sz="100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концами</a:t>
            </a:r>
            <a:r>
              <a:rPr dirty="0" sz="1000" spc="1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коридора,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3954560"/>
            <a:ext cx="98954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оставшиеся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623777" y="3954560"/>
            <a:ext cx="7797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дорожки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516689" y="3954560"/>
            <a:ext cx="85105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положить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481343" y="3954560"/>
            <a:ext cx="64536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поверх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245610" y="3954560"/>
            <a:ext cx="43348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уже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23240" y="4117120"/>
            <a:ext cx="4144267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размещённых.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дорожки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займут</a:t>
            </a:r>
            <a:r>
              <a:rPr dirty="0" sz="10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весь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коридор,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5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 spc="5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стеленных</a:t>
            </a:r>
            <a:r>
              <a:rPr dirty="0" sz="1000" spc="5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дорожками</a:t>
            </a:r>
            <a:r>
              <a:rPr dirty="0" sz="1000" spc="5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кусков</a:t>
            </a:r>
            <a:r>
              <a:rPr dirty="0" sz="100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пола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уменьшится.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23240" y="4654330"/>
            <a:ext cx="4144923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75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7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7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7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логически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мыслить,</a:t>
            </a:r>
            <a:r>
              <a:rPr dirty="0" sz="1000" spc="6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раз-</a:t>
            </a:r>
            <a:r>
              <a:rPr dirty="0" sz="10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личать</a:t>
            </a:r>
            <a:r>
              <a:rPr dirty="0" sz="1000" spc="6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необходимые</a:t>
            </a:r>
            <a:r>
              <a:rPr dirty="0" sz="1000" spc="6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достаточные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условия.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21360" y="5139471"/>
            <a:ext cx="101963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20090" y="5354507"/>
            <a:ext cx="2838140" cy="347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звука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[ш].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Ш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ф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шв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йни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лж</a:t>
            </a:r>
            <a:r>
              <a:rPr dirty="0" sz="1050" spc="3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пош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парш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23240" y="5727887"/>
            <a:ext cx="4143363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10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«Портной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шьёт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красное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платье».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21360" y="6076709"/>
            <a:ext cx="158938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720090" y="6317167"/>
            <a:ext cx="1475545" cy="3352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«Закончи</a:t>
            </a:r>
          </a:p>
          <a:p>
            <a:pPr marL="13207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закономерность.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1673072" y="6319051"/>
            <a:ext cx="453935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ряд».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2244090" y="6314220"/>
            <a:ext cx="9814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331209" y="6314220"/>
            <a:ext cx="6682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4123975" y="6314220"/>
            <a:ext cx="5723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найти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21360" y="6621560"/>
            <a:ext cx="386814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доля,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иваси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(слова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оканчиваются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ноты).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845820" y="6855422"/>
            <a:ext cx="371221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845820" y="6708102"/>
            <a:ext cx="367157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1253490" y="6513791"/>
            <a:ext cx="32639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845820" y="6172162"/>
            <a:ext cx="367157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407160" y="5979122"/>
            <a:ext cx="314833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845820" y="5591772"/>
            <a:ext cx="367157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1441450" y="5397462"/>
            <a:ext cx="307594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79120" y="619947"/>
            <a:ext cx="4025247" cy="3461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224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Впишите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фигуры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буквы.</a:t>
            </a:r>
          </a:p>
          <a:p>
            <a:pPr marL="0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7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2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ТАПММТМА,</a:t>
            </a:r>
            <a:r>
              <a:rPr dirty="0" sz="105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МТМПААМП.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098040" y="1162925"/>
            <a:ext cx="920694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40" b="1">
                <a:solidFill>
                  <a:srgbClr val="231f20"/>
                </a:solidFill>
                <a:latin typeface="Times New Roman"/>
                <a:cs typeface="Times New Roman"/>
              </a:rPr>
              <a:t>Дни</a:t>
            </a:r>
            <a:r>
              <a:rPr dirty="0" sz="1250" spc="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5" b="1">
                <a:solidFill>
                  <a:srgbClr val="231f20"/>
                </a:solidFill>
                <a:latin typeface="Times New Roman"/>
                <a:cs typeface="Times New Roman"/>
              </a:rPr>
              <a:t>21–22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65910" y="1466896"/>
            <a:ext cx="1986686" cy="206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Проект:</a:t>
            </a:r>
            <a:r>
              <a:rPr dirty="0" sz="120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Твоя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малая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31f20"/>
                </a:solidFill>
                <a:latin typeface="Times New Roman"/>
                <a:cs typeface="Times New Roman"/>
              </a:rPr>
              <a:t>Родина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1787940"/>
            <a:ext cx="3719609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Цели:</a:t>
            </a:r>
            <a:r>
              <a:rPr dirty="0" sz="1000" spc="1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воспитывать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любовь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родному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дому,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семье,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городу.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2095280"/>
            <a:ext cx="3783014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Задачи</a:t>
            </a: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занятия:</a:t>
            </a:r>
            <a:r>
              <a:rPr dirty="0" sz="1000" spc="1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побуждать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детей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выполнению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общественно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чимых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заданий,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добрым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делам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семьи,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родного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дома,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города.</a:t>
            </a:r>
          </a:p>
          <a:p>
            <a:pPr marL="1981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Учить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детей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принимать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участие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обсуждении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программ,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проек-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тов,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написании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планов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реализации.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027680" y="3105951"/>
            <a:ext cx="1567230" cy="5048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19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 i="1">
                <a:solidFill>
                  <a:srgbClr val="231f20"/>
                </a:solidFill>
                <a:latin typeface="Times New Roman"/>
                <a:cs typeface="Times New Roman"/>
              </a:rPr>
              <a:t>Мы</a:t>
            </a:r>
            <a:r>
              <a:rPr dirty="0" sz="100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бы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нищими</a:t>
            </a:r>
            <a:r>
              <a:rPr dirty="0" sz="1000" spc="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стали,</a:t>
            </a:r>
          </a:p>
          <a:p>
            <a:pPr marL="0" marR="0">
              <a:lnSpc>
                <a:spcPts val="1135"/>
              </a:lnSpc>
              <a:spcBef>
                <a:spcPts val="184"/>
              </a:spcBef>
              <a:spcAft>
                <a:spcPts val="0"/>
              </a:spcAft>
            </a:pP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пожалуй,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Если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б</a:t>
            </a:r>
            <a:r>
              <a:rPr dirty="0" sz="1000" spc="3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не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были</a:t>
            </a:r>
          </a:p>
          <a:p>
            <a:pPr marL="655320" marR="0">
              <a:lnSpc>
                <a:spcPts val="1135"/>
              </a:lnSpc>
              <a:spcBef>
                <a:spcPts val="184"/>
              </a:spcBef>
              <a:spcAft>
                <a:spcPts val="0"/>
              </a:spcAft>
            </a:pP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слиты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3" i="1">
                <a:solidFill>
                  <a:srgbClr val="231f20"/>
                </a:solidFill>
                <a:latin typeface="Times New Roman"/>
                <a:cs typeface="Times New Roman"/>
              </a:rPr>
              <a:t>душой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816860" y="3592650"/>
            <a:ext cx="1779015" cy="5013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той</a:t>
            </a:r>
            <a:r>
              <a:rPr dirty="0" sz="1000" spc="1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единственной</a:t>
            </a:r>
            <a:r>
              <a:rPr dirty="0" sz="1000" spc="20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родиной</a:t>
            </a:r>
          </a:p>
          <a:p>
            <a:pPr marL="140969" marR="0">
              <a:lnSpc>
                <a:spcPts val="1107"/>
              </a:lnSpc>
              <a:spcBef>
                <a:spcPts val="162"/>
              </a:spcBef>
              <a:spcAft>
                <a:spcPts val="0"/>
              </a:spcAft>
            </a:pPr>
            <a:r>
              <a:rPr dirty="0" sz="1000" spc="-15" i="1">
                <a:solidFill>
                  <a:srgbClr val="231f20"/>
                </a:solidFill>
                <a:latin typeface="Times New Roman"/>
                <a:cs typeface="Times New Roman"/>
              </a:rPr>
              <a:t>малой,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Где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начало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отчизны</a:t>
            </a:r>
          </a:p>
          <a:p>
            <a:pPr marL="1120140" marR="0">
              <a:lnSpc>
                <a:spcPts val="1107"/>
              </a:lnSpc>
              <a:spcBef>
                <a:spcPts val="112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большой!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359150" y="4106553"/>
            <a:ext cx="123559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Юрий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Паркаев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292350" y="4385131"/>
            <a:ext cx="53314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882140" y="4680187"/>
            <a:ext cx="1148207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9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0090" y="4886740"/>
            <a:ext cx="3971067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1)Напиши,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где</a:t>
            </a:r>
            <a:r>
              <a:rPr dirty="0" sz="100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3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живешь.</a:t>
            </a:r>
            <a:r>
              <a:rPr dirty="0" sz="100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Заполни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пропущенные</a:t>
            </a:r>
          </a:p>
          <a:p>
            <a:pPr marL="14350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строки.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47089" y="5263930"/>
            <a:ext cx="74824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Планета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561198" y="5263930"/>
            <a:ext cx="65845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Страна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4561198" y="5458240"/>
            <a:ext cx="11327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Федеральный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847089" y="5651280"/>
            <a:ext cx="3748686" cy="3839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1013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Республика,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край,</a:t>
            </a:r>
          </a:p>
          <a:p>
            <a:pPr marL="0" marR="0">
              <a:lnSpc>
                <a:spcPts val="1193"/>
              </a:lnSpc>
              <a:spcBef>
                <a:spcPts val="3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область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4560570" y="6038630"/>
            <a:ext cx="61612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Город,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47089" y="6380260"/>
            <a:ext cx="57803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Улица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560570" y="6380260"/>
            <a:ext cx="43876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Дом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561198" y="6574571"/>
            <a:ext cx="82285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Квартира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82295" y="700366"/>
            <a:ext cx="3923664" cy="240220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765165" y="4453217"/>
            <a:ext cx="3799204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5759450" y="3740746"/>
            <a:ext cx="379984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563870" y="680500"/>
            <a:ext cx="405850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Выясни,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кто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хочет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заниматься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этим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проектом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какими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ектами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хотят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заниматься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одноклассники.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371080" y="1356180"/>
            <a:ext cx="53314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51700" y="1651237"/>
            <a:ext cx="773606" cy="3456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</a:p>
          <a:p>
            <a:pPr marL="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760720" y="2005110"/>
            <a:ext cx="4047814" cy="8132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1)Разбейтесь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состав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группы: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2)Рассмотрите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примеры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игровых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комплексов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13842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цветной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вклейке.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3)Обсудите,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каким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проектом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работать</a:t>
            </a:r>
          </a:p>
          <a:p>
            <a:pPr marL="14350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ваша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63870" y="2792510"/>
            <a:ext cx="3981406" cy="8386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-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Определите,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будут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вашей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группе.</a:t>
            </a:r>
          </a:p>
          <a:p>
            <a:pPr marL="19685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5)Напишите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проектом.</a:t>
            </a:r>
          </a:p>
          <a:p>
            <a:pPr marL="19685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00" spc="-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тетрадь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осуществлению.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3826290"/>
            <a:ext cx="4169550" cy="9884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2)Рассмотри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чертеж,</a:t>
            </a:r>
            <a:r>
              <a:rPr dirty="0" sz="1000" spc="4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цветную</a:t>
            </a:r>
            <a:r>
              <a:rPr dirty="0" sz="1000" spc="4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вклейку</a:t>
            </a:r>
            <a:r>
              <a:rPr dirty="0" sz="1000" spc="4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33909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занятиям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21–22.</a:t>
            </a:r>
          </a:p>
          <a:p>
            <a:pPr marL="198119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3)Напиши,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какого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возраста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предназначены</a:t>
            </a:r>
            <a:r>
              <a:rPr dirty="0" sz="1000" spc="2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игровые</a:t>
            </a:r>
            <a:r>
              <a:rPr dirty="0" sz="100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ком-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плексы.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похожие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комплексы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вашей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улице?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вашем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насе-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лённом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пункте?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Прочитай</a:t>
            </a:r>
            <a:r>
              <a:rPr dirty="0" sz="1000" spc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список</a:t>
            </a:r>
            <a:r>
              <a:rPr dirty="0" sz="1000" spc="9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возможных</a:t>
            </a:r>
            <a:r>
              <a:rPr dirty="0" sz="1000" spc="9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проектов,</a:t>
            </a:r>
            <a:r>
              <a:rPr dirty="0" sz="1000" spc="10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61330" y="3826290"/>
            <a:ext cx="3430981" cy="515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выбранный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тобой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проект,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например:</a:t>
            </a:r>
          </a:p>
          <a:p>
            <a:pPr marL="19685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Рисунок,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описание,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план,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макет,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чертежи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отдельных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элементов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(каких)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29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д.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4787680"/>
            <a:ext cx="114020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которыми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866487" y="4787680"/>
            <a:ext cx="27983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твоя</a:t>
            </a:r>
            <a:r>
              <a:rPr dirty="0" sz="1000" spc="3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</a:t>
            </a:r>
            <a:r>
              <a:rPr dirty="0" sz="1000" spc="3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можете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поработать.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4950240"/>
            <a:ext cx="4147822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Выбери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тот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пункт,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чешь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выполнить.</a:t>
            </a:r>
          </a:p>
          <a:p>
            <a:pPr marL="35941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00" spc="5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стихотворение,</a:t>
            </a:r>
            <a:r>
              <a:rPr dirty="0" sz="1000" spc="5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сказка</a:t>
            </a:r>
            <a:r>
              <a:rPr dirty="0" sz="1000" spc="5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рассказ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твоём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22350" y="5275360"/>
            <a:ext cx="6445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городе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797050" y="5275360"/>
            <a:ext cx="56944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(селе,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96820" y="5275360"/>
            <a:ext cx="4513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ули-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3077826" y="5275360"/>
            <a:ext cx="32520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це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532282" y="527536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902709" y="5275360"/>
            <a:ext cx="27246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293870" y="5275360"/>
            <a:ext cx="3763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п.),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882650" y="5437921"/>
            <a:ext cx="3785453" cy="13250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970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достопримечательностях,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знаменитых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людях,</a:t>
            </a:r>
          </a:p>
          <a:p>
            <a:pPr marL="13970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проживающих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твоей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улице,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семье;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спортивной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площадки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(школы,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двора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29">
                <a:solidFill>
                  <a:srgbClr val="231f20"/>
                </a:solidFill>
                <a:latin typeface="GRULLQ+DejaVu Sans"/>
                <a:cs typeface="GRULLQ+DejaVu Sans"/>
              </a:rPr>
              <a:t>т.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п.);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в)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игрового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комплекса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дошкольников;</a:t>
            </a:r>
          </a:p>
          <a:p>
            <a:pPr marL="0" marR="0">
              <a:lnSpc>
                <a:spcPts val="1193"/>
              </a:lnSpc>
              <a:spcBef>
                <a:spcPts val="80"/>
              </a:spcBef>
              <a:spcAft>
                <a:spcPts val="0"/>
              </a:spcAft>
            </a:pP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г)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игрового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комплекса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двора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многоэтажного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дома;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д)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парка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отдыха;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школы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будущего.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1360" y="6735860"/>
            <a:ext cx="3338693" cy="336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00" spc="-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Напиши,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каких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частей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состоять</a:t>
            </a:r>
          </a:p>
          <a:p>
            <a:pPr marL="1750060" marR="0">
              <a:lnSpc>
                <a:spcPts val="11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759450" y="1402676"/>
            <a:ext cx="379984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0090" y="628430"/>
            <a:ext cx="3850471" cy="6646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2)Подготовьте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выставки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14477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классе.</a:t>
            </a:r>
          </a:p>
          <a:p>
            <a:pPr marL="126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3)Удалось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вашей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группе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планировали?</a:t>
            </a:r>
          </a:p>
          <a:p>
            <a:pPr marL="14477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Напиши,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смогли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(не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успели)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сделать.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1436190"/>
            <a:ext cx="110328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Саморефлексия.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593630"/>
            <a:ext cx="4005096" cy="512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оцениваешь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своё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участие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проекте?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Оцени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баллов:</a:t>
            </a:r>
          </a:p>
          <a:p>
            <a:pPr marL="19811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«Всё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3" i="1">
                <a:solidFill>
                  <a:srgbClr val="231f20"/>
                </a:solidFill>
                <a:latin typeface="Times New Roman"/>
                <a:cs typeface="Times New Roman"/>
              </a:rPr>
              <a:t>сделали</a:t>
            </a:r>
            <a:r>
              <a:rPr dirty="0" sz="1050" spc="1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 i="1">
                <a:solidFill>
                  <a:srgbClr val="231f20"/>
                </a:solidFill>
                <a:latin typeface="Times New Roman"/>
                <a:cs typeface="Times New Roman"/>
              </a:rPr>
              <a:t>без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меня».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2076503"/>
            <a:ext cx="293370" cy="1940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8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…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2238790"/>
            <a:ext cx="393310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«Я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1" i="1">
                <a:solidFill>
                  <a:srgbClr val="231f20"/>
                </a:solidFill>
                <a:latin typeface="Times New Roman"/>
                <a:cs typeface="Times New Roman"/>
              </a:rPr>
              <a:t>сделал</a:t>
            </a:r>
            <a:r>
              <a:rPr dirty="0" sz="1000" spc="1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очень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много,</a:t>
            </a:r>
            <a:r>
              <a:rPr dirty="0" sz="1000" spc="-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без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меня</a:t>
            </a:r>
            <a:r>
              <a:rPr dirty="0" sz="1000" spc="1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работа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i="1">
                <a:solidFill>
                  <a:srgbClr val="231f20"/>
                </a:solidFill>
                <a:latin typeface="Times New Roman"/>
                <a:cs typeface="Times New Roman"/>
              </a:rPr>
              <a:t>бы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не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получилась».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203450" y="262428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0090" y="2913567"/>
            <a:ext cx="3508165" cy="494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</a:p>
          <a:p>
            <a:pPr marL="126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сурок;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стог;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танго;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град;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</a:p>
          <a:p>
            <a:pPr marL="126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жмот;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бугор.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3431320"/>
            <a:ext cx="3768300" cy="5122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анализа,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построения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математической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модели.</a:t>
            </a:r>
          </a:p>
          <a:p>
            <a:pPr marL="19811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часа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0090" y="3970207"/>
            <a:ext cx="2398521" cy="3461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«Заполни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</a:p>
          <a:p>
            <a:pPr marL="126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565775" y="683221"/>
            <a:ext cx="4006215" cy="105854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8955" y="5194262"/>
            <a:ext cx="4006215" cy="157289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23240" y="680500"/>
            <a:ext cx="380403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Знак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среднем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столбце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показывает,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направлении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растя-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гивается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фигура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строчки,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помещённая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первом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столбце.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624830" y="719253"/>
            <a:ext cx="791119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стереть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рошок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449060" y="719253"/>
            <a:ext cx="1706402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стереть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20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изрубить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лица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земли</a:t>
            </a:r>
            <a:r>
              <a:rPr dirty="0" sz="900" spc="10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ка-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пусту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216900" y="719253"/>
            <a:ext cx="1444461" cy="4538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жестоко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расправиться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кем-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либо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чем-либо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624830" y="1173913"/>
            <a:ext cx="733488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повесить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нос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449060" y="1174026"/>
            <a:ext cx="568411" cy="4505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опусти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ть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голову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345680" y="1176566"/>
            <a:ext cx="561602" cy="304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упасть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духом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216900" y="1171373"/>
            <a:ext cx="1269845" cy="5935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прийти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уныние,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сильно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расстроиться,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огорчиться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1217710"/>
            <a:ext cx="4073573" cy="8411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«Помоги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Кате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подобрать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меню».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Логическая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задача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работать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информацией.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98119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47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3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курица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варёная,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салат,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чай,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арбуз;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калорийность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4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235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ккал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0090" y="2077907"/>
            <a:ext cx="3447683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[м]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54" b="1">
                <a:solidFill>
                  <a:srgbClr val="231f20"/>
                </a:solidFill>
                <a:latin typeface="Times New Roman"/>
                <a:cs typeface="Times New Roman"/>
              </a:rPr>
              <a:t>Ю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вь</a:t>
            </a:r>
            <a:r>
              <a:rPr dirty="0" sz="1000" spc="46" b="1">
                <a:solidFill>
                  <a:srgbClr val="231f20"/>
                </a:solidFill>
                <a:latin typeface="Times New Roman"/>
                <a:cs typeface="Times New Roman"/>
              </a:rPr>
              <a:t>ю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н,</a:t>
            </a:r>
            <a:r>
              <a:rPr dirty="0" sz="1000" spc="-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дчив;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коз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отх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дчив.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2451287"/>
            <a:ext cx="4019397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«Собака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бежит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козлом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лает».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1360" y="280010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3040567"/>
            <a:ext cx="4149541" cy="132662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Увеличение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Най-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таблице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слов.</a:t>
            </a:r>
          </a:p>
          <a:p>
            <a:pPr marL="198119" marR="0">
              <a:lnSpc>
                <a:spcPts val="1222"/>
              </a:lnSpc>
              <a:spcBef>
                <a:spcPts val="7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25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2" b="1">
                <a:solidFill>
                  <a:srgbClr val="231f20"/>
                </a:solidFill>
                <a:latin typeface="Times New Roman"/>
                <a:cs typeface="Times New Roman"/>
              </a:rPr>
              <a:t>по</a:t>
            </a:r>
            <a:r>
              <a:rPr dirty="0" sz="1050" spc="27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горизонтали</a:t>
            </a:r>
            <a:r>
              <a:rPr dirty="0" sz="1050" spc="27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ком,</a:t>
            </a:r>
            <a:r>
              <a:rPr dirty="0" sz="105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пот,</a:t>
            </a:r>
            <a:r>
              <a:rPr dirty="0" sz="105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компот,</a:t>
            </a:r>
            <a:r>
              <a:rPr dirty="0" sz="1050" spc="2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звено,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гол,</a:t>
            </a:r>
            <a:r>
              <a:rPr dirty="0" sz="105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жалоба,</a:t>
            </a:r>
            <a:r>
              <a:rPr dirty="0" sz="105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оскал,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острога,</a:t>
            </a:r>
            <a:r>
              <a:rPr dirty="0" sz="105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рассол,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снег,</a:t>
            </a:r>
            <a:r>
              <a:rPr dirty="0" sz="105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пас,</a:t>
            </a:r>
            <a:r>
              <a:rPr dirty="0" sz="105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ум,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пенка,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банан,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лоб,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рог</a:t>
            </a:r>
          </a:p>
          <a:p>
            <a:pPr marL="198119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 b="1">
                <a:solidFill>
                  <a:srgbClr val="231f20"/>
                </a:solidFill>
                <a:latin typeface="Times New Roman"/>
                <a:cs typeface="Times New Roman"/>
              </a:rPr>
              <a:t>По</a:t>
            </a:r>
            <a:r>
              <a:rPr dirty="0" sz="1050" spc="35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6" b="1">
                <a:solidFill>
                  <a:srgbClr val="231f20"/>
                </a:solidFill>
                <a:latin typeface="Times New Roman"/>
                <a:cs typeface="Times New Roman"/>
              </a:rPr>
              <a:t>вертикали</a:t>
            </a:r>
            <a:r>
              <a:rPr dirty="0" sz="1050" spc="36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жест,</a:t>
            </a:r>
            <a:r>
              <a:rPr dirty="0" sz="105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жесть,</a:t>
            </a:r>
            <a:r>
              <a:rPr dirty="0" sz="105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огонь,</a:t>
            </a:r>
            <a:r>
              <a:rPr dirty="0" sz="1050" spc="3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кактус,</a:t>
            </a:r>
            <a:r>
              <a:rPr dirty="0" sz="105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пар,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паркет,</a:t>
            </a:r>
            <a:r>
              <a:rPr dirty="0" sz="105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лён,</a:t>
            </a:r>
            <a:r>
              <a:rPr dirty="0" sz="105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вес,</a:t>
            </a:r>
            <a:r>
              <a:rPr dirty="0" sz="105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весна,</a:t>
            </a:r>
            <a:r>
              <a:rPr dirty="0" sz="105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го,</a:t>
            </a:r>
            <a:r>
              <a:rPr dirty="0" sz="105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абак</a:t>
            </a:r>
            <a:r>
              <a:rPr dirty="0" sz="105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(счёты),</a:t>
            </a:r>
            <a:r>
              <a:rPr dirty="0" sz="105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бак,</a:t>
            </a:r>
            <a:r>
              <a:rPr dirty="0" sz="105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маг,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рис,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риск.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4378740"/>
            <a:ext cx="414870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«Сопоставь</a:t>
            </a:r>
            <a:r>
              <a:rPr dirty="0" sz="1000" spc="67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фразеологизмы».</a:t>
            </a:r>
            <a:r>
              <a:rPr dirty="0" sz="1000" spc="6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6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русской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культурой.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Увеличение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словарного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запаса.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4703860"/>
            <a:ext cx="6680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74800" y="4703860"/>
            <a:ext cx="125768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анализировать,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620010" y="4703860"/>
            <a:ext cx="81693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505187" y="4703860"/>
            <a:ext cx="118560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существенные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4866421"/>
            <a:ext cx="863855" cy="3426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признаки.</a:t>
            </a:r>
          </a:p>
          <a:p>
            <a:pPr marL="198119" marR="0">
              <a:lnSpc>
                <a:spcPts val="1107"/>
              </a:lnSpc>
              <a:spcBef>
                <a:spcPts val="97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430020" y="5237187"/>
            <a:ext cx="958081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фразеологизмы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594100" y="5237187"/>
            <a:ext cx="618976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значение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86740" y="5416871"/>
            <a:ext cx="769860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бок</a:t>
            </a:r>
            <a:r>
              <a:rPr dirty="0" sz="9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9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бок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518920" y="5419523"/>
            <a:ext cx="725832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плечом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10160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плечу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2308860" y="5419523"/>
            <a:ext cx="624539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стена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стене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3178810" y="5415713"/>
            <a:ext cx="1449979" cy="4538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совсем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очень</a:t>
            </a:r>
            <a:r>
              <a:rPr dirty="0" sz="900" spc="2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близко,</a:t>
            </a:r>
            <a:r>
              <a:rPr dirty="0" sz="900" spc="2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возле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дру-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гого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4045198" y="5415713"/>
            <a:ext cx="58587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рядом,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86740" y="5886996"/>
            <a:ext cx="900589" cy="3108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душа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нарас-</a:t>
            </a:r>
          </a:p>
          <a:p>
            <a:pPr marL="0" marR="0">
              <a:lnSpc>
                <a:spcPts val="1047"/>
              </a:lnSpc>
              <a:spcBef>
                <a:spcPts val="5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пашку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541780" y="5888153"/>
            <a:ext cx="635038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рубаха-</a:t>
            </a:r>
          </a:p>
          <a:p>
            <a:pPr marL="16509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парень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308860" y="5884343"/>
            <a:ext cx="139023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9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уме,</a:t>
            </a:r>
            <a:r>
              <a:rPr dirty="0" sz="900" spc="9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очень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2308860" y="6024043"/>
            <a:ext cx="601711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языке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178810" y="6024043"/>
            <a:ext cx="1244401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чистосердечный,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откровенный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86740" y="6336463"/>
            <a:ext cx="1539012" cy="4538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душа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пятки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ушла</a:t>
            </a:r>
            <a:r>
              <a:rPr dirty="0" sz="9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стынет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82550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жилах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412240" y="6336463"/>
            <a:ext cx="51596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кровь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2308860" y="6336463"/>
            <a:ext cx="800586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поджилки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тря-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сутся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178810" y="6336463"/>
            <a:ext cx="1089452" cy="3141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испытывать</a:t>
            </a:r>
          </a:p>
          <a:p>
            <a:pPr marL="0" marR="0">
              <a:lnSpc>
                <a:spcPts val="1073"/>
              </a:lnSpc>
              <a:spcBef>
                <a:spcPts val="26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сильный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страх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3383915" y="1816062"/>
            <a:ext cx="629919" cy="61531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638425" y="1816062"/>
            <a:ext cx="621029" cy="61531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1880870" y="1816062"/>
            <a:ext cx="621029" cy="615314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135380" y="1816062"/>
            <a:ext cx="621665" cy="615314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576830" y="1094067"/>
            <a:ext cx="611505" cy="615314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135380" y="1094067"/>
            <a:ext cx="611505" cy="615314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8331200" y="1124546"/>
            <a:ext cx="633094" cy="626745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6890385" y="1124546"/>
            <a:ext cx="633095" cy="626745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23240" y="632647"/>
            <a:ext cx="3326068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«Определи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направление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стрелки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компасе».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странственного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61330" y="628430"/>
            <a:ext cx="414748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1000" spc="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монет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лег-</a:t>
            </a:r>
            <a:r>
              <a:rPr dirty="0" sz="100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че,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среди</a:t>
            </a:r>
            <a:r>
              <a:rPr dirty="0" sz="1000" spc="2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них</a:t>
            </a:r>
            <a:r>
              <a:rPr dirty="0" sz="100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Кладём</a:t>
            </a:r>
            <a:r>
              <a:rPr dirty="0" sz="1000" spc="7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весы</a:t>
            </a:r>
            <a:r>
              <a:rPr dirty="0" sz="1000" spc="8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эти</a:t>
            </a:r>
            <a:r>
              <a:rPr dirty="0" sz="100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7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  <a:r>
              <a:rPr dirty="0" sz="1000" spc="8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определяем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фальшивую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лёгкую.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01090" y="1046114"/>
            <a:ext cx="217041" cy="2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9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804670" y="1046114"/>
            <a:ext cx="217041" cy="2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9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23490" y="1046114"/>
            <a:ext cx="217041" cy="2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9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299459" y="1046114"/>
            <a:ext cx="217041" cy="2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9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758180" y="1168587"/>
            <a:ext cx="385861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«Вместо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звёздочек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подходящие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цифры».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2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498840" y="1270286"/>
            <a:ext cx="209379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З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529080" y="1332516"/>
            <a:ext cx="273949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Ю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561330" y="1328200"/>
            <a:ext cx="188664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уме-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677160" y="1430306"/>
            <a:ext cx="346169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ЮВ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025640" y="1456976"/>
            <a:ext cx="287966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СЗ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099820" y="1750964"/>
            <a:ext cx="256757" cy="1563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819910" y="1750964"/>
            <a:ext cx="217041" cy="2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9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)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548890" y="1750964"/>
            <a:ext cx="256757" cy="1563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7)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380740" y="1750964"/>
            <a:ext cx="256757" cy="1563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31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8)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016760" y="1943386"/>
            <a:ext cx="346169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ЮВ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243330" y="2072926"/>
            <a:ext cx="230358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2989580" y="2133886"/>
            <a:ext cx="331147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ЮЗ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3585209" y="2178336"/>
            <a:ext cx="224401" cy="1576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2607953"/>
            <a:ext cx="4169911" cy="5044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7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северо-восток,</a:t>
            </a:r>
            <a:r>
              <a:rPr dirty="0" sz="10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4">
                <a:solidFill>
                  <a:srgbClr val="231f20"/>
                </a:solidFill>
                <a:latin typeface="GRULLQ+DejaVu Sans"/>
                <a:cs typeface="GRULLQ+DejaVu Sans"/>
              </a:rPr>
              <a:t>юг,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северо-восток,</a:t>
            </a:r>
            <a:r>
              <a:rPr dirty="0" sz="105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</a:p>
          <a:p>
            <a:pPr marL="19811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северо-запад,</a:t>
            </a:r>
          </a:p>
          <a:p>
            <a:pPr marL="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юго-восток,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восток,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7)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запад,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8)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северо-запад.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20090" y="3138357"/>
            <a:ext cx="2717717" cy="5308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  <a:p>
            <a:pPr marL="19304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навыков.</a:t>
            </a:r>
          </a:p>
          <a:p>
            <a:pPr marL="1269" marR="0">
              <a:lnSpc>
                <a:spcPts val="1193"/>
              </a:lnSpc>
              <a:spcBef>
                <a:spcPts val="396"/>
              </a:spcBef>
              <a:spcAft>
                <a:spcPts val="0"/>
              </a:spcAft>
            </a:pPr>
            <a:r>
              <a:rPr dirty="0" sz="1000" spc="55" b="1">
                <a:solidFill>
                  <a:srgbClr val="231f20"/>
                </a:solidFill>
                <a:latin typeface="Times New Roman"/>
                <a:cs typeface="Times New Roman"/>
              </a:rPr>
              <a:t>Выигрышная</a:t>
            </a:r>
            <a:r>
              <a:rPr dirty="0" sz="1000" spc="136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4" b="1">
                <a:solidFill>
                  <a:srgbClr val="231f20"/>
                </a:solidFill>
                <a:latin typeface="Times New Roman"/>
                <a:cs typeface="Times New Roman"/>
              </a:rPr>
              <a:t>стратегия:</a:t>
            </a:r>
            <a:r>
              <a:rPr dirty="0" sz="1000" spc="133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Победит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360170" y="3140241"/>
            <a:ext cx="438835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Игра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882140" y="3140241"/>
            <a:ext cx="21158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176780" y="3140241"/>
            <a:ext cx="620866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соседом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2881630" y="3140241"/>
            <a:ext cx="29323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1" b="1" i="1">
                <a:solidFill>
                  <a:srgbClr val="231f20"/>
                </a:solidFill>
                <a:latin typeface="Times New Roman"/>
                <a:cs typeface="Times New Roman"/>
              </a:rPr>
              <a:t>по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257550" y="3140241"/>
            <a:ext cx="556161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парте.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3897630" y="3135410"/>
            <a:ext cx="79707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500831" y="3479580"/>
            <a:ext cx="109263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начинающий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23240" y="3638330"/>
            <a:ext cx="4073763" cy="8284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(первый)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иг-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рок,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первым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ходом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зачеркнёт</a:t>
            </a:r>
          </a:p>
          <a:p>
            <a:pPr marL="0" marR="0">
              <a:lnSpc>
                <a:spcPts val="1193"/>
              </a:lnSpc>
              <a:spcBef>
                <a:spcPts val="7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центральный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прямоугольник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4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Webdings"/>
                <a:cs typeface="Webdings"/>
              </a:rPr>
              <a:t></a:t>
            </a:r>
            <a:r>
              <a:rPr dirty="0" sz="1000" spc="46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3,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  <a:r>
              <a:rPr dirty="0" sz="100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повторять</a:t>
            </a:r>
            <a:r>
              <a:rPr dirty="0" sz="1000" spc="9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ход</a:t>
            </a:r>
            <a:r>
              <a:rPr dirty="0" sz="1000" spc="9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второго</a:t>
            </a:r>
            <a:r>
              <a:rPr dirty="0" sz="1000" spc="9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игрока</a:t>
            </a:r>
            <a:r>
              <a:rPr dirty="0" sz="1000" spc="9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симметрично</a:t>
            </a:r>
            <a:r>
              <a:rPr dirty="0" sz="1000" spc="9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93">
                <a:solidFill>
                  <a:srgbClr val="231f20"/>
                </a:solidFill>
                <a:latin typeface="GRULLQ+DejaVu Sans"/>
                <a:cs typeface="GRULLQ+DejaVu Sans"/>
              </a:rPr>
              <a:t>от-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носительно</a:t>
            </a:r>
            <a:r>
              <a:rPr dirty="0" sz="1000" spc="7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прямой,</a:t>
            </a:r>
            <a:r>
              <a:rPr dirty="0" sz="1000" spc="7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разделяющей</a:t>
            </a:r>
            <a:r>
              <a:rPr dirty="0" sz="100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столбцы</a:t>
            </a:r>
            <a:r>
              <a:rPr dirty="0" sz="1000" spc="8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прямоугольника.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2203450" y="466771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24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23240" y="4958268"/>
            <a:ext cx="4064927" cy="5087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9811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6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сыч</a:t>
            </a:r>
            <a:r>
              <a:rPr dirty="0" sz="105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сын;</a:t>
            </a:r>
            <a:r>
              <a:rPr dirty="0" sz="105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гром</a:t>
            </a:r>
            <a:r>
              <a:rPr dirty="0" sz="1050" spc="1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гном;</a:t>
            </a:r>
            <a:r>
              <a:rPr dirty="0" sz="105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тор</a:t>
            </a:r>
            <a:r>
              <a:rPr dirty="0" sz="105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тир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мир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миг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маг.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627380" y="5488721"/>
            <a:ext cx="3970628" cy="10037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6928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3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взвешивание.</a:t>
            </a:r>
            <a:r>
              <a:rPr dirty="0" sz="1000" spc="4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анализировать,</a:t>
            </a:r>
          </a:p>
          <a:p>
            <a:pPr marL="635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алгоритмы.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7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чашки</a:t>
            </a:r>
            <a:r>
              <a:rPr dirty="0" sz="100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</a:p>
          <a:p>
            <a:pPr marL="1727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монеты.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равны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весу,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фальшивая</a:t>
            </a:r>
            <a:r>
              <a:rPr dirty="0" sz="100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монета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двух,</a:t>
            </a:r>
            <a:r>
              <a:rPr dirty="0" sz="100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еще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2666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взвесили.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второе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определим,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какая</a:t>
            </a:r>
          </a:p>
          <a:p>
            <a:pPr marL="334899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них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23240" y="6465350"/>
            <a:ext cx="239172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легче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фальшивая.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21360" y="6629180"/>
            <a:ext cx="386776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первом</a:t>
            </a:r>
            <a:r>
              <a:rPr dirty="0" sz="1000" spc="3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взвешивании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3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1889760" y="841971"/>
            <a:ext cx="1280160" cy="735329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1360" y="673743"/>
            <a:ext cx="2788692" cy="3419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3827</a:t>
            </a:r>
            <a:r>
              <a:rPr dirty="0" sz="1050" spc="28">
                <a:solidFill>
                  <a:srgbClr val="231f20"/>
                </a:solidFill>
                <a:latin typeface="Times New Roman"/>
                <a:cs typeface="Times New Roman"/>
              </a:rPr>
              <a:t>×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9=34443;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998</a:t>
            </a:r>
            <a:r>
              <a:rPr dirty="0" sz="1050" spc="28">
                <a:solidFill>
                  <a:srgbClr val="231f20"/>
                </a:solidFill>
                <a:latin typeface="Times New Roman"/>
                <a:cs typeface="Times New Roman"/>
              </a:rPr>
              <a:t>×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5=4990;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9876</a:t>
            </a:r>
            <a:r>
              <a:rPr dirty="0" sz="1050" spc="28">
                <a:solidFill>
                  <a:srgbClr val="231f20"/>
                </a:solidFill>
                <a:latin typeface="Times New Roman"/>
                <a:cs typeface="Times New Roman"/>
              </a:rPr>
              <a:t>×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11=108636;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100–1=99.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83860" y="678000"/>
            <a:ext cx="58133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977390" y="906651"/>
            <a:ext cx="238857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230120" y="906651"/>
            <a:ext cx="238857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501900" y="906651"/>
            <a:ext cx="238857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753360" y="906651"/>
            <a:ext cx="238857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06090" y="906651"/>
            <a:ext cx="238857" cy="191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1038640"/>
            <a:ext cx="3798874" cy="1925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b="1" strike="sngStrike" i="1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dirty="0" sz="1000" spc="28" b="1" strike="sngStrike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47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про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странственного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25320" y="1146590"/>
            <a:ext cx="137027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12</a:t>
            </a:r>
            <a:r>
              <a:rPr dirty="0" sz="1000" spc="6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14</a:t>
            </a:r>
            <a:r>
              <a:rPr dirty="0" sz="10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15</a:t>
            </a:r>
            <a:r>
              <a:rPr dirty="0" sz="100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17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1201200"/>
            <a:ext cx="3983254" cy="512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логическо-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мышл</a:t>
            </a:r>
            <a:r>
              <a:rPr dirty="0" sz="1000" spc="31" u="sng">
                <a:solidFill>
                  <a:srgbClr val="231f20"/>
                </a:solidFill>
                <a:latin typeface="GRULLQ+DejaVu Sans"/>
                <a:cs typeface="GRULLQ+DejaVu Sans"/>
              </a:rPr>
              <a:t>ения,</a:t>
            </a:r>
            <a:r>
              <a:rPr dirty="0" sz="1000" u="sng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 u="sng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21" u="sng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 u="sng">
                <a:solidFill>
                  <a:srgbClr val="231f20"/>
                </a:solidFill>
                <a:latin typeface="GRULLQ+DejaVu Sans"/>
                <a:cs typeface="GRULLQ+DejaVu Sans"/>
              </a:rPr>
              <a:t>нах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одить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</a:p>
          <a:p>
            <a:pPr marL="0" marR="0">
              <a:lnSpc>
                <a:spcPts val="1193"/>
              </a:lnSpc>
              <a:spcBef>
                <a:spcPts val="13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решений.</a:t>
            </a:r>
          </a:p>
          <a:p>
            <a:pPr marL="1946910" marR="0">
              <a:lnSpc>
                <a:spcPts val="1222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26</a:t>
            </a:r>
            <a:r>
              <a:rPr dirty="0" sz="105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27</a:t>
            </a:r>
            <a:r>
              <a:rPr dirty="0" sz="1050" spc="2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29</a:t>
            </a:r>
          </a:p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26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26590" y="1385350"/>
            <a:ext cx="57391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19</a:t>
            </a:r>
            <a:r>
              <a:rPr dirty="0" sz="100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25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1686340"/>
            <a:ext cx="408430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Столы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сдвинуть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короткой,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длинной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стороной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другу.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2063937"/>
            <a:ext cx="3898107" cy="660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9811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Зд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рек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нстру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ровал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ж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телей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ку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ровал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прох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ды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заб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р-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рикад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ровал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вр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мя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зафикс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ровал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</a:p>
          <a:p>
            <a:pPr marL="0" marR="0">
              <a:lnSpc>
                <a:spcPts val="1164"/>
              </a:lnSpc>
              <a:spcBef>
                <a:spcPts val="20"/>
              </a:spcBef>
              <a:spcAft>
                <a:spcPts val="0"/>
              </a:spcAft>
            </a:pP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результ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-23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запр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токол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ровал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2751007"/>
            <a:ext cx="3713169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«Мы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строим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5">
                <a:solidFill>
                  <a:srgbClr val="231f20"/>
                </a:solidFill>
                <a:latin typeface="GRULLQ+DejaVu Sans"/>
                <a:cs typeface="GRULLQ+DejaVu Sans"/>
              </a:rPr>
              <a:t>ше-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стиэтажное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здание».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1360" y="309982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1360" y="3341557"/>
            <a:ext cx="85949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«Составь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639277" y="3343441"/>
            <a:ext cx="47294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слова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168410" y="3343441"/>
            <a:ext cx="27858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1" b="1" i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504185" y="3343441"/>
            <a:ext cx="55967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набора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122529" y="3343441"/>
            <a:ext cx="505308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букв».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689350" y="3338610"/>
            <a:ext cx="9814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3501170"/>
            <a:ext cx="4146862" cy="840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внимательности,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пробного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действия,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пополнение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словарного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запаса.</a:t>
            </a:r>
          </a:p>
          <a:p>
            <a:pPr marL="19811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3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лис,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лиса,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лист,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сито,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тис,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сто,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стоп,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пост,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оса,</a:t>
            </a:r>
            <a:r>
              <a:rPr dirty="0" sz="105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сад,</a:t>
            </a:r>
            <a:r>
              <a:rPr dirty="0" sz="105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6">
                <a:solidFill>
                  <a:srgbClr val="231f20"/>
                </a:solidFill>
                <a:latin typeface="GRULLQ+DejaVu Sans"/>
                <a:cs typeface="GRULLQ+DejaVu Sans"/>
              </a:rPr>
              <a:t>пот,</a:t>
            </a:r>
            <a:r>
              <a:rPr dirty="0" sz="105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топ,</a:t>
            </a:r>
            <a:r>
              <a:rPr dirty="0" sz="105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пат</a:t>
            </a:r>
            <a:r>
              <a:rPr dirty="0" sz="105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  <a:r>
              <a:rPr dirty="0" sz="105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шахматах),</a:t>
            </a:r>
            <a:r>
              <a:rPr dirty="0" sz="105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дот,</a:t>
            </a:r>
            <a:r>
              <a:rPr dirty="0" sz="105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липа,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пила,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пал,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пол,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стило,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стадо,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стол,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тол,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лот,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лад,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дол.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23240" y="4358421"/>
            <a:ext cx="4167530" cy="14697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35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навыка</a:t>
            </a:r>
            <a:r>
              <a:rPr dirty="0" sz="1000" spc="35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анализа.</a:t>
            </a:r>
            <a:r>
              <a:rPr dirty="0" sz="1000" spc="33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каких</a:t>
            </a:r>
            <a:r>
              <a:rPr dirty="0" sz="10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парах</a:t>
            </a:r>
            <a:r>
              <a:rPr dirty="0" sz="1000" spc="3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обо-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значать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тот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предмет?</a:t>
            </a:r>
          </a:p>
          <a:p>
            <a:pPr marL="19811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29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кора</a:t>
            </a:r>
            <a:r>
              <a:rPr dirty="0" sz="105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корица,</a:t>
            </a:r>
            <a:r>
              <a:rPr dirty="0" sz="1050" spc="3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душа</a:t>
            </a:r>
            <a:r>
              <a:rPr dirty="0" sz="105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душица,</a:t>
            </a:r>
            <a:r>
              <a:rPr dirty="0" sz="105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дача</a:t>
            </a:r>
            <a:r>
              <a:rPr dirty="0" sz="105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198119" marR="0">
              <a:lnSpc>
                <a:spcPts val="1140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дачница.</a:t>
            </a:r>
          </a:p>
          <a:p>
            <a:pPr marL="198119" marR="0">
              <a:lnSpc>
                <a:spcPts val="1193"/>
              </a:lnSpc>
              <a:spcBef>
                <a:spcPts val="8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Кора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дерева,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корица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пряность;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Душа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самостоя-</a:t>
            </a:r>
            <a:r>
              <a:rPr dirty="0" sz="1000" spc="7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тельная,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бессмертная,</a:t>
            </a:r>
            <a:r>
              <a:rPr dirty="0" sz="1000" spc="7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личная,</a:t>
            </a:r>
            <a:r>
              <a:rPr dirty="0" sz="1000" spc="7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разумно-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свободная</a:t>
            </a:r>
            <a:r>
              <a:rPr dirty="0" sz="1000" spc="2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сущность,</a:t>
            </a:r>
            <a:r>
              <a:rPr dirty="0" sz="100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отлич-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ная</a:t>
            </a:r>
            <a:r>
              <a:rPr dirty="0" sz="1000" spc="2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тела,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душица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лечебная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трава.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Дача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загородный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дом,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дач-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ница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жительница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дачи.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21360" y="5850670"/>
            <a:ext cx="323967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12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  <a:r>
              <a:rPr dirty="0" sz="1000" spc="12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004309" y="5850670"/>
            <a:ext cx="6682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23240" y="6013230"/>
            <a:ext cx="33928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действовать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условиях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недостатка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времени.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6175790"/>
            <a:ext cx="4147023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течение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1,5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перепиши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клетки</a:t>
            </a:r>
            <a:r>
              <a:rPr dirty="0" sz="1000" spc="4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пустой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таблицы</a:t>
            </a:r>
            <a:r>
              <a:rPr dirty="0" sz="100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8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порядке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2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возрастания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рисунка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слева.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Посчитай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количество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пра-</a:t>
            </a:r>
            <a:r>
              <a:rPr dirty="0" sz="100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вильно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выписанных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чисел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первой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ошибки.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45769" y="629700"/>
            <a:ext cx="4145168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Раскрась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карту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цвета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страны,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имеющие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общую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границу,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имели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разные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цвета.</a:t>
            </a:r>
          </a:p>
          <a:p>
            <a:pPr marL="27559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8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внимательности,</a:t>
            </a:r>
            <a:r>
              <a:rPr dirty="0" sz="1000" spc="8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8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составить</a:t>
            </a:r>
          </a:p>
          <a:p>
            <a:pPr marL="7747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алгоритм,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пробного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действия.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28430"/>
            <a:ext cx="4154163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временные</a:t>
            </a:r>
            <a:r>
              <a:rPr dirty="0" sz="1000" spc="7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рам-</a:t>
            </a:r>
            <a:r>
              <a:rPr dirty="0" sz="1000" spc="7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ки</a:t>
            </a:r>
            <a:r>
              <a:rPr dirty="0" sz="100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7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7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конце</a:t>
            </a:r>
            <a:r>
              <a:rPr dirty="0" sz="100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осталось</a:t>
            </a:r>
            <a:r>
              <a:rPr dirty="0" sz="100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подведение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итогов.</a:t>
            </a:r>
            <a:r>
              <a:rPr dirty="0" sz="100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Удобно</a:t>
            </a:r>
            <a:r>
              <a:rPr dirty="0" sz="1000" spc="2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ходе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игры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раздавать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командам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жетоны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(цветные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кружки)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верно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сложенную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фигуру.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03450" y="150541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010410" y="1908630"/>
            <a:ext cx="1096517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Командная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игра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2120680"/>
            <a:ext cx="387030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5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5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навыков.</a:t>
            </a:r>
            <a:r>
              <a:rPr dirty="0" sz="1000" spc="5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2283240"/>
            <a:ext cx="119875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953152" y="2283240"/>
            <a:ext cx="146421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(конструктивного)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648297" y="2283240"/>
            <a:ext cx="9440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445800"/>
            <a:ext cx="269136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творческих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661700"/>
            <a:ext cx="4073573" cy="10024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  <a:r>
              <a:rPr dirty="0" sz="1000" spc="5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игры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дети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разбиваются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3–4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команды,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выбира-</a:t>
            </a:r>
            <a:r>
              <a:rPr dirty="0" sz="100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ют</a:t>
            </a:r>
            <a:r>
              <a:rPr dirty="0" sz="10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капитана</a:t>
            </a:r>
            <a:r>
              <a:rPr dirty="0" sz="1000" spc="5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00" spc="5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команды.</a:t>
            </a:r>
          </a:p>
          <a:p>
            <a:pPr marL="1981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spc="9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1.</a:t>
            </a:r>
            <a:r>
              <a:rPr dirty="0" sz="1000" spc="8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этапа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указать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вре-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мя,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отводимое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подготовительный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этап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представление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птиц</a:t>
            </a:r>
            <a:r>
              <a:rPr dirty="0" sz="100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(например,</a:t>
            </a:r>
            <a:r>
              <a:rPr dirty="0" sz="1000" spc="3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3637060"/>
            <a:ext cx="10281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обсуждение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584960" y="363706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852726" y="363706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120900" y="3637060"/>
            <a:ext cx="24746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1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1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команде</a:t>
            </a:r>
            <a:r>
              <a:rPr dirty="0" sz="1000" spc="1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3799620"/>
            <a:ext cx="4073443" cy="29544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представление).</a:t>
            </a:r>
            <a:r>
              <a:rPr dirty="0" sz="1000" spc="7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7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7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оговорить</a:t>
            </a:r>
            <a:r>
              <a:rPr dirty="0" sz="1000" spc="7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заранее,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6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баллов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даётся</a:t>
            </a:r>
            <a:r>
              <a:rPr dirty="0" sz="1000" spc="6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6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представление</a:t>
            </a:r>
            <a:r>
              <a:rPr dirty="0" sz="1000" spc="6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водоплавающей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болотной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пти-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цы.</a:t>
            </a:r>
          </a:p>
          <a:p>
            <a:pPr marL="198119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spc="10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2.</a:t>
            </a:r>
            <a:r>
              <a:rPr dirty="0" sz="1000" spc="9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подготовку.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9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указывается</a:t>
            </a:r>
            <a:r>
              <a:rPr dirty="0" sz="100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этапа,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команды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выписывать</a:t>
            </a:r>
            <a:r>
              <a:rPr dirty="0" sz="1000" spc="2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доске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очереди</a:t>
            </a:r>
            <a:r>
              <a:rPr dirty="0" sz="1000" spc="10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0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повторений.</a:t>
            </a:r>
            <a:r>
              <a:rPr dirty="0" sz="1000" spc="10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10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должны</a:t>
            </a:r>
            <a:r>
              <a:rPr dirty="0" sz="1000" spc="10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существительными</a:t>
            </a:r>
            <a:r>
              <a:rPr dirty="0" sz="1000" spc="3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числительными</a:t>
            </a:r>
            <a:r>
              <a:rPr dirty="0" sz="1000" spc="3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начальной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форме.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1000" spc="1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 i="1">
                <a:solidFill>
                  <a:srgbClr val="231f20"/>
                </a:solidFill>
                <a:latin typeface="Times New Roman"/>
                <a:cs typeface="Times New Roman"/>
              </a:rPr>
              <a:t>3.</a:t>
            </a:r>
            <a:r>
              <a:rPr dirty="0" sz="1000" spc="14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этапом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сказать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детям,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  <a:r>
              <a:rPr dirty="0" sz="1000" spc="10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фигуру,</a:t>
            </a:r>
            <a:r>
              <a:rPr dirty="0" sz="1000" spc="9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верно</a:t>
            </a:r>
            <a:r>
              <a:rPr dirty="0" sz="1000" spc="10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составленную</a:t>
            </a:r>
            <a:r>
              <a:rPr dirty="0" sz="1000" spc="10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командой,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даётся</a:t>
            </a:r>
            <a:r>
              <a:rPr dirty="0" sz="1000" spc="2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балл.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Учитель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3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запи-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сывать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номера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этих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фигур</a:t>
            </a:r>
            <a:r>
              <a:rPr dirty="0" sz="100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доске,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дети</a:t>
            </a:r>
            <a:r>
              <a:rPr dirty="0" sz="1000" spc="2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видели,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какие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фигуры</a:t>
            </a:r>
            <a:r>
              <a:rPr dirty="0" sz="1000" spc="1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им</a:t>
            </a:r>
            <a:r>
              <a:rPr dirty="0" sz="1000" spc="1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составить.</a:t>
            </a:r>
            <a:r>
              <a:rPr dirty="0" sz="1000" spc="1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заранее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приготовить</a:t>
            </a:r>
            <a:r>
              <a:rPr dirty="0" sz="1000" spc="9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9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комплектов</a:t>
            </a:r>
            <a:r>
              <a:rPr dirty="0" sz="1000" spc="10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разрезанного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танграма.</a:t>
            </a:r>
            <a:r>
              <a:rPr dirty="0" sz="1000" spc="5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Например,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дать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капитанам</a:t>
            </a:r>
            <a:r>
              <a:rPr dirty="0" sz="1000" spc="5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ручение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сделать</a:t>
            </a:r>
            <a:r>
              <a:rPr dirty="0" sz="10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столько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комплектов,</a:t>
            </a:r>
            <a:r>
              <a:rPr dirty="0" sz="1000" spc="6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6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6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команды.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6726971"/>
            <a:ext cx="3869712" cy="345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этапа,</a:t>
            </a:r>
            <a:r>
              <a:rPr dirty="0" sz="100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необходимо</a:t>
            </a:r>
            <a:r>
              <a:rPr dirty="0" sz="100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определить</a:t>
            </a:r>
          </a:p>
          <a:p>
            <a:pPr marL="1750060" marR="0">
              <a:lnSpc>
                <a:spcPts val="1219"/>
              </a:lnSpc>
              <a:spcBef>
                <a:spcPts val="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4123055" y="3084156"/>
            <a:ext cx="307975" cy="70040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4123055" y="3084156"/>
            <a:ext cx="307975" cy="5969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345180" y="3162896"/>
            <a:ext cx="568960" cy="57277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51100" y="3397846"/>
            <a:ext cx="380364" cy="37465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824990" y="3096856"/>
            <a:ext cx="250189" cy="672465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89305" y="3404196"/>
            <a:ext cx="670559" cy="36322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776980" y="5962612"/>
            <a:ext cx="12700" cy="62864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126230" y="6149302"/>
            <a:ext cx="99695" cy="118109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3083560" y="5977852"/>
            <a:ext cx="66039" cy="66040"/>
          </a:xfrm>
          <a:prstGeom prst="rect">
            <a:avLst/>
          </a:prstGeom>
          <a:blipFill>
            <a:blip cstate="print" r:embed="rId1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3400425" y="6172162"/>
            <a:ext cx="94615" cy="116204"/>
          </a:xfrm>
          <a:prstGeom prst="rect">
            <a:avLst/>
          </a:prstGeom>
          <a:blipFill>
            <a:blip cstate="print" r:embed="rId1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304415" y="6075006"/>
            <a:ext cx="409575" cy="212090"/>
          </a:xfrm>
          <a:prstGeom prst="rect">
            <a:avLst/>
          </a:prstGeom>
          <a:blipFill>
            <a:blip cstate="print" r:embed="rId1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1623695" y="5986742"/>
            <a:ext cx="62230" cy="74929"/>
          </a:xfrm>
          <a:prstGeom prst="rect">
            <a:avLst/>
          </a:prstGeom>
          <a:blipFill>
            <a:blip cstate="print" r:embed="rId1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1837054" y="6177242"/>
            <a:ext cx="86995" cy="109854"/>
          </a:xfrm>
          <a:prstGeom prst="rect">
            <a:avLst/>
          </a:prstGeom>
          <a:blipFill>
            <a:blip cstate="print" r:embed="rId1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18514" y="5822277"/>
            <a:ext cx="96520" cy="57784"/>
          </a:xfrm>
          <a:prstGeom prst="rect">
            <a:avLst/>
          </a:prstGeom>
          <a:blipFill>
            <a:blip cstate="print" r:embed="rId1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31214" y="5752427"/>
            <a:ext cx="38100" cy="42544"/>
          </a:xfrm>
          <a:prstGeom prst="rect">
            <a:avLst/>
          </a:prstGeom>
          <a:blipFill>
            <a:blip cstate="print" r:embed="rId1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988695" y="5966422"/>
            <a:ext cx="330200" cy="321945"/>
          </a:xfrm>
          <a:prstGeom prst="rect">
            <a:avLst/>
          </a:prstGeom>
          <a:blipFill>
            <a:blip cstate="print" r:embed="rId1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4084320" y="5231092"/>
            <a:ext cx="228600" cy="109220"/>
          </a:xfrm>
          <a:prstGeom prst="rect">
            <a:avLst/>
          </a:prstGeom>
          <a:blipFill>
            <a:blip cstate="print" r:embed="rId1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665855" y="5166956"/>
            <a:ext cx="530225" cy="205105"/>
          </a:xfrm>
          <a:prstGeom prst="rect">
            <a:avLst/>
          </a:prstGeom>
          <a:blipFill>
            <a:blip cstate="print" r:embed="rId2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243580" y="5166956"/>
            <a:ext cx="658495" cy="239395"/>
          </a:xfrm>
          <a:prstGeom prst="rect">
            <a:avLst/>
          </a:prstGeom>
          <a:blipFill>
            <a:blip cstate="print" r:embed="rId2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117215" y="5164417"/>
            <a:ext cx="291464" cy="116839"/>
          </a:xfrm>
          <a:prstGeom prst="rect">
            <a:avLst/>
          </a:prstGeom>
          <a:blipFill>
            <a:blip cstate="print" r:embed="rId2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2383790" y="4991697"/>
            <a:ext cx="92710" cy="127634"/>
          </a:xfrm>
          <a:prstGeom prst="rect">
            <a:avLst/>
          </a:prstGeom>
          <a:blipFill>
            <a:blip cstate="print" r:embed="rId2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2726055" y="5003762"/>
            <a:ext cx="163195" cy="503554"/>
          </a:xfrm>
          <a:prstGeom prst="rect">
            <a:avLst/>
          </a:prstGeom>
          <a:blipFill>
            <a:blip cstate="print" r:embed="rId2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1800860" y="5095837"/>
            <a:ext cx="50800" cy="128269"/>
          </a:xfrm>
          <a:prstGeom prst="rect">
            <a:avLst/>
          </a:prstGeom>
          <a:blipFill>
            <a:blip cstate="print" r:embed="rId2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2030729" y="5182831"/>
            <a:ext cx="90170" cy="226695"/>
          </a:xfrm>
          <a:prstGeom prst="rect">
            <a:avLst/>
          </a:prstGeom>
          <a:blipFill>
            <a:blip cstate="print" r:embed="rId2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88364" y="5260302"/>
            <a:ext cx="12700" cy="27304"/>
          </a:xfrm>
          <a:prstGeom prst="rect">
            <a:avLst/>
          </a:prstGeom>
          <a:blipFill>
            <a:blip cstate="print" r:embed="rId2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27075" y="5287606"/>
            <a:ext cx="55244" cy="12700"/>
          </a:xfrm>
          <a:prstGeom prst="rect">
            <a:avLst/>
          </a:prstGeom>
          <a:blipFill>
            <a:blip cstate="print" r:embed="rId2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03275" y="5341581"/>
            <a:ext cx="751839" cy="73025"/>
          </a:xfrm>
          <a:prstGeom prst="rect">
            <a:avLst/>
          </a:prstGeom>
          <a:blipFill>
            <a:blip cstate="print" r:embed="rId2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3863975" y="4124921"/>
            <a:ext cx="26670" cy="99059"/>
          </a:xfrm>
          <a:prstGeom prst="rect">
            <a:avLst/>
          </a:prstGeom>
          <a:blipFill>
            <a:blip cstate="print" r:embed="rId3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4214495" y="4208106"/>
            <a:ext cx="95250" cy="452755"/>
          </a:xfrm>
          <a:prstGeom prst="rect">
            <a:avLst/>
          </a:prstGeom>
          <a:blipFill>
            <a:blip cstate="print" r:embed="rId3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3215005" y="4293831"/>
            <a:ext cx="20320" cy="69215"/>
          </a:xfrm>
          <a:prstGeom prst="rect">
            <a:avLst/>
          </a:prstGeom>
          <a:blipFill>
            <a:blip cstate="print" r:embed="rId3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3215005" y="4092537"/>
            <a:ext cx="43179" cy="168909"/>
          </a:xfrm>
          <a:prstGeom prst="rect">
            <a:avLst/>
          </a:prstGeom>
          <a:blipFill>
            <a:blip cstate="print" r:embed="rId3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3546475" y="4204931"/>
            <a:ext cx="107315" cy="476885"/>
          </a:xfrm>
          <a:prstGeom prst="rect">
            <a:avLst/>
          </a:prstGeom>
          <a:blipFill>
            <a:blip cstate="print" r:embed="rId3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2360930" y="4384637"/>
            <a:ext cx="56515" cy="52069"/>
          </a:xfrm>
          <a:prstGeom prst="rect">
            <a:avLst/>
          </a:prstGeom>
          <a:blipFill>
            <a:blip cstate="print" r:embed="rId3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2710180" y="4500206"/>
            <a:ext cx="207645" cy="180340"/>
          </a:xfrm>
          <a:prstGeom prst="rect">
            <a:avLst/>
          </a:prstGeom>
          <a:blipFill>
            <a:blip cstate="print" r:embed="rId3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1652904" y="4276052"/>
            <a:ext cx="12700" cy="12700"/>
          </a:xfrm>
          <a:prstGeom prst="rect">
            <a:avLst/>
          </a:prstGeom>
          <a:blipFill>
            <a:blip cstate="print" r:embed="rId3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1505585" y="4236047"/>
            <a:ext cx="128904" cy="12700"/>
          </a:xfrm>
          <a:prstGeom prst="rect">
            <a:avLst/>
          </a:prstGeom>
          <a:blipFill>
            <a:blip cstate="print" r:embed="rId3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1593215" y="4157942"/>
            <a:ext cx="18415" cy="32384"/>
          </a:xfrm>
          <a:prstGeom prst="rect">
            <a:avLst/>
          </a:prstGeom>
          <a:blipFill>
            <a:blip cstate="print" r:embed="rId3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1827529" y="4190326"/>
            <a:ext cx="299085" cy="489585"/>
          </a:xfrm>
          <a:prstGeom prst="rect">
            <a:avLst/>
          </a:prstGeom>
          <a:blipFill>
            <a:blip cstate="print" r:embed="rId4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65505" y="4138256"/>
            <a:ext cx="12700" cy="23495"/>
          </a:xfrm>
          <a:prstGeom prst="rect">
            <a:avLst/>
          </a:prstGeom>
          <a:blipFill>
            <a:blip cstate="print" r:embed="rId41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917575" y="4236681"/>
            <a:ext cx="12700" cy="12700"/>
          </a:xfrm>
          <a:prstGeom prst="rect">
            <a:avLst/>
          </a:prstGeom>
          <a:blipFill>
            <a:blip cstate="print" r:embed="rId4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86460" y="4099521"/>
            <a:ext cx="61594" cy="12700"/>
          </a:xfrm>
          <a:prstGeom prst="rect">
            <a:avLst/>
          </a:prstGeom>
          <a:blipFill>
            <a:blip cstate="print" r:embed="rId4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87095" y="4040467"/>
            <a:ext cx="12700" cy="12700"/>
          </a:xfrm>
          <a:prstGeom prst="rect">
            <a:avLst/>
          </a:prstGeom>
          <a:blipFill>
            <a:blip cstate="print" r:embed="rId4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1042035" y="3989031"/>
            <a:ext cx="198119" cy="682625"/>
          </a:xfrm>
          <a:prstGeom prst="rect">
            <a:avLst/>
          </a:prstGeom>
          <a:blipFill>
            <a:blip cstate="print" r:embed="rId4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4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721360" y="684350"/>
            <a:ext cx="66734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279640" y="724361"/>
            <a:ext cx="709428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26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23240" y="839250"/>
            <a:ext cx="3980979" cy="5071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Водоплавающие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птицы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птицы,</a:t>
            </a:r>
            <a:r>
              <a:rPr dirty="0" sz="100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умеющие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держаться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поверхности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воды.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Например,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гусь,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утка,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лебедь,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поганка,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чайка,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758180" y="1022537"/>
            <a:ext cx="1093870" cy="3320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66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</a:p>
          <a:p>
            <a:pPr marL="130810" marR="0">
              <a:lnSpc>
                <a:spcPts val="1107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ребусы».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758180" y="1304933"/>
            <a:ext cx="3532019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слово;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конфета;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новостройка.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523240" y="1332010"/>
            <a:ext cx="4165288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пеликан,</a:t>
            </a:r>
            <a:r>
              <a:rPr dirty="0" sz="1000" spc="3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пингвин,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цапля,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журавль,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лысуха,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баклан</a:t>
            </a:r>
            <a:r>
              <a:rPr dirty="0" sz="10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др.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561330" y="1517837"/>
            <a:ext cx="4150366" cy="6743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spc="12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практического</a:t>
            </a:r>
            <a:r>
              <a:rPr dirty="0" sz="1000" spc="12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мышления,</a:t>
            </a:r>
            <a:r>
              <a:rPr dirty="0" sz="1000" spc="1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spc="13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spc="1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Вычеркни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5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символов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остались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примеры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сло-</a:t>
            </a:r>
            <a:r>
              <a:rPr dirty="0" sz="1000" spc="4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жение</a:t>
            </a:r>
            <a:r>
              <a:rPr dirty="0" sz="1000" spc="4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вычитание,</a:t>
            </a:r>
            <a:r>
              <a:rPr dirty="0" sz="1000" spc="4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разделённые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запятой.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23240" y="1640213"/>
            <a:ext cx="4146480" cy="11686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Возможные</a:t>
            </a:r>
            <a:r>
              <a:rPr dirty="0" sz="1050" spc="1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ответы:</a:t>
            </a:r>
            <a:r>
              <a:rPr dirty="0" sz="105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расковка,</a:t>
            </a:r>
            <a:r>
              <a:rPr dirty="0" sz="105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коровка,</a:t>
            </a:r>
            <a:r>
              <a:rPr dirty="0" sz="105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окраска,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каркас,</a:t>
            </a:r>
            <a:r>
              <a:rPr dirty="0" sz="105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коро-</a:t>
            </a:r>
            <a:r>
              <a:rPr dirty="0" sz="1050" spc="6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ва,</a:t>
            </a:r>
            <a:r>
              <a:rPr dirty="0" sz="105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краска,</a:t>
            </a:r>
            <a:r>
              <a:rPr dirty="0" sz="105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сварка,</a:t>
            </a:r>
            <a:r>
              <a:rPr dirty="0" sz="105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сорока,</a:t>
            </a:r>
            <a:r>
              <a:rPr dirty="0" sz="1050" spc="6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вакса,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варка,</a:t>
            </a:r>
            <a:r>
              <a:rPr dirty="0" sz="105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какао,</a:t>
            </a:r>
            <a:r>
              <a:rPr dirty="0" sz="1050" spc="6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каска,</a:t>
            </a:r>
            <a:r>
              <a:rPr dirty="0" sz="10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ковка,</a:t>
            </a:r>
            <a:r>
              <a:rPr dirty="0" sz="105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кокос,</a:t>
            </a:r>
            <a:r>
              <a:rPr dirty="0" sz="105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корка,</a:t>
            </a:r>
            <a:r>
              <a:rPr dirty="0" sz="10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краса,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окрас,</a:t>
            </a:r>
            <a:r>
              <a:rPr dirty="0" sz="105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орава,</a:t>
            </a:r>
            <a:r>
              <a:rPr dirty="0" sz="105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осока,</a:t>
            </a:r>
            <a:r>
              <a:rPr dirty="0" sz="105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свара,</a:t>
            </a:r>
            <a:r>
              <a:rPr dirty="0" sz="1050" spc="6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свора,</a:t>
            </a:r>
            <a:r>
              <a:rPr dirty="0" sz="1050" spc="6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совка,</a:t>
            </a:r>
            <a:r>
              <a:rPr dirty="0" sz="1050" spc="6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совок,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сорок,</a:t>
            </a:r>
            <a:r>
              <a:rPr dirty="0" sz="105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арка,</a:t>
            </a:r>
            <a:r>
              <a:rPr dirty="0" sz="105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ворс,</a:t>
            </a:r>
            <a:r>
              <a:rPr dirty="0" sz="1050" spc="1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воск,</a:t>
            </a:r>
            <a:r>
              <a:rPr dirty="0" sz="105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кара,</a:t>
            </a:r>
            <a:r>
              <a:rPr dirty="0" sz="105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квас,</a:t>
            </a:r>
            <a:r>
              <a:rPr dirty="0" sz="105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кора,</a:t>
            </a:r>
            <a:r>
              <a:rPr dirty="0" sz="105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коса,</a:t>
            </a:r>
            <a:r>
              <a:rPr dirty="0" sz="105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кров,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раса,</a:t>
            </a:r>
            <a:r>
              <a:rPr dirty="0" sz="105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роса,</a:t>
            </a:r>
            <a:r>
              <a:rPr dirty="0" sz="105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сова,</a:t>
            </a:r>
            <a:r>
              <a:rPr dirty="0" sz="105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срок,</a:t>
            </a:r>
            <a:r>
              <a:rPr dirty="0" sz="1050" spc="2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акр,</a:t>
            </a:r>
            <a:r>
              <a:rPr dirty="0" sz="105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вар,</a:t>
            </a:r>
            <a:r>
              <a:rPr dirty="0" sz="105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вор,</a:t>
            </a:r>
            <a:r>
              <a:rPr dirty="0" sz="105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кок,</a:t>
            </a:r>
            <a:r>
              <a:rPr dirty="0" sz="1050" spc="2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око,</a:t>
            </a:r>
            <a:r>
              <a:rPr dirty="0" sz="1050" spc="2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оса,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рак,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ров,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рок,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сок,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сор,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ар,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ас...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561330" y="2160493"/>
            <a:ext cx="4073510" cy="5022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  <a:p>
            <a:pPr marL="196850" marR="0">
              <a:lnSpc>
                <a:spcPts val="113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6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5+</a:t>
            </a:r>
            <a:r>
              <a:rPr dirty="0" sz="1050" spc="62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222=727,1234</a:t>
            </a:r>
            <a:r>
              <a:rPr dirty="0" sz="1050" spc="52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00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  <a:p>
            <a:pPr marL="0" marR="0">
              <a:lnSpc>
                <a:spcPts val="1251"/>
              </a:lnSpc>
              <a:spcBef>
                <a:spcPts val="5"/>
              </a:spcBef>
              <a:spcAft>
                <a:spcPts val="0"/>
              </a:spcAft>
            </a:pP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23</a:t>
            </a:r>
            <a:r>
              <a:rPr dirty="0" sz="105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6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АПР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4=1000,</a:t>
            </a:r>
            <a:r>
              <a:rPr dirty="0" sz="1050" spc="67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99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10+10+10=30,</a:t>
            </a:r>
            <a:r>
              <a:rPr dirty="0" sz="1050" spc="68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3+8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8–</a:t>
            </a:r>
            <a:r>
              <a:rPr dirty="0" sz="1050" spc="62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605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71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+90</a:t>
            </a:r>
            <a:r>
              <a:rPr dirty="0" sz="1050" spc="71">
                <a:solidFill>
                  <a:srgbClr val="231f20"/>
                </a:solidFill>
                <a:latin typeface="GRULLQ+DejaVu Sans"/>
                <a:cs typeface="GRULLQ+DejaVu Sans"/>
              </a:rPr>
              <a:t>=3.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6474460" y="2155426"/>
            <a:ext cx="1661094" cy="1999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4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5–777=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15+</a:t>
            </a:r>
            <a:r>
              <a:rPr dirty="0" sz="1050" spc="62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14=29,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8171009" y="2155426"/>
            <a:ext cx="1259960" cy="1999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100–</a:t>
            </a:r>
            <a:r>
              <a:rPr dirty="0" sz="1050" spc="55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22+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99=1,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9479280" y="2155426"/>
            <a:ext cx="338241" cy="1970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50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758180" y="2623649"/>
            <a:ext cx="1037994" cy="3493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7">
                <a:solidFill>
                  <a:srgbClr val="231f20"/>
                </a:solidFill>
                <a:latin typeface="GRULLQ+DejaVu Sans"/>
                <a:cs typeface="GRULLQ+DejaVu Sans"/>
              </a:rPr>
              <a:t>15+14=29,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5">
                <a:solidFill>
                  <a:srgbClr val="231f20"/>
                </a:solidFill>
                <a:latin typeface="GRULLQ+DejaVu Sans"/>
                <a:cs typeface="GRULLQ+DejaVu Sans"/>
              </a:rPr>
              <a:t>234=1000,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6915343" y="2623649"/>
            <a:ext cx="986500" cy="200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3">
                <a:solidFill>
                  <a:srgbClr val="231f20"/>
                </a:solidFill>
                <a:latin typeface="GRULLQ+DejaVu Sans"/>
                <a:cs typeface="GRULLQ+DejaVu Sans"/>
              </a:rPr>
              <a:t>100–99=1,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8020843" y="2623649"/>
            <a:ext cx="1792919" cy="200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3">
                <a:solidFill>
                  <a:srgbClr val="231f20"/>
                </a:solidFill>
                <a:latin typeface="GRULLQ+DejaVu Sans"/>
                <a:cs typeface="GRULLQ+DejaVu Sans"/>
              </a:rPr>
              <a:t>505+222=727,1234–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720090" y="2833557"/>
            <a:ext cx="79781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FJCGOG+DejaVu Sans Oblique"/>
                <a:cs typeface="FJCGOG+DejaVu Sans Oblique"/>
              </a:rPr>
              <a:t>3.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5758180" y="2936069"/>
            <a:ext cx="1950226" cy="200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8">
                <a:solidFill>
                  <a:srgbClr val="231f20"/>
                </a:solidFill>
                <a:latin typeface="GRULLQ+DejaVu Sans"/>
                <a:cs typeface="GRULLQ+DejaVu Sans"/>
              </a:rPr>
              <a:t>10+10+10=30,</a:t>
            </a:r>
            <a:r>
              <a:rPr dirty="0" sz="11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3">
                <a:solidFill>
                  <a:srgbClr val="231f20"/>
                </a:solidFill>
                <a:latin typeface="GRULLQ+DejaVu Sans"/>
                <a:cs typeface="GRULLQ+DejaVu Sans"/>
              </a:rPr>
              <a:t>8–5=3.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5561330" y="3103660"/>
            <a:ext cx="414925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79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80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00" spc="8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7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  <a:r>
              <a:rPr dirty="0" sz="1000" spc="7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5561330" y="3430050"/>
            <a:ext cx="4153260" cy="19790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8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Определить,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легче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тяжелее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таблетка,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взвешивания.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3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  <a:r>
              <a:rPr dirty="0" sz="1000" spc="3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мы</a:t>
            </a:r>
            <a:r>
              <a:rPr dirty="0" sz="100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всегда</a:t>
            </a:r>
            <a:r>
              <a:rPr dirty="0" sz="1000" spc="4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сможем</a:t>
            </a:r>
            <a:r>
              <a:rPr dirty="0" sz="1000" spc="4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определить,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какая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именно</a:t>
            </a:r>
            <a:r>
              <a:rPr dirty="0" sz="1000" spc="4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поддельная.</a:t>
            </a:r>
          </a:p>
          <a:p>
            <a:pPr marL="1968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1-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16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взвешивание:</a:t>
            </a:r>
            <a:r>
              <a:rPr dirty="0" sz="1000" spc="14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чашку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таблетки</a:t>
            </a:r>
            <a:r>
              <a:rPr dirty="0" sz="1000" spc="4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назовём</a:t>
            </a:r>
            <a:r>
              <a:rPr dirty="0" sz="1000" spc="4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те</a:t>
            </a:r>
            <a:r>
              <a:rPr dirty="0" sz="1000" spc="4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таблетки,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чей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общий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меньше,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2-я,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остальные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3-я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4-я.</a:t>
            </a:r>
          </a:p>
          <a:p>
            <a:pPr marL="19685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2-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4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взвешивание:</a:t>
            </a:r>
            <a:r>
              <a:rPr dirty="0" sz="1000" spc="40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4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чашу</a:t>
            </a:r>
            <a:r>
              <a:rPr dirty="0" sz="100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1-ю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таблетку,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другую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2-ю.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Возможны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случая:</a:t>
            </a:r>
            <a:r>
              <a:rPr dirty="0" sz="1000" spc="1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2-я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таблетки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весят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оди-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наково.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  <a:r>
              <a:rPr dirty="0" sz="1000" spc="5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3-я</a:t>
            </a:r>
            <a:r>
              <a:rPr dirty="0" sz="100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5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4-я,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вес</a:t>
            </a:r>
            <a:r>
              <a:rPr dirty="0" sz="100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больше,</a:t>
            </a:r>
            <a:r>
              <a:rPr dirty="0" sz="1000" spc="5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чем</a:t>
            </a:r>
            <a:r>
              <a:rPr dirty="0" sz="1000" spc="5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настоящей.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5758180" y="5382040"/>
            <a:ext cx="39522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2-я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таблетки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различны</a:t>
            </a:r>
            <a:r>
              <a:rPr dirty="0" sz="10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весу.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5561330" y="5544600"/>
            <a:ext cx="201777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0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них</a:t>
            </a:r>
            <a:r>
              <a:rPr dirty="0" sz="1000" spc="10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поддель-</a:t>
            </a:r>
            <a:r>
              <a:rPr dirty="0" sz="1000" spc="10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ная,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7600074" y="554460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7774005" y="5544600"/>
            <a:ext cx="193454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4501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0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результатам</a:t>
            </a:r>
            <a:r>
              <a:rPr dirty="0" sz="1000" spc="10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1-го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таблетка</a:t>
            </a:r>
            <a:r>
              <a:rPr dirty="0" sz="1000" spc="14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легче,</a:t>
            </a:r>
            <a:r>
              <a:rPr dirty="0" sz="1000" spc="1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чем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5561330" y="5707160"/>
            <a:ext cx="1085589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настоящая.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6709606" y="5707160"/>
            <a:ext cx="100055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5561330" y="6066977"/>
            <a:ext cx="4150643" cy="511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77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7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построение</a:t>
            </a:r>
            <a:r>
              <a:rPr dirty="0" sz="1000" spc="76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линейного</a:t>
            </a:r>
            <a:r>
              <a:rPr dirty="0" sz="1000" spc="76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алгоритма.</a:t>
            </a:r>
            <a:r>
              <a:rPr dirty="0" sz="1000" spc="76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логическо-</a:t>
            </a:r>
            <a:r>
              <a:rPr dirty="0" sz="1000" spc="4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  <a:r>
              <a:rPr dirty="0" sz="1000" spc="5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мышления</a:t>
            </a:r>
            <a:r>
              <a:rPr dirty="0" sz="100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5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5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алгоритм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решения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текстовой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задачи.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5758180" y="6549171"/>
            <a:ext cx="84907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16.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5758180" y="6707921"/>
            <a:ext cx="395297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66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пол-литра</a:t>
            </a:r>
            <a:r>
              <a:rPr dirty="0" sz="1000" spc="6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сока</a:t>
            </a:r>
            <a:r>
              <a:rPr dirty="0" sz="100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стоят</a:t>
            </a:r>
            <a:r>
              <a:rPr dirty="0" sz="1000" spc="6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72:2=36</a:t>
            </a:r>
            <a:r>
              <a:rPr dirty="0" sz="1000" spc="6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рублей,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15730"/>
            <a:ext cx="4068431" cy="8411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полтора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ли-</a:t>
            </a:r>
            <a:r>
              <a:rPr dirty="0" sz="1000" spc="3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тра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минеральной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воды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полтора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дешевле.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Полтора</a:t>
            </a:r>
            <a:r>
              <a:rPr dirty="0" sz="100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24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2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раза</a:t>
            </a:r>
            <a:r>
              <a:rPr dirty="0" sz="100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половине,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00" spc="1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полтора</a:t>
            </a:r>
            <a:r>
              <a:rPr dirty="0" sz="1000" spc="1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литра</a:t>
            </a:r>
            <a:r>
              <a:rPr dirty="0" sz="1000" spc="1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минеральной</a:t>
            </a:r>
            <a:r>
              <a:rPr dirty="0" sz="1000" spc="1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воды</a:t>
            </a:r>
            <a:r>
              <a:rPr dirty="0" sz="1000" spc="1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стоят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36:3</a:t>
            </a:r>
            <a:r>
              <a:rPr dirty="0" sz="1000" spc="36">
                <a:solidFill>
                  <a:srgbClr val="231f20"/>
                </a:solidFill>
                <a:latin typeface="Times New Roman"/>
                <a:cs typeface="Times New Roman"/>
              </a:rPr>
              <a:t>×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2=24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рубля.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Поллитра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минеральной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воды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стоят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24:3=8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рублей,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литр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рублей.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20090" y="1483547"/>
            <a:ext cx="2957031" cy="3467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[б]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чебот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рь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вс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чеб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тар</a:t>
            </a:r>
            <a:r>
              <a:rPr dirty="0" sz="1000" spc="29" b="1">
                <a:solidFill>
                  <a:srgbClr val="231f20"/>
                </a:solidFill>
                <a:latin typeface="Times New Roman"/>
                <a:cs typeface="Times New Roman"/>
              </a:rPr>
              <a:t>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чебот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рь.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80500"/>
            <a:ext cx="4146963" cy="5033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Содержание</a:t>
            </a:r>
            <a:r>
              <a:rPr dirty="0" sz="1000" spc="9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1000" spc="9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  <a:r>
              <a:rPr dirty="0" sz="1000" spc="9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начальных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классов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вне-</a:t>
            </a:r>
            <a:r>
              <a:rPr dirty="0" sz="100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урочное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время</a:t>
            </a:r>
            <a:r>
              <a:rPr dirty="0" sz="10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4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прежде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единство</a:t>
            </a:r>
            <a:r>
              <a:rPr dirty="0" sz="1000" spc="5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познавательной</a:t>
            </a:r>
            <a:r>
              <a:rPr dirty="0" sz="1000" spc="52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53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игровой</a:t>
            </a:r>
            <a:r>
              <a:rPr dirty="0" sz="1000" spc="5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00" spc="5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игре,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0060" y="680500"/>
            <a:ext cx="258521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общаться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сотрудничать.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0060" y="836710"/>
            <a:ext cx="3904946" cy="83098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4.Развитие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рефлексивных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действий.</a:t>
            </a:r>
          </a:p>
          <a:p>
            <a:pPr marL="19812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5.Знакомство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обучающихся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некоторыми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видами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декоративно-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прикладного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творчества.</a:t>
            </a:r>
          </a:p>
          <a:p>
            <a:pPr marL="19812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6.Развитие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творческих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личности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ребёнка,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фанта-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зии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1150400"/>
            <a:ext cx="4144701" cy="8195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наполненной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териалом,</a:t>
            </a:r>
            <a:r>
              <a:rPr dirty="0" sz="100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дети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получают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возможность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развивать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личностные,</a:t>
            </a:r>
            <a:r>
              <a:rPr dirty="0" sz="1000" spc="20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познавательные,</a:t>
            </a:r>
            <a:r>
              <a:rPr dirty="0" sz="1000" spc="20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компетенции,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проявляют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себя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эмоционально.</a:t>
            </a:r>
          </a:p>
          <a:p>
            <a:pPr marL="198119" marR="0">
              <a:lnSpc>
                <a:spcPts val="1193"/>
              </a:lnSpc>
              <a:spcBef>
                <a:spcPts val="7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Данная</a:t>
            </a:r>
            <a:r>
              <a:rPr dirty="0" sz="1000" spc="17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1000" spc="17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способствует</a:t>
            </a:r>
            <a:r>
              <a:rPr dirty="0" sz="1000" spc="16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раскрытию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718310" y="1150400"/>
            <a:ext cx="101904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интересным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844800" y="1150400"/>
            <a:ext cx="133789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познавательным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290060" y="1150400"/>
            <a:ext cx="38283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ма-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940340"/>
            <a:ext cx="4143329" cy="508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индивидуальных</a:t>
            </a:r>
            <a:r>
              <a:rPr dirty="0" sz="1000" spc="5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</a:t>
            </a:r>
            <a:r>
              <a:rPr dirty="0" sz="100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ребёнка,</a:t>
            </a:r>
            <a:r>
              <a:rPr dirty="0" sz="1000" spc="5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5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всегда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удаётся</a:t>
            </a:r>
            <a:r>
              <a:rPr dirty="0" sz="1000" spc="3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выявить</a:t>
            </a:r>
            <a:r>
              <a:rPr dirty="0" sz="100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уроке,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развитию</a:t>
            </a:r>
            <a:r>
              <a:rPr dirty="0" sz="1000" spc="3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3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детей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интереса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различным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видам</a:t>
            </a:r>
            <a:r>
              <a:rPr dirty="0" sz="100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деятельности,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жела-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нию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417860"/>
            <a:ext cx="173944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</a:t>
            </a:r>
            <a:r>
              <a:rPr dirty="0" sz="1000" spc="8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участвовать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59456" y="241786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487218" y="2417860"/>
            <a:ext cx="218036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одобряемой</a:t>
            </a:r>
            <a:r>
              <a:rPr dirty="0" sz="1000" spc="8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2577880"/>
            <a:ext cx="1452822" cy="508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познавательный,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коммуникативный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400149" y="2577880"/>
            <a:ext cx="40985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вид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953152" y="2577880"/>
            <a:ext cx="113683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180372" y="2577880"/>
            <a:ext cx="339089" cy="3483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333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745784" y="2577880"/>
            <a:ext cx="1922296" cy="508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18381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творческий,</a:t>
            </a:r>
          </a:p>
          <a:p>
            <a:pPr marL="1005059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обогащает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школьников.</a:t>
            </a:r>
            <a:r>
              <a:rPr dirty="0" sz="1000" spc="19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107571" y="2736630"/>
            <a:ext cx="786732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5341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игровой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3055400"/>
            <a:ext cx="4143984" cy="6709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направлены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то,</a:t>
            </a:r>
            <a:r>
              <a:rPr dirty="0" sz="1000" spc="1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ученик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мог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ощутить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уникальность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востребо-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ванность.</a:t>
            </a:r>
          </a:p>
          <a:p>
            <a:pPr marL="198119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Занятия</a:t>
            </a:r>
            <a:r>
              <a:rPr dirty="0" sz="1000" spc="4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4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проводиться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только</a:t>
            </a:r>
            <a:r>
              <a:rPr dirty="0" sz="1000" spc="4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учителями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общеобразова-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тельных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учреждений,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1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педагогами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23240" y="3699290"/>
            <a:ext cx="105231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учреждений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родителями.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640840" y="3699290"/>
            <a:ext cx="13979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дополнительного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123958" y="3699290"/>
            <a:ext cx="104945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255566" y="3699290"/>
            <a:ext cx="4109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190750" y="4098110"/>
            <a:ext cx="80975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Цели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курса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0090" y="4373851"/>
            <a:ext cx="111125" cy="82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">
                <a:solidFill>
                  <a:srgbClr val="231f20"/>
                </a:solidFill>
                <a:latin typeface="Webdings"/>
                <a:cs typeface="Webdings"/>
              </a:rPr>
              <a:t>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825500" y="4288571"/>
            <a:ext cx="3843965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создание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условий</a:t>
            </a:r>
            <a:r>
              <a:rPr dirty="0" sz="100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достижения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обучающимися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необходимо-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жизни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обществе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социального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25500" y="4607340"/>
            <a:ext cx="6282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опыта,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527721" y="4607340"/>
            <a:ext cx="4100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012950" y="4607340"/>
            <a:ext cx="11139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многогранно-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3178810" y="4607340"/>
            <a:ext cx="3045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го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557124" y="4607340"/>
            <a:ext cx="7994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развития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4429767" y="460734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25500" y="4767360"/>
            <a:ext cx="324372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социализации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свободное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учёбы</a:t>
            </a: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время;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20090" y="5011390"/>
            <a:ext cx="111125" cy="82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">
                <a:solidFill>
                  <a:srgbClr val="231f20"/>
                </a:solidFill>
                <a:latin typeface="Webdings"/>
                <a:cs typeface="Webdings"/>
              </a:rPr>
              <a:t>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825500" y="4926110"/>
            <a:ext cx="3842715" cy="349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создание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воспитывающей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среды,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обеспечивающей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активиза-</a:t>
            </a:r>
            <a:r>
              <a:rPr dirty="0" sz="1000" spc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цию</a:t>
            </a:r>
            <a:r>
              <a:rPr dirty="0" sz="1000" spc="9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социальных,</a:t>
            </a:r>
            <a:r>
              <a:rPr dirty="0" sz="1000" spc="9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интеллектуальных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825500" y="5244880"/>
            <a:ext cx="17557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интересов</a:t>
            </a:r>
            <a:r>
              <a:rPr dirty="0" sz="1000" spc="1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2617723" y="524488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2886710" y="5244880"/>
            <a:ext cx="178432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сво-</a:t>
            </a:r>
            <a:r>
              <a:rPr dirty="0" sz="1000" spc="1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бодное</a:t>
            </a:r>
            <a:r>
              <a:rPr dirty="0" sz="1000" spc="1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время,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825500" y="5404900"/>
            <a:ext cx="3842981" cy="3483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формирование</a:t>
            </a:r>
            <a:r>
              <a:rPr dirty="0" sz="1000" spc="6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6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здоровой,</a:t>
            </a:r>
            <a:r>
              <a:rPr dirty="0" sz="100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творчески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растущей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личности.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2139950" y="5802450"/>
            <a:ext cx="912494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Задачи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курса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23240" y="5994180"/>
            <a:ext cx="4058179" cy="508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1.Формирование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обучающихся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начальных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классов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най-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ти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место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школьной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социальной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среде.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720090" y="6469160"/>
            <a:ext cx="3659259" cy="3496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2.Формирование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положительной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«Я-концепции».</a:t>
            </a:r>
          </a:p>
          <a:p>
            <a:pPr marL="1269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3.Формирование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коммуникативной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культуры,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25133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5298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394585" y="2047201"/>
            <a:ext cx="1528444" cy="84391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1134745" y="2047201"/>
            <a:ext cx="1022984" cy="167195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23240" y="676690"/>
            <a:ext cx="3575521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фразу: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«Сапожник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шьёт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сапоги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рыболова».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83860" y="726627"/>
            <a:ext cx="4227897" cy="9905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выдвигать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гипо-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тезы.</a:t>
            </a:r>
          </a:p>
          <a:p>
            <a:pPr marL="274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течение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(и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запиши)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  <a:p>
            <a:pPr marL="7747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7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ва-</a:t>
            </a:r>
            <a:r>
              <a:rPr dirty="0" sz="1000" spc="7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риантов</a:t>
            </a:r>
            <a:r>
              <a:rPr dirty="0" sz="1000" spc="7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использования</a:t>
            </a:r>
            <a:r>
              <a:rPr dirty="0" sz="1000" spc="7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обыкновенного</a:t>
            </a:r>
          </a:p>
          <a:p>
            <a:pPr marL="7747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карандаша.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Ответы</a:t>
            </a:r>
            <a:r>
              <a:rPr dirty="0" sz="1000" spc="6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1000" spc="30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00" spc="597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рисования</a:t>
            </a:r>
            <a:r>
              <a:rPr dirty="0" sz="1000" spc="60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63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бумаге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»</a:t>
            </a:r>
            <a:r>
              <a:rPr dirty="0" sz="1000" spc="6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</a:p>
          <a:p>
            <a:pPr marL="7747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рисования</a:t>
            </a: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стене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»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считаются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вариант.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02845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265970"/>
            <a:ext cx="3363999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«Вставь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буквы».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Опыт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пробного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пополнение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словар-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запаса,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послогового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анализа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5769" y="1828620"/>
            <a:ext cx="74132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82180" y="1919430"/>
            <a:ext cx="709428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27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207760" y="2085983"/>
            <a:ext cx="2337853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кончается.</a:t>
            </a:r>
            <a:r>
              <a:rPr dirty="0" sz="1050" spc="5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Всякий</a:t>
            </a:r>
            <a:r>
              <a:rPr dirty="0" sz="1050" spc="5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кулик</a:t>
            </a:r>
            <a:r>
              <a:rPr dirty="0" sz="1050" spc="5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своём</a:t>
            </a:r>
            <a:r>
              <a:rPr dirty="0" sz="105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болоте</a:t>
            </a:r>
            <a:r>
              <a:rPr dirty="0" sz="105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велик.</a:t>
            </a:r>
            <a:r>
              <a:rPr dirty="0" sz="105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Всякому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овощу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своё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время.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19200" y="2131247"/>
            <a:ext cx="248208" cy="1566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  <a:p>
            <a:pPr marL="6350" marR="0">
              <a:lnSpc>
                <a:spcPts val="1175"/>
              </a:lnSpc>
              <a:spcBef>
                <a:spcPts val="10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</a:p>
          <a:p>
            <a:pPr marL="6350" marR="0">
              <a:lnSpc>
                <a:spcPts val="1146"/>
              </a:lnSpc>
              <a:spcBef>
                <a:spcPts val="101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</a:p>
          <a:p>
            <a:pPr marL="0" marR="0">
              <a:lnSpc>
                <a:spcPts val="1164"/>
              </a:lnSpc>
              <a:spcBef>
                <a:spcPts val="999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  <a:p>
            <a:pPr marL="5080" marR="0">
              <a:lnSpc>
                <a:spcPts val="1233"/>
              </a:lnSpc>
              <a:spcBef>
                <a:spcPts val="95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7619" marR="0">
              <a:lnSpc>
                <a:spcPts val="1169"/>
              </a:lnSpc>
              <a:spcBef>
                <a:spcPts val="92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470660" y="2126532"/>
            <a:ext cx="246228" cy="15723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9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5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9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0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9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22120" y="2131247"/>
            <a:ext cx="248208" cy="742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  <a:p>
            <a:pPr marL="5079" marR="0">
              <a:lnSpc>
                <a:spcPts val="1175"/>
              </a:lnSpc>
              <a:spcBef>
                <a:spcPts val="10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</a:p>
          <a:p>
            <a:pPr marL="8889" marR="0">
              <a:lnSpc>
                <a:spcPts val="1175"/>
              </a:lnSpc>
              <a:spcBef>
                <a:spcPts val="944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72310" y="2126532"/>
            <a:ext cx="246228" cy="748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9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59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80310" y="2131247"/>
            <a:ext cx="248208" cy="7406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  <a:p>
            <a:pPr marL="5079" marR="0">
              <a:lnSpc>
                <a:spcPts val="1146"/>
              </a:lnSpc>
              <a:spcBef>
                <a:spcPts val="1059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</a:p>
          <a:p>
            <a:pPr marL="16510" marR="0">
              <a:lnSpc>
                <a:spcPts val="1105"/>
              </a:lnSpc>
              <a:spcBef>
                <a:spcPts val="1005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з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727960" y="2129479"/>
            <a:ext cx="255361" cy="7444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8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102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98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990850" y="2133015"/>
            <a:ext cx="231138" cy="7399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4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</a:p>
          <a:p>
            <a:pPr marL="0" marR="0">
              <a:lnSpc>
                <a:spcPts val="1146"/>
              </a:lnSpc>
              <a:spcBef>
                <a:spcPts val="1113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</a:p>
          <a:p>
            <a:pPr marL="0" marR="0">
              <a:lnSpc>
                <a:spcPts val="1146"/>
              </a:lnSpc>
              <a:spcBef>
                <a:spcPts val="1023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3230880" y="2129479"/>
            <a:ext cx="255361" cy="7444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8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102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98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491230" y="2124174"/>
            <a:ext cx="238313" cy="7491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6350" marR="0">
              <a:lnSpc>
                <a:spcPts val="1158"/>
              </a:lnSpc>
              <a:spcBef>
                <a:spcPts val="10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  <a:p>
            <a:pPr marL="6350" marR="0">
              <a:lnSpc>
                <a:spcPts val="1158"/>
              </a:lnSpc>
              <a:spcBef>
                <a:spcPts val="1011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736340" y="2129479"/>
            <a:ext cx="255361" cy="7444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8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102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  <a:p>
            <a:pPr marL="0" marR="0">
              <a:lnSpc>
                <a:spcPts val="1181"/>
              </a:lnSpc>
              <a:spcBef>
                <a:spcPts val="988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710690" y="2957112"/>
            <a:ext cx="507848" cy="4674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</a:t>
            </a:r>
            <a:r>
              <a:rPr dirty="0" sz="1000" spc="8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210"/>
              </a:lnSpc>
              <a:spcBef>
                <a:spcPts val="959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</a:t>
            </a:r>
            <a:r>
              <a:rPr dirty="0" sz="1000" spc="8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722120" y="3511737"/>
            <a:ext cx="24820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972310" y="3507022"/>
            <a:ext cx="246228" cy="1918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0090" y="3808917"/>
            <a:ext cx="3290704" cy="645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6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4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0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всем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1" b="1" i="1">
                <a:solidFill>
                  <a:srgbClr val="231f20"/>
                </a:solidFill>
                <a:latin typeface="Times New Roman"/>
                <a:cs typeface="Times New Roman"/>
              </a:rPr>
              <a:t>словам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1" b="1" i="1">
                <a:solidFill>
                  <a:srgbClr val="231f20"/>
                </a:solidFill>
                <a:latin typeface="Times New Roman"/>
                <a:cs typeface="Times New Roman"/>
              </a:rPr>
              <a:t>каждой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1" b="1" i="1">
                <a:solidFill>
                  <a:srgbClr val="231f20"/>
                </a:solidFill>
                <a:latin typeface="Times New Roman"/>
                <a:cs typeface="Times New Roman"/>
              </a:rPr>
              <a:t>группы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7" b="1" i="1">
                <a:solidFill>
                  <a:srgbClr val="231f20"/>
                </a:solidFill>
                <a:latin typeface="Times New Roman"/>
                <a:cs typeface="Times New Roman"/>
              </a:rPr>
              <a:t>одно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имя</a:t>
            </a:r>
          </a:p>
          <a:p>
            <a:pPr marL="124459" marR="0">
              <a:lnSpc>
                <a:spcPts val="1107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00" spc="-20" b="1" i="1">
                <a:solidFill>
                  <a:srgbClr val="231f20"/>
                </a:solidFill>
                <a:latin typeface="Times New Roman"/>
                <a:cs typeface="Times New Roman"/>
              </a:rPr>
              <a:t>прилагательное».</a:t>
            </a:r>
          </a:p>
          <a:p>
            <a:pPr marL="1269" marR="0">
              <a:lnSpc>
                <a:spcPts val="1193"/>
              </a:lnSpc>
              <a:spcBef>
                <a:spcPts val="112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Определение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понятий.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обобщающего</a:t>
            </a:r>
          </a:p>
          <a:p>
            <a:pPr marL="126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признака.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23240" y="4421513"/>
            <a:ext cx="4144099" cy="3558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короткий;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косой;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простой;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глухой;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внезап-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ный.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0090" y="4799110"/>
            <a:ext cx="324646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«Собери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пословицы».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52170" y="4946430"/>
            <a:ext cx="9745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мудростью.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170940" y="5164871"/>
            <a:ext cx="3314175" cy="14901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Девица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красна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хороводе,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маков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цвет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огороде.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изба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углами,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красна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пирогами.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чужой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монастырь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своим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уставом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ходят.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лестно,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известно.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Авось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как-нибудь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добра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доведут.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Большому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кораблю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большое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(и)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плавание.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пустой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бочке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звону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больше.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170940" y="6624963"/>
            <a:ext cx="2255113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50" spc="8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хорошо,</a:t>
            </a:r>
            <a:r>
              <a:rPr dirty="0" sz="105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50" spc="8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хорошо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554480" y="3084792"/>
            <a:ext cx="1962150" cy="1846579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0090" y="632647"/>
            <a:ext cx="3967406" cy="494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загадки».</a:t>
            </a:r>
          </a:p>
          <a:p>
            <a:pPr marL="126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0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кондиционер;</a:t>
            </a:r>
            <a:r>
              <a:rPr dirty="0" sz="1050" spc="1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фонтан;</a:t>
            </a:r>
            <a:r>
              <a:rPr dirty="0" sz="105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стиральная</a:t>
            </a:r>
          </a:p>
          <a:p>
            <a:pPr marL="126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машина.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1153347"/>
            <a:ext cx="95544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43493" y="1155231"/>
            <a:ext cx="57393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584450" y="1150400"/>
            <a:ext cx="79707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555904" y="1150400"/>
            <a:ext cx="10380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312960"/>
            <a:ext cx="235084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475520"/>
            <a:ext cx="4073450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16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грибы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отдать</a:t>
            </a:r>
            <a:r>
              <a:rPr dirty="0" sz="1000" spc="1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второму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рыболову.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2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съели</a:t>
            </a:r>
            <a:r>
              <a:rPr dirty="0" sz="100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рыб,</a:t>
            </a:r>
            <a:r>
              <a:rPr dirty="0" sz="1000" spc="2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значит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грибник</a:t>
            </a:r>
            <a:r>
              <a:rPr dirty="0" sz="1000" spc="2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съел</a:t>
            </a:r>
            <a:r>
              <a:rPr dirty="0" sz="100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рыбу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второго</a:t>
            </a:r>
            <a:r>
              <a:rPr dirty="0" sz="1000" spc="2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рыбака,</a:t>
            </a:r>
            <a:r>
              <a:rPr dirty="0" sz="1000" spc="2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первый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  <a:r>
              <a:rPr dirty="0" sz="100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рыбы</a:t>
            </a:r>
            <a:r>
              <a:rPr dirty="0" sz="100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съел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сам.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Правда,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остаётся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вопрос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процессом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варки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ухи…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2173157"/>
            <a:ext cx="4070325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spc="55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spc="54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spc="55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набор</a:t>
            </a:r>
            <a:r>
              <a:rPr dirty="0" sz="1000" spc="55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вещей».</a:t>
            </a:r>
            <a:r>
              <a:rPr dirty="0" sz="1000" spc="55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  <a:r>
              <a:rPr dirty="0" sz="1000" spc="5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табличны-</a:t>
            </a:r>
            <a:r>
              <a:rPr dirty="0" sz="100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</a:t>
            </a:r>
            <a:r>
              <a:rPr dirty="0" sz="100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данными.</a:t>
            </a:r>
            <a:r>
              <a:rPr dirty="0" sz="100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2657890"/>
            <a:ext cx="265572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2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кепка,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ветровка,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дождевик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2869980"/>
            <a:ext cx="207583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свитер.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судоку».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43379" y="3138041"/>
            <a:ext cx="1967327" cy="18154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  <a:p>
            <a:pPr marL="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1270" marR="0">
              <a:lnSpc>
                <a:spcPts val="1204"/>
              </a:lnSpc>
              <a:spcBef>
                <a:spcPts val="44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5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  <a:p>
            <a:pPr marL="127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5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127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5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204"/>
              </a:lnSpc>
              <a:spcBef>
                <a:spcPts val="43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8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  <a:p>
            <a:pPr marL="0" marR="0">
              <a:lnSpc>
                <a:spcPts val="1204"/>
              </a:lnSpc>
              <a:spcBef>
                <a:spcPts val="3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5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6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7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088515" y="3884892"/>
            <a:ext cx="902970" cy="83947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20090" y="679637"/>
            <a:ext cx="3974577" cy="4940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[т]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жно</a:t>
            </a:r>
            <a:r>
              <a:rPr dirty="0" sz="1000" spc="7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ррит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рию</a:t>
            </a:r>
            <a:r>
              <a:rPr dirty="0" sz="1000" spc="8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скорчев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ть,</a:t>
            </a:r>
            <a:r>
              <a:rPr dirty="0" sz="1000" spc="7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жно</a:t>
            </a:r>
            <a:r>
              <a:rPr dirty="0" sz="1000" spc="7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бриг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ду</a:t>
            </a:r>
          </a:p>
          <a:p>
            <a:pPr marL="126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сф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рмиров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ть.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561330" y="675420"/>
            <a:ext cx="235071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832493"/>
            <a:ext cx="79154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23240" y="1200337"/>
            <a:ext cx="4145127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5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5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5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5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5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«Два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лесоруба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пилят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дерево».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1360" y="1549159"/>
            <a:ext cx="158938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0090" y="1790887"/>
            <a:ext cx="3064308" cy="8191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«Запиши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лестницу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слов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7" b="1" i="1">
                <a:solidFill>
                  <a:srgbClr val="231f20"/>
                </a:solidFill>
                <a:latin typeface="Times New Roman"/>
                <a:cs typeface="Times New Roman"/>
              </a:rPr>
              <a:t>буквы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7" b="1" i="1">
                <a:solidFill>
                  <a:srgbClr val="231f20"/>
                </a:solidFill>
                <a:latin typeface="Times New Roman"/>
                <a:cs typeface="Times New Roman"/>
              </a:rPr>
              <a:t>буквы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А».</a:t>
            </a:r>
          </a:p>
          <a:p>
            <a:pPr marL="13207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Словообразование.</a:t>
            </a:r>
          </a:p>
          <a:p>
            <a:pPr marL="0" marR="0">
              <a:lnSpc>
                <a:spcPts val="1193"/>
              </a:lnSpc>
              <a:spcBef>
                <a:spcPts val="72"/>
              </a:spcBef>
              <a:spcAft>
                <a:spcPts val="0"/>
              </a:spcAft>
            </a:pP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тор,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топор,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топорик,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телевизор,</a:t>
            </a:r>
          </a:p>
          <a:p>
            <a:pPr marL="63119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телепатия;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ар,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азу,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азимут,</a:t>
            </a:r>
          </a:p>
          <a:p>
            <a:pPr marL="63119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антилопа,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архитектура.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0090" y="2635437"/>
            <a:ext cx="3660139" cy="3320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</a:t>
            </a:r>
            <a:r>
              <a:rPr dirty="0" sz="1000" spc="1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глаголы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прилагательные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словам:</a:t>
            </a:r>
            <a:r>
              <a:rPr dirty="0" sz="1000" spc="1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3" b="1" i="1">
                <a:solidFill>
                  <a:srgbClr val="231f20"/>
                </a:solidFill>
                <a:latin typeface="Times New Roman"/>
                <a:cs typeface="Times New Roman"/>
              </a:rPr>
              <a:t>тигр,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0" b="1" i="1">
                <a:solidFill>
                  <a:srgbClr val="231f20"/>
                </a:solidFill>
                <a:latin typeface="Times New Roman"/>
                <a:cs typeface="Times New Roman"/>
              </a:rPr>
              <a:t>голубь,</a:t>
            </a:r>
          </a:p>
          <a:p>
            <a:pPr marL="126999" marR="0">
              <a:lnSpc>
                <a:spcPts val="1107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00" spc="-15" b="1" i="1">
                <a:solidFill>
                  <a:srgbClr val="231f20"/>
                </a:solidFill>
                <a:latin typeface="Times New Roman"/>
                <a:cs typeface="Times New Roman"/>
              </a:rPr>
              <a:t>земля».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1360" y="2942370"/>
            <a:ext cx="1108639" cy="3382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Определение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ответов.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912575" y="2942370"/>
            <a:ext cx="78197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понятий.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778683" y="2942370"/>
            <a:ext cx="5747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438232" y="2942370"/>
            <a:ext cx="125416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неоднозначных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3307267"/>
            <a:ext cx="4143643" cy="5054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950" spc="7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геометрической</a:t>
            </a:r>
            <a:r>
              <a:rPr dirty="0" sz="950" spc="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интуиции</a:t>
            </a:r>
            <a:r>
              <a:rPr dirty="0" sz="950" spc="7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50" spc="6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воссоздающего</a:t>
            </a:r>
            <a:r>
              <a:rPr dirty="0" sz="950" spc="8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воображе-</a:t>
            </a:r>
          </a:p>
          <a:p>
            <a:pPr marL="0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ния.</a:t>
            </a:r>
            <a:r>
              <a:rPr dirty="0" sz="1000" spc="123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Представь</a:t>
            </a:r>
            <a:r>
              <a:rPr dirty="0" sz="1000" spc="34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мысленно</a:t>
            </a:r>
            <a:r>
              <a:rPr dirty="0" sz="1000" spc="12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проведи.</a:t>
            </a:r>
            <a:r>
              <a:rPr dirty="0" sz="1000" spc="12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Проверь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правильность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помо-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щью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чертежа.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909978" y="346434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4804190"/>
            <a:ext cx="3968088" cy="502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треугольников,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четырёхугольника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</a:p>
          <a:p>
            <a:pPr marL="19811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пятиугольни-</a:t>
            </a:r>
          </a:p>
          <a:p>
            <a:pPr marL="0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1360" y="5332918"/>
            <a:ext cx="197114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78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находить</a:t>
            </a:r>
            <a:r>
              <a:rPr dirty="0" sz="1000" spc="78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общие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675890" y="5337631"/>
            <a:ext cx="22303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876550" y="5337631"/>
            <a:ext cx="179069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отличительные</a:t>
            </a:r>
            <a:r>
              <a:rPr dirty="0" sz="1000" spc="79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признаки.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5495477"/>
            <a:ext cx="169619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Сравни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кошку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тигра.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241550" y="588056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28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0090" y="6171117"/>
            <a:ext cx="3882834" cy="4955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</a:p>
          <a:p>
            <a:pPr marL="1269" marR="0">
              <a:lnSpc>
                <a:spcPts val="1250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50" spc="61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квас;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носок;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драма;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угроза;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5)</a:t>
            </a:r>
          </a:p>
          <a:p>
            <a:pPr marL="126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одно;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6)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дикость.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21360" y="6691818"/>
            <a:ext cx="95544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847850" y="6693701"/>
            <a:ext cx="57471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592070" y="6688871"/>
            <a:ext cx="8707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642359" y="6688871"/>
            <a:ext cx="10299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23240" y="629700"/>
            <a:ext cx="4069138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7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7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взять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  <a:r>
              <a:rPr dirty="0" sz="1000" spc="7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носка,</a:t>
            </a:r>
            <a:r>
              <a:rPr dirty="0" sz="1000" spc="7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7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7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оказаться</a:t>
            </a:r>
            <a:r>
              <a:rPr dirty="0" sz="100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разных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цветов.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Третий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точно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1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одного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цвета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хотя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одним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носком</a:t>
            </a:r>
            <a:r>
              <a:rPr dirty="0" sz="10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взятой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пары.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561330" y="631377"/>
            <a:ext cx="368095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цвета.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7">
                <a:solidFill>
                  <a:srgbClr val="231f20"/>
                </a:solidFill>
                <a:latin typeface="GRULLQ+DejaVu Sans"/>
                <a:cs typeface="GRULLQ+DejaVu Sans"/>
              </a:rPr>
              <a:t>Точка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15">
                <a:solidFill>
                  <a:srgbClr val="231f20"/>
                </a:solidFill>
                <a:latin typeface="GRULLQ+DejaVu Sans"/>
                <a:cs typeface="GRULLQ+DejaVu Sans"/>
              </a:rPr>
              <a:t>пересече-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границей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считается.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23240" y="1168587"/>
            <a:ext cx="4040631" cy="6730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3.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закономерность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заполни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</a:p>
          <a:p>
            <a:pPr marL="198119" marR="0">
              <a:lnSpc>
                <a:spcPts val="1222"/>
              </a:lnSpc>
              <a:spcBef>
                <a:spcPts val="4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</a:p>
          <a:p>
            <a:pPr marL="198119" marR="0">
              <a:lnSpc>
                <a:spcPts val="1193"/>
              </a:lnSpc>
              <a:spcBef>
                <a:spcPts val="9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среднем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ряду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находятся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наложенные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друг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рисунки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клеток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слева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справа.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23240" y="1867087"/>
            <a:ext cx="3916167" cy="5107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«Восстанови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пропущенные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цифры».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Логическая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задача.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</a:p>
          <a:p>
            <a:pPr marL="198119" marR="0">
              <a:lnSpc>
                <a:spcPts val="1251"/>
              </a:lnSpc>
              <a:spcBef>
                <a:spcPts val="20"/>
              </a:spcBef>
              <a:spcAft>
                <a:spcPts val="0"/>
              </a:spcAft>
            </a:pPr>
            <a:r>
              <a:rPr dirty="0" sz="1050" spc="6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2876+9407=12283;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9999–1000=8999.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0090" y="2401757"/>
            <a:ext cx="2810510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[п]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240" y="2558830"/>
            <a:ext cx="4034952" cy="6676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Тр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дцать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4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кастр</a:t>
            </a:r>
            <a:r>
              <a:rPr dirty="0" sz="1000" spc="36" b="1">
                <a:solidFill>
                  <a:srgbClr val="231f20"/>
                </a:solidFill>
                <a:latin typeface="Times New Roman"/>
                <a:cs typeface="Times New Roman"/>
              </a:rPr>
              <a:t>ю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ли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кип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ли-выкип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плеск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ли-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выпл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скива-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кипел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плеснул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198119" marR="0">
              <a:lnSpc>
                <a:spcPts val="1164"/>
              </a:lnSpc>
              <a:spcBef>
                <a:spcPts val="8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-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«На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плите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увели-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чили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огонь,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молоко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сбежало».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322682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3467287"/>
            <a:ext cx="4071577" cy="10015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26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  <a:r>
              <a:rPr dirty="0" sz="1000" spc="26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Практика</a:t>
            </a:r>
            <a:r>
              <a:rPr dirty="0" sz="1000" spc="26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spc="27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Дана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строка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символов,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состоящая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произвольных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букв.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Расставьте</a:t>
            </a:r>
            <a:r>
              <a:rPr dirty="0" sz="10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запя-</a:t>
            </a:r>
            <a:r>
              <a:rPr dirty="0" sz="100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тые</a:t>
            </a:r>
            <a:r>
              <a:rPr dirty="0" sz="1000" spc="6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строке</a:t>
            </a:r>
            <a:r>
              <a:rPr dirty="0" sz="1000" spc="6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слов.</a:t>
            </a:r>
          </a:p>
          <a:p>
            <a:pPr marL="19811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34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карта,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вид,</a:t>
            </a:r>
            <a:r>
              <a:rPr dirty="0" sz="1000" spc="3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жалоба,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зной,</a:t>
            </a:r>
            <a:r>
              <a:rPr dirty="0" sz="1000" spc="3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гребень,</a:t>
            </a:r>
            <a:r>
              <a:rPr dirty="0" sz="100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невод,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белка,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изморозь,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канат,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мачта,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место.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4487097"/>
            <a:ext cx="4066643" cy="9969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8.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«Впиши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недостающие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гласные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каждого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ряда».</a:t>
            </a:r>
          </a:p>
          <a:p>
            <a:pPr marL="19811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63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холодильник,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утюг,</a:t>
            </a:r>
            <a:r>
              <a:rPr dirty="0" sz="100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компьютер,</a:t>
            </a:r>
            <a:r>
              <a:rPr dirty="0" sz="1000" spc="6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трактор,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наушники,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вен-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тилятор,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паяльник,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мобильник,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лифт,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насос,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часы,</a:t>
            </a:r>
            <a:r>
              <a:rPr dirty="0" sz="1000" spc="4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эскалатор,</a:t>
            </a:r>
            <a:r>
              <a:rPr dirty="0" sz="1000" spc="4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соко-</a:t>
            </a:r>
            <a:r>
              <a:rPr dirty="0" sz="1000" spc="4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выжималка,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пылесос,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комбайн,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телевизор,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телефон,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мотоцикл,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экс-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каватор,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грузовик.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5506500"/>
            <a:ext cx="4070366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«Подбери</a:t>
            </a:r>
            <a:r>
              <a:rPr dirty="0" sz="1000" spc="5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обобщающее</a:t>
            </a:r>
            <a:r>
              <a:rPr dirty="0" sz="1000" spc="58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понятие».</a:t>
            </a:r>
            <a:r>
              <a:rPr dirty="0" sz="1000" spc="58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6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выделять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существен-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ный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признак,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классифицировать.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Раздели</a:t>
            </a:r>
            <a:r>
              <a:rPr dirty="0" sz="1000" spc="1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предметы,</a:t>
            </a:r>
            <a:r>
              <a:rPr dirty="0" sz="1000" spc="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названия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приведены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задании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8,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группам.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признаки,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которым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разделил.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6370507"/>
            <a:ext cx="4069818" cy="512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3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внимательности,</a:t>
            </a:r>
            <a:r>
              <a:rPr dirty="0" sz="1000" spc="3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составить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алгоритм,</a:t>
            </a:r>
          </a:p>
          <a:p>
            <a:pPr marL="0" marR="0">
              <a:lnSpc>
                <a:spcPts val="1164"/>
              </a:lnSpc>
              <a:spcBef>
                <a:spcPts val="125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spc="26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spc="26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  <a:r>
              <a:rPr dirty="0" sz="1000" spc="28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Раскрась</a:t>
            </a:r>
            <a:r>
              <a:rPr dirty="0" sz="1000" spc="2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карту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цвета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2">
                <a:solidFill>
                  <a:srgbClr val="231f20"/>
                </a:solidFill>
                <a:latin typeface="GRULLQ+DejaVu Sans"/>
                <a:cs typeface="GRULLQ+DejaVu Sans"/>
              </a:rPr>
              <a:t>стра-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ны,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имеющие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общую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1">
                <a:solidFill>
                  <a:srgbClr val="231f20"/>
                </a:solidFill>
                <a:latin typeface="GRULLQ+DejaVu Sans"/>
                <a:cs typeface="GRULLQ+DejaVu Sans"/>
              </a:rPr>
              <a:t>границу,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были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разного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241550" y="66467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29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658910"/>
            <a:ext cx="253086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Значит,</a:t>
            </a:r>
            <a:r>
              <a:rPr dirty="0" sz="1000" spc="8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могло</a:t>
            </a:r>
            <a:r>
              <a:rPr dirty="0" sz="1000" spc="8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получиться:</a:t>
            </a:r>
            <a:r>
              <a:rPr dirty="0" sz="1000" spc="8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284382" y="65891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516144" y="658910"/>
            <a:ext cx="10402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00" spc="8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551474" y="65891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61330" y="821470"/>
            <a:ext cx="4227648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</a:t>
            </a:r>
            <a:r>
              <a:rPr dirty="0" sz="1000" spc="7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взмах</a:t>
            </a:r>
            <a:r>
              <a:rPr dirty="0" sz="1000" spc="6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00" spc="7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шоколадок.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6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мармеладок</a:t>
            </a:r>
            <a:r>
              <a:rPr dirty="0" sz="100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7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9·7+1·5=68.</a:t>
            </a:r>
            <a:r>
              <a:rPr dirty="0" sz="1000" spc="7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7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7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взмаха</a:t>
            </a:r>
            <a:r>
              <a:rPr dirty="0" sz="1000" spc="7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</a:t>
            </a:r>
            <a:r>
              <a:rPr dirty="0" sz="1000" spc="5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5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0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шоколадок.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мармеладок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2·7+6·5=44.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955227"/>
            <a:ext cx="176466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106406"/>
            <a:ext cx="4146027" cy="845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1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15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пик</a:t>
            </a:r>
            <a:r>
              <a:rPr dirty="0" sz="105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лик</a:t>
            </a:r>
            <a:r>
              <a:rPr dirty="0" sz="105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ник;</a:t>
            </a:r>
            <a:r>
              <a:rPr dirty="0" sz="105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тайга</a:t>
            </a:r>
            <a:r>
              <a:rPr dirty="0" sz="105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тайна;</a:t>
            </a:r>
          </a:p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87">
                <a:solidFill>
                  <a:srgbClr val="231f20"/>
                </a:solidFill>
                <a:latin typeface="GRULLQ+DejaVu Sans"/>
                <a:cs typeface="GRULLQ+DejaVu Sans"/>
              </a:rPr>
              <a:t>КОЖА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КОЗА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РОЗА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РОТА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РИТА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1">
                <a:solidFill>
                  <a:srgbClr val="231f20"/>
                </a:solidFill>
                <a:latin typeface="GRULLQ+DejaVu Sans"/>
                <a:cs typeface="GRULLQ+DejaVu Sans"/>
              </a:rPr>
              <a:t>БИТА.</a:t>
            </a:r>
          </a:p>
          <a:p>
            <a:pPr marL="198119" marR="0">
              <a:lnSpc>
                <a:spcPts val="1193"/>
              </a:lnSpc>
              <a:spcBef>
                <a:spcPts val="75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«Найди</a:t>
            </a:r>
            <a:r>
              <a:rPr dirty="0" sz="1000" spc="108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число»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00" spc="1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Логическая</a:t>
            </a:r>
            <a:r>
              <a:rPr dirty="0" sz="1000" spc="10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задача.</a:t>
            </a:r>
            <a:r>
              <a:rPr dirty="0" sz="1000" spc="10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рас-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суждать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анализировать.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метода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разумного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перебора.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61330" y="1524187"/>
            <a:ext cx="4228064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«Подумай,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какая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картинка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ряду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лишняя».</a:t>
            </a:r>
            <a:r>
              <a:rPr dirty="0" sz="1000" spc="5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существен-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признака.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1922560"/>
            <a:ext cx="93308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201.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2133787"/>
            <a:ext cx="95544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847850" y="2135671"/>
            <a:ext cx="57471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92070" y="2130840"/>
            <a:ext cx="8707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642359" y="2130840"/>
            <a:ext cx="10299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2293400"/>
            <a:ext cx="234690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2453420"/>
            <a:ext cx="136167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44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68.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2609223"/>
            <a:ext cx="4148043" cy="11686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50" spc="37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50" spc="3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105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взмах</a:t>
            </a:r>
            <a:r>
              <a:rPr dirty="0" sz="1050" spc="3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волшебной</a:t>
            </a:r>
            <a:r>
              <a:rPr dirty="0" sz="105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палочки</a:t>
            </a:r>
            <a:r>
              <a:rPr dirty="0" sz="105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фея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50" spc="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наколдо-</a:t>
            </a:r>
            <a:r>
              <a:rPr dirty="0" sz="105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вать</a:t>
            </a:r>
            <a:r>
              <a:rPr dirty="0" sz="1050" spc="5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5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5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шоколадок.</a:t>
            </a:r>
            <a:r>
              <a:rPr dirty="0" sz="1050" spc="5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52</a:t>
            </a:r>
            <a:r>
              <a:rPr dirty="0" sz="105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8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8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нацело,</a:t>
            </a:r>
            <a:r>
              <a:rPr dirty="0" sz="1050" spc="8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значит</a:t>
            </a:r>
            <a:r>
              <a:rPr dirty="0" sz="1050" spc="8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хотя</a:t>
            </a:r>
            <a:r>
              <a:rPr dirty="0" sz="1050" spc="8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  <a:r>
              <a:rPr dirty="0" sz="1050" spc="8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раз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5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шоколадок.</a:t>
            </a:r>
            <a:r>
              <a:rPr dirty="0" sz="1050" spc="2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52–7=45,</a:t>
            </a:r>
            <a:r>
              <a:rPr dirty="0" sz="1050" spc="2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45:5=9.</a:t>
            </a:r>
            <a:r>
              <a:rPr dirty="0" sz="105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Значит,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могло</a:t>
            </a:r>
            <a:r>
              <a:rPr dirty="0" sz="105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полу-</a:t>
            </a:r>
            <a:r>
              <a:rPr dirty="0" sz="105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читься</a:t>
            </a:r>
            <a:r>
              <a:rPr dirty="0" sz="105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5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2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шоколадок</a:t>
            </a:r>
            <a:r>
              <a:rPr dirty="0" sz="1050" spc="2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взмах</a:t>
            </a:r>
            <a:r>
              <a:rPr dirty="0" sz="105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шоколадок.</a:t>
            </a:r>
            <a:r>
              <a:rPr dirty="0" sz="105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5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  <a:r>
              <a:rPr dirty="0" sz="105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мармеладок</a:t>
            </a:r>
            <a:r>
              <a:rPr dirty="0" sz="1050" spc="1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будет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9·7+1·5=68.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20090" y="3743333"/>
            <a:ext cx="3963245" cy="17605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6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взмаха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52–2·7=38,</a:t>
            </a:r>
          </a:p>
          <a:p>
            <a:pPr marL="115570" marR="0">
              <a:lnSpc>
                <a:spcPts val="1139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</a:p>
          <a:p>
            <a:pPr marL="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взмаха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52–3·7=31,</a:t>
            </a:r>
          </a:p>
          <a:p>
            <a:pPr marL="11684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</a:p>
          <a:p>
            <a:pPr marL="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взмаха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52–4·7=24,</a:t>
            </a:r>
          </a:p>
          <a:p>
            <a:pPr marL="11684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</a:p>
          <a:p>
            <a:pPr marL="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5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52–</a:t>
            </a:r>
          </a:p>
          <a:p>
            <a:pPr marL="11429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5·7=17,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</a:p>
          <a:p>
            <a:pPr marL="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52–</a:t>
            </a:r>
          </a:p>
          <a:p>
            <a:pPr marL="118109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6·7=10,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10:5=2,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взмаха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</a:p>
          <a:p>
            <a:pPr marL="118109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мармеладок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6.5+2.7=44,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1360" y="5473073"/>
            <a:ext cx="350812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•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было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взмахов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шоколадок,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52–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21360" y="5672463"/>
            <a:ext cx="3767043" cy="3927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7·7=3,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делится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5.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короткое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решение</a:t>
            </a:r>
          </a:p>
          <a:p>
            <a:pPr marL="0" marR="0">
              <a:lnSpc>
                <a:spcPts val="122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такое.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3240" y="6074190"/>
            <a:ext cx="4147456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число</a:t>
            </a:r>
            <a:r>
              <a:rPr dirty="0" sz="100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делилось</a:t>
            </a:r>
            <a:r>
              <a:rPr dirty="0" sz="1000" spc="2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5,</a:t>
            </a:r>
            <a:r>
              <a:rPr dirty="0" sz="1000" spc="2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конце</a:t>
            </a:r>
            <a:r>
              <a:rPr dirty="0" sz="1000" spc="2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должны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находиться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ци-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фры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0.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Значит,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52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нужно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вычесть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число,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которого</a:t>
            </a:r>
            <a:r>
              <a:rPr dirty="0" sz="100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последняя</a:t>
            </a:r>
            <a:r>
              <a:rPr dirty="0" sz="1000" spc="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цифра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2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Заглянем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таблицу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умножения</a:t>
            </a:r>
            <a:r>
              <a:rPr dirty="0" sz="1000" spc="1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Таких</a:t>
            </a:r>
            <a:r>
              <a:rPr dirty="0" sz="1000" spc="1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чисел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7·1=7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7·6=42.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21360" y="614053"/>
            <a:ext cx="3089883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ней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нет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одного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замкнутого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контура);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ней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нет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кривой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линии).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12783"/>
            <a:ext cx="53371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торт.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58180" y="830767"/>
            <a:ext cx="37737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10.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398260" y="835480"/>
            <a:ext cx="2441196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памяти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0090" y="1157157"/>
            <a:ext cx="3911119" cy="345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звука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[т]</a:t>
            </a:r>
            <a:r>
              <a:rPr dirty="0" sz="1000" spc="3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мной-т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мной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мнат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нке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тер</a:t>
            </a:r>
            <a:r>
              <a:rPr dirty="0" sz="1000" spc="29" b="1">
                <a:solidFill>
                  <a:srgbClr val="231f20"/>
                </a:solidFill>
                <a:latin typeface="Times New Roman"/>
                <a:cs typeface="Times New Roman"/>
              </a:rPr>
              <a:t>я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лись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тр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4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нка.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1529267"/>
            <a:ext cx="227430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5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56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063875" y="1529267"/>
            <a:ext cx="376386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507867" y="1529267"/>
            <a:ext cx="455947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030473" y="1529267"/>
            <a:ext cx="56211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1691827"/>
            <a:ext cx="3620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«Котята</a:t>
            </a:r>
            <a:r>
              <a:rPr dirty="0" sz="1000" spc="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сидят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6">
                <a:solidFill>
                  <a:srgbClr val="231f20"/>
                </a:solidFill>
                <a:latin typeface="GRULLQ+DejaVu Sans"/>
                <a:cs typeface="GRULLQ+DejaVu Sans"/>
              </a:rPr>
              <a:t>шкафу,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шкафу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под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шкафом».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1878089"/>
            <a:ext cx="158938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b="1" i="1">
                <a:solidFill>
                  <a:srgbClr val="231f20"/>
                </a:solidFill>
                <a:latin typeface="Times New Roman"/>
                <a:cs typeface="Times New Roman"/>
              </a:rPr>
              <a:t>рук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3240" y="2119817"/>
            <a:ext cx="4004159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Расширение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Фразеологизмы.</a:t>
            </a:r>
            <a:r>
              <a:rPr dirty="0" sz="1000" spc="1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на-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родной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культурой.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2439450"/>
            <a:ext cx="273989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«Закончите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фразы».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означают?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2598200"/>
            <a:ext cx="4071302" cy="13072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00" spc="78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Ах</a:t>
            </a:r>
            <a:r>
              <a:rPr dirty="0" sz="1000" spc="77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 b="1">
                <a:solidFill>
                  <a:srgbClr val="231f20"/>
                </a:solidFill>
                <a:latin typeface="Times New Roman"/>
                <a:cs typeface="Times New Roman"/>
              </a:rPr>
              <a:t>ты,</a:t>
            </a:r>
            <a:r>
              <a:rPr dirty="0" sz="1000" spc="75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1" b="1">
                <a:solidFill>
                  <a:srgbClr val="231f20"/>
                </a:solidFill>
                <a:latin typeface="Times New Roman"/>
                <a:cs typeface="Times New Roman"/>
              </a:rPr>
              <a:t>горе</a:t>
            </a:r>
            <a:r>
              <a:rPr dirty="0" sz="1000" spc="79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луковое!</a:t>
            </a:r>
            <a:r>
              <a:rPr dirty="0" sz="1000" spc="77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8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8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рассеянном,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несобранном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чело-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веке,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вызывающем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жалость.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мелкие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неурядицы,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сильно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печа-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литься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из-за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5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стоит.</a:t>
            </a:r>
            <a:r>
              <a:rPr dirty="0" sz="10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 b="1">
                <a:solidFill>
                  <a:srgbClr val="231f20"/>
                </a:solidFill>
                <a:latin typeface="Times New Roman"/>
                <a:cs typeface="Times New Roman"/>
              </a:rPr>
              <a:t>Не</a:t>
            </a:r>
            <a:r>
              <a:rPr dirty="0" sz="1000" spc="57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видать</a:t>
            </a:r>
            <a:r>
              <a:rPr dirty="0" sz="1000" spc="57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>
                <a:solidFill>
                  <a:srgbClr val="231f20"/>
                </a:solidFill>
                <a:latin typeface="Times New Roman"/>
                <a:cs typeface="Times New Roman"/>
              </a:rPr>
              <a:t>как</a:t>
            </a:r>
            <a:r>
              <a:rPr dirty="0" sz="1000" spc="57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своих</a:t>
            </a:r>
            <a:r>
              <a:rPr dirty="0" sz="1000" spc="58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ушей</a:t>
            </a:r>
            <a:r>
              <a:rPr dirty="0" sz="1000" spc="57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никогда</a:t>
            </a:r>
            <a:r>
              <a:rPr dirty="0" sz="1000" spc="5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завладеть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кем-либо</a:t>
            </a:r>
            <a:r>
              <a:rPr dirty="0" sz="1000" spc="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чем-либо.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Взять</a:t>
            </a:r>
            <a:r>
              <a:rPr dirty="0" sz="1000" spc="11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быка</a:t>
            </a:r>
            <a:r>
              <a:rPr dirty="0" sz="1000" spc="10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 b="1">
                <a:solidFill>
                  <a:srgbClr val="231f20"/>
                </a:solidFill>
                <a:latin typeface="Times New Roman"/>
                <a:cs typeface="Times New Roman"/>
              </a:rPr>
              <a:t>за</a:t>
            </a:r>
            <a:r>
              <a:rPr dirty="0" sz="1000" spc="12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рога</a:t>
            </a:r>
            <a:r>
              <a:rPr dirty="0" sz="1000" spc="13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5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начинать</a:t>
            </a:r>
            <a:r>
              <a:rPr dirty="0" sz="1000" spc="2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действовать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энергично,</a:t>
            </a:r>
            <a:r>
              <a:rPr dirty="0" sz="100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решительно,</a:t>
            </a:r>
            <a:r>
              <a:rPr dirty="0" sz="1000" spc="2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сразу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самого</a:t>
            </a:r>
            <a:r>
              <a:rPr dirty="0" sz="1000" spc="2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важного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труд-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ном</a:t>
            </a:r>
            <a:r>
              <a:rPr dirty="0" sz="100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деле.</a:t>
            </a:r>
            <a:r>
              <a:rPr dirty="0" sz="1000" spc="2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Сидеть</a:t>
            </a:r>
            <a:r>
              <a:rPr dirty="0" sz="1000" spc="27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>
                <a:solidFill>
                  <a:srgbClr val="231f20"/>
                </a:solidFill>
                <a:latin typeface="Times New Roman"/>
                <a:cs typeface="Times New Roman"/>
              </a:rPr>
              <a:t>как</a:t>
            </a:r>
            <a:r>
              <a:rPr dirty="0" sz="1000" spc="28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раскалённых</a:t>
            </a:r>
            <a:r>
              <a:rPr dirty="0" sz="1000" spc="3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1" b="1">
                <a:solidFill>
                  <a:srgbClr val="231f20"/>
                </a:solidFill>
                <a:latin typeface="Times New Roman"/>
                <a:cs typeface="Times New Roman"/>
              </a:rPr>
              <a:t>углях</a:t>
            </a:r>
            <a:r>
              <a:rPr dirty="0" sz="1000" spc="2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тревожиться,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пережи-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вать.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3929160"/>
            <a:ext cx="4069827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13" b="1" i="1">
                <a:solidFill>
                  <a:srgbClr val="231f20"/>
                </a:solidFill>
                <a:latin typeface="Times New Roman"/>
                <a:cs typeface="Times New Roman"/>
              </a:rPr>
              <a:t>Расширение</a:t>
            </a:r>
            <a:r>
              <a:rPr dirty="0" sz="1000" spc="59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spc="60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запаса.</a:t>
            </a:r>
            <a:r>
              <a:rPr dirty="0" sz="1000" spc="59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Подбери</a:t>
            </a:r>
            <a:r>
              <a:rPr dirty="0" sz="1000" spc="5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каждому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цвету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1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от-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тенки.</a:t>
            </a:r>
            <a:r>
              <a:rPr dirty="0" sz="1000" spc="1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Поставь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соответствующую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цифру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каждым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оттенком.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1360" y="4418150"/>
            <a:ext cx="58133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0090" y="4574321"/>
            <a:ext cx="3721673" cy="16113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6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1)Красный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малиновый,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пунцовый,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лиловый,</a:t>
            </a:r>
          </a:p>
          <a:p>
            <a:pPr marL="14097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пурпурный,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бор-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довый,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розовый,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алый.</a:t>
            </a:r>
          </a:p>
          <a:p>
            <a:pPr marL="1269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2)Синий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голубой,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васильковый,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ультрамарин,</a:t>
            </a:r>
          </a:p>
          <a:p>
            <a:pPr marL="140970" marR="0">
              <a:lnSpc>
                <a:spcPts val="1222"/>
              </a:lnSpc>
              <a:spcBef>
                <a:spcPts val="83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бирюзовый,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ла-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зурный.</a:t>
            </a:r>
          </a:p>
          <a:p>
            <a:pPr marL="1269" marR="0">
              <a:lnSpc>
                <a:spcPts val="1193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3)Зелёный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защитный,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болотный,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травяной,</a:t>
            </a:r>
          </a:p>
          <a:p>
            <a:pPr marL="140970" marR="0">
              <a:lnSpc>
                <a:spcPts val="1222"/>
              </a:lnSpc>
              <a:spcBef>
                <a:spcPts val="83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салатный,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изумруд-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ный.</a:t>
            </a:r>
          </a:p>
          <a:p>
            <a:pPr marL="1269" marR="0">
              <a:lnSpc>
                <a:spcPts val="1193"/>
              </a:lnSpc>
              <a:spcBef>
                <a:spcPts val="20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4)Жёлтый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лимонный,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золотистый,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соломенный,</a:t>
            </a:r>
          </a:p>
          <a:p>
            <a:pPr marL="14477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шафрановый,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янтарный.</a:t>
            </a:r>
          </a:p>
          <a:p>
            <a:pPr marL="0" marR="0">
              <a:lnSpc>
                <a:spcPts val="1164"/>
              </a:lnSpc>
              <a:spcBef>
                <a:spcPts val="84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«Убери</a:t>
            </a:r>
            <a:r>
              <a:rPr dirty="0" sz="100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буквы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так,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чтобы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получились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обозначающие</a:t>
            </a:r>
          </a:p>
          <a:p>
            <a:pPr marL="132079" marR="0">
              <a:lnSpc>
                <a:spcPts val="1107"/>
              </a:lnSpc>
              <a:spcBef>
                <a:spcPts val="13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еду».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6155063"/>
            <a:ext cx="4071678" cy="6810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26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борщ,</a:t>
            </a:r>
            <a:r>
              <a:rPr dirty="0" sz="1050" spc="2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рис,</a:t>
            </a:r>
            <a:r>
              <a:rPr dirty="0" sz="1050" spc="2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каша,</a:t>
            </a:r>
            <a:r>
              <a:rPr dirty="0" sz="1050" spc="2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квас,</a:t>
            </a:r>
            <a:r>
              <a:rPr dirty="0" sz="105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мясо,</a:t>
            </a:r>
            <a:r>
              <a:rPr dirty="0" sz="1050" spc="2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масло,</a:t>
            </a:r>
            <a:r>
              <a:rPr dirty="0" sz="1050" spc="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суп,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сыр,</a:t>
            </a:r>
            <a:r>
              <a:rPr dirty="0" sz="105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сало,</a:t>
            </a:r>
            <a:r>
              <a:rPr dirty="0" sz="1050" spc="2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лук,</a:t>
            </a:r>
            <a:r>
              <a:rPr dirty="0" sz="1050" spc="2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лук,</a:t>
            </a:r>
            <a:r>
              <a:rPr dirty="0" sz="105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кофе,</a:t>
            </a:r>
            <a:r>
              <a:rPr dirty="0" sz="1050" spc="2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молоко,</a:t>
            </a:r>
            <a:r>
              <a:rPr dirty="0" sz="105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морс,</a:t>
            </a:r>
            <a:r>
              <a:rPr dirty="0" sz="105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соль,</a:t>
            </a:r>
            <a:r>
              <a:rPr dirty="0" sz="105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щи,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мед,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крем,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суши,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джем,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блин,</a:t>
            </a:r>
            <a:r>
              <a:rPr dirty="0" sz="10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сок,</a:t>
            </a:r>
            <a:r>
              <a:rPr dirty="0" sz="105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чай,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репа,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лимон,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лук,</a:t>
            </a:r>
            <a:r>
              <a:rPr dirty="0" sz="105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рулет,</a:t>
            </a:r>
            <a:r>
              <a:rPr dirty="0" sz="1050" spc="2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щи,</a:t>
            </a:r>
            <a:r>
              <a:rPr dirty="0" sz="1050" spc="3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сок,</a:t>
            </a:r>
            <a:r>
              <a:rPr dirty="0" sz="105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плов,</a:t>
            </a:r>
            <a:r>
              <a:rPr dirty="0" sz="1050" spc="3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манка,</a:t>
            </a:r>
            <a:r>
              <a:rPr dirty="0" sz="1050" spc="3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сыр,</a:t>
            </a:r>
            <a:r>
              <a:rPr dirty="0" sz="105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каша,</a:t>
            </a:r>
            <a:r>
              <a:rPr dirty="0" sz="105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рис.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241550" y="66467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1330" y="655963"/>
            <a:ext cx="2374196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булка;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печь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речь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течь.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1330" y="871000"/>
            <a:ext cx="3280801" cy="512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читать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условие.</a:t>
            </a:r>
          </a:p>
          <a:p>
            <a:pPr marL="196850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91820" y="1067890"/>
            <a:ext cx="400723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коммуникативных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навыков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командной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игре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«Артист».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279940"/>
            <a:ext cx="5936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437640" y="1279940"/>
            <a:ext cx="74921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308860" y="1279940"/>
            <a:ext cx="49905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игры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931160" y="1279940"/>
            <a:ext cx="103180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предложите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085590" y="1279940"/>
            <a:ext cx="58513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детям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1442500"/>
            <a:ext cx="4144529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сформировать</a:t>
            </a:r>
            <a:r>
              <a:rPr dirty="0" sz="1000" spc="6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3–4</a:t>
            </a:r>
            <a:r>
              <a:rPr dirty="0" sz="1000" spc="6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коман-</a:t>
            </a:r>
            <a:r>
              <a:rPr dirty="0" sz="1000" spc="6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ды,</a:t>
            </a:r>
            <a:r>
              <a:rPr dirty="0" sz="1000" spc="6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выбрав</a:t>
            </a:r>
            <a:r>
              <a:rPr dirty="0" sz="1000" spc="6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капитана</a:t>
            </a:r>
            <a:r>
              <a:rPr dirty="0" sz="10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команды.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  <a:r>
              <a:rPr dirty="0" sz="1000" spc="6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участник</a:t>
            </a:r>
            <a:r>
              <a:rPr dirty="0" sz="1000" spc="7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должен</a:t>
            </a:r>
            <a:r>
              <a:rPr dirty="0" sz="1000" spc="6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записать</a:t>
            </a:r>
            <a:r>
              <a:rPr dirty="0" sz="10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название</a:t>
            </a:r>
            <a:r>
              <a:rPr dirty="0" sz="1000" spc="6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состав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команды</a:t>
            </a:r>
            <a:r>
              <a:rPr dirty="0" sz="1000" spc="3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тетрадь.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092740"/>
            <a:ext cx="4147565" cy="34408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Перед</a:t>
            </a:r>
            <a:r>
              <a:rPr dirty="0" sz="1000" spc="10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началом</a:t>
            </a:r>
            <a:r>
              <a:rPr dirty="0" sz="1000" spc="10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игры</a:t>
            </a:r>
            <a:r>
              <a:rPr dirty="0" sz="1000" spc="10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проводится</a:t>
            </a:r>
            <a:r>
              <a:rPr dirty="0" sz="1000" spc="10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жеребьёвка,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которая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определяет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порядок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выступления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команд.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Ведущий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(им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00" spc="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учитель,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ученик)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кладёт</a:t>
            </a:r>
            <a:r>
              <a:rPr dirty="0" sz="1000" spc="5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кон-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верт</a:t>
            </a:r>
            <a:r>
              <a:rPr dirty="0" sz="1000" spc="5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свёрнутые</a:t>
            </a:r>
            <a:r>
              <a:rPr dirty="0" sz="100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листки,</a:t>
            </a:r>
            <a:r>
              <a:rPr dirty="0" sz="1000" spc="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5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написаны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слова.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могут</a:t>
            </a:r>
            <a:r>
              <a:rPr dirty="0" sz="1000" spc="2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быть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названия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животного,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природных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явлений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предметов.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Представитель</a:t>
            </a:r>
            <a:r>
              <a:rPr dirty="0" sz="1000" spc="7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команды</a:t>
            </a:r>
            <a:r>
              <a:rPr dirty="0" sz="1000" spc="7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(назовем</a:t>
            </a:r>
            <a:r>
              <a:rPr dirty="0" sz="1000" spc="7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7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«артист»)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согласно</a:t>
            </a:r>
            <a:r>
              <a:rPr dirty="0" sz="1000" spc="4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очереди</a:t>
            </a:r>
            <a:r>
              <a:rPr dirty="0" sz="1000" spc="4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наудачу</a:t>
            </a:r>
            <a:r>
              <a:rPr dirty="0" sz="1000" spc="4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вытаскивает</a:t>
            </a:r>
            <a:r>
              <a:rPr dirty="0" sz="1000" spc="4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4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конверта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листок,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читает,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нём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написа-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но,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отдаёт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листок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ведущему.</a:t>
            </a:r>
            <a:r>
              <a:rPr dirty="0" sz="1000" spc="8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После</a:t>
            </a:r>
            <a:r>
              <a:rPr dirty="0" sz="1000" spc="8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8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8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8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звуков,</a:t>
            </a:r>
            <a:r>
              <a:rPr dirty="0" sz="1000" spc="8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жестами,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старается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показать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написанное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там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</a:p>
          <a:p>
            <a:pPr marL="1981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8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артист</a:t>
            </a:r>
            <a:r>
              <a:rPr dirty="0" sz="1000" spc="8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нарушает</a:t>
            </a:r>
            <a:r>
              <a:rPr dirty="0" sz="1000" spc="8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правила</a:t>
            </a:r>
            <a:r>
              <a:rPr dirty="0" sz="1000" spc="8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(издаёт</a:t>
            </a:r>
            <a:r>
              <a:rPr dirty="0" sz="1000" spc="8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звуки,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разговаривает),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баллы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команде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начисляются.</a:t>
            </a:r>
          </a:p>
          <a:p>
            <a:pPr marL="1981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2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первой</a:t>
            </a:r>
            <a:r>
              <a:rPr dirty="0" sz="1000" spc="2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отгадала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команда</a:t>
            </a:r>
            <a:r>
              <a:rPr dirty="0" sz="100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артиста,</a:t>
            </a:r>
            <a:r>
              <a:rPr dirty="0" sz="1000" spc="2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получает</a:t>
            </a:r>
            <a:r>
              <a:rPr dirty="0" sz="10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1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бал-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лов,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другая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команда,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1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балла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получает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артист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5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балла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по-</a:t>
            </a:r>
            <a:r>
              <a:rPr dirty="0" sz="1000" spc="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лучает</a:t>
            </a:r>
            <a:r>
              <a:rPr dirty="0" sz="1000" spc="5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отгадавшая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первой</a:t>
            </a:r>
            <a:r>
              <a:rPr dirty="0" sz="1000" spc="7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команда.</a:t>
            </a:r>
            <a:r>
              <a:rPr dirty="0" sz="1000" spc="7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7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7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угадали</a:t>
            </a:r>
            <a:r>
              <a:rPr dirty="0" sz="1000" spc="7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7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команды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одновременно,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они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получают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балла.</a:t>
            </a:r>
          </a:p>
          <a:p>
            <a:pPr marL="1981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игру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каждый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побывать</a:t>
            </a:r>
            <a:r>
              <a:rPr dirty="0" sz="1000" spc="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артистом</a:t>
            </a:r>
            <a:r>
              <a:rPr dirty="0" sz="10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раза,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ис-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ключением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случаев,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когда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команде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успели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выступить.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19579" y="5617031"/>
            <a:ext cx="175249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Удачного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вам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выступления!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241550" y="612186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31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20090" y="6484807"/>
            <a:ext cx="3952239" cy="3461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269" marR="0">
              <a:lnSpc>
                <a:spcPts val="1222"/>
              </a:lnSpc>
              <a:spcBef>
                <a:spcPts val="39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spc="30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порох</a:t>
            </a:r>
            <a:r>
              <a:rPr dirty="0" sz="1050" spc="3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горох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шорох;</a:t>
            </a:r>
            <a:r>
              <a:rPr dirty="0" sz="1050" spc="3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белка</a:t>
            </a:r>
            <a:r>
              <a:rPr dirty="0" sz="105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19947"/>
            <a:ext cx="3944384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подберите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набор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вещей».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таблич-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ными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данными.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61994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398260" y="619947"/>
            <a:ext cx="3315100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116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  <a:r>
              <a:rPr dirty="0" sz="1000" spc="117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воображения,</a:t>
            </a:r>
            <a:r>
              <a:rPr dirty="0" sz="1000" spc="117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умения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61330" y="777020"/>
            <a:ext cx="4149999" cy="5020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выдвигать</a:t>
            </a:r>
            <a:r>
              <a:rPr dirty="0" sz="1000" spc="34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20" b="1" i="1">
                <a:solidFill>
                  <a:srgbClr val="231f20"/>
                </a:solidFill>
                <a:latin typeface="Times New Roman"/>
                <a:cs typeface="Times New Roman"/>
              </a:rPr>
              <a:t>гипо-</a:t>
            </a:r>
            <a:r>
              <a:rPr dirty="0" sz="1000" spc="3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тезы».</a:t>
            </a:r>
            <a:r>
              <a:rPr dirty="0" sz="1000" spc="32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  <a:r>
              <a:rPr dirty="0" sz="1000" spc="3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2–3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правдоподобных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неправдоподобных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объяс-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нения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следующего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события:</a:t>
            </a:r>
          </a:p>
          <a:p>
            <a:pPr marL="196850" marR="0">
              <a:lnSpc>
                <a:spcPts val="1135"/>
              </a:lnSpc>
              <a:spcBef>
                <a:spcPts val="124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spc="48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i="1">
                <a:solidFill>
                  <a:srgbClr val="231f20"/>
                </a:solidFill>
                <a:latin typeface="Times New Roman"/>
                <a:cs typeface="Times New Roman"/>
              </a:rPr>
              <a:t>потолка</a:t>
            </a:r>
            <a:r>
              <a:rPr dirty="0" sz="100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i="1">
                <a:solidFill>
                  <a:srgbClr val="231f20"/>
                </a:solidFill>
                <a:latin typeface="Times New Roman"/>
                <a:cs typeface="Times New Roman"/>
              </a:rPr>
              <a:t>капает</a:t>
            </a:r>
            <a:r>
              <a:rPr dirty="0" sz="1000" spc="3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i="1">
                <a:solidFill>
                  <a:srgbClr val="231f20"/>
                </a:solidFill>
                <a:latin typeface="Times New Roman"/>
                <a:cs typeface="Times New Roman"/>
              </a:rPr>
              <a:t>вода.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21360" y="1102140"/>
            <a:ext cx="16150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2578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458.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314230"/>
            <a:ext cx="4032201" cy="657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spc="1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действовать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алгоритму,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за-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кономерности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примере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цикла.</a:t>
            </a:r>
          </a:p>
          <a:p>
            <a:pPr marL="19811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7,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8,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8,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2…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10-м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месте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цикле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198119" marR="0">
              <a:lnSpc>
                <a:spcPts val="1139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цифры.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1997897"/>
            <a:ext cx="2989162" cy="345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1" b="1" i="1">
                <a:solidFill>
                  <a:srgbClr val="231f20"/>
                </a:solidFill>
                <a:latin typeface="Times New Roman"/>
                <a:cs typeface="Times New Roman"/>
              </a:rPr>
              <a:t>[д]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[в].</a:t>
            </a:r>
          </a:p>
          <a:p>
            <a:pPr marL="1269" marR="0">
              <a:lnSpc>
                <a:spcPts val="1193"/>
              </a:lnSpc>
              <a:spcBef>
                <a:spcPts val="12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Вад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дит,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Вад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ма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дов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дят.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2370007"/>
            <a:ext cx="3916836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«Мы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любим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ссориться».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271882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960557"/>
            <a:ext cx="4071831" cy="83894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Перебор</a:t>
            </a:r>
            <a:r>
              <a:rPr dirty="0" sz="1000" spc="95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вариантов,</a:t>
            </a:r>
            <a:r>
              <a:rPr dirty="0" sz="1000" spc="9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96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выстраивать</a:t>
            </a:r>
            <a:r>
              <a:rPr dirty="0" sz="1000" spc="94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алгоритм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действий.</a:t>
            </a:r>
            <a:r>
              <a:rPr dirty="0" sz="1000" spc="16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всех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приведённых</a:t>
            </a:r>
            <a:r>
              <a:rPr dirty="0" sz="1000" spc="1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ниже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убери</a:t>
            </a:r>
            <a:r>
              <a:rPr dirty="0" sz="10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слог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получи-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лось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новое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</a:p>
          <a:p>
            <a:pPr marL="198119" marR="0">
              <a:lnSpc>
                <a:spcPts val="1222"/>
              </a:lnSpc>
              <a:spcBef>
                <a:spcPts val="7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37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манка,</a:t>
            </a:r>
            <a:r>
              <a:rPr dirty="0" sz="1050" spc="3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ребро,</a:t>
            </a:r>
            <a:r>
              <a:rPr dirty="0" sz="105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лото,</a:t>
            </a:r>
            <a:r>
              <a:rPr dirty="0" sz="1050" spc="3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желе,</a:t>
            </a:r>
            <a:r>
              <a:rPr dirty="0" sz="105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лис</a:t>
            </a:r>
            <a:r>
              <a:rPr dirty="0" sz="1050" spc="4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50" spc="4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ток,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корка,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ива,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кино,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фара.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3817807"/>
            <a:ext cx="4069191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-25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12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искать</a:t>
            </a:r>
            <a:r>
              <a:rPr dirty="0" sz="1000" spc="1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существенные</a:t>
            </a:r>
            <a:r>
              <a:rPr dirty="0" sz="1000" spc="13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признаки.</a:t>
            </a:r>
            <a:r>
              <a:rPr dirty="0" sz="1000" spc="13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Найди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синонимы.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Най-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лишнее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1360" y="4142560"/>
            <a:ext cx="58133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15950" y="4296190"/>
            <a:ext cx="3978928" cy="10037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4831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а)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тропики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(климатические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зоны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Земли,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воображае-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мые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параллельные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круги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поверхности</a:t>
            </a:r>
          </a:p>
          <a:p>
            <a:pPr marL="28701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земного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шара,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отстоящие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23°27'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экватора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312419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северу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югу.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Тропик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Рака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тропик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Козерога);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б)</a:t>
            </a:r>
          </a:p>
          <a:p>
            <a:pPr marL="48006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5" b="1">
                <a:solidFill>
                  <a:srgbClr val="231f20"/>
                </a:solidFill>
                <a:latin typeface="Times New Roman"/>
                <a:cs typeface="Times New Roman"/>
              </a:rPr>
              <a:t>просёлок</a:t>
            </a:r>
            <a:r>
              <a:rPr dirty="0" sz="1000" spc="2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(грунтовая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дорога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небольшими</a:t>
            </a:r>
          </a:p>
          <a:p>
            <a:pPr marL="286893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населёнными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5272821"/>
            <a:ext cx="9298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пунктами);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23240" y="5432840"/>
            <a:ext cx="404687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в)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лазанья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(блюдо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итальянской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кухни,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приготовленное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слоёв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теста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вперемешку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со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слоями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начинки,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залитых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соусом).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20090" y="5971727"/>
            <a:ext cx="3086861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«Проанализируй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своё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творческое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воображение».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6132610"/>
            <a:ext cx="4069857" cy="6684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3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этого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течение</a:t>
            </a:r>
            <a:r>
              <a:rPr dirty="0" sz="1000" spc="3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  <a:r>
              <a:rPr dirty="0" sz="1000" spc="3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составь</a:t>
            </a:r>
            <a:r>
              <a:rPr dirty="0" sz="10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6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предложе-</a:t>
            </a:r>
            <a:r>
              <a:rPr dirty="0" sz="1000" spc="6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ний,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6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каждое</a:t>
            </a:r>
            <a:r>
              <a:rPr dirty="0" sz="1000" spc="6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6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них</a:t>
            </a:r>
          </a:p>
          <a:p>
            <a:pPr marL="0" marR="0">
              <a:lnSpc>
                <a:spcPts val="1193"/>
              </a:lnSpc>
              <a:spcBef>
                <a:spcPts val="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обязательно</a:t>
            </a:r>
            <a:r>
              <a:rPr dirty="0" sz="1000" spc="5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вошли</a:t>
            </a:r>
            <a:r>
              <a:rPr dirty="0" sz="1000" spc="5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указанные</a:t>
            </a:r>
            <a:r>
              <a:rPr dirty="0" sz="100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ниже</a:t>
            </a:r>
            <a:r>
              <a:rPr dirty="0" sz="1000" spc="6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три</a:t>
            </a:r>
            <a:r>
              <a:rPr dirty="0" sz="1000" spc="5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5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</a:p>
          <a:p>
            <a:pPr marL="0" marR="0">
              <a:lnSpc>
                <a:spcPts val="1193"/>
              </a:lnSpc>
              <a:spcBef>
                <a:spcPts val="6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любом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падеже):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 i="1">
                <a:solidFill>
                  <a:srgbClr val="231f20"/>
                </a:solidFill>
                <a:latin typeface="Times New Roman"/>
                <a:cs typeface="Times New Roman"/>
              </a:rPr>
              <a:t>мотоцикл,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i="1">
                <a:solidFill>
                  <a:srgbClr val="231f20"/>
                </a:solidFill>
                <a:latin typeface="Times New Roman"/>
                <a:cs typeface="Times New Roman"/>
              </a:rPr>
              <a:t>яблоко,</a:t>
            </a:r>
            <a:r>
              <a:rPr dirty="0" sz="100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мультфильм.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1628775" y="5238712"/>
            <a:ext cx="1798954" cy="172974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242820" y="664671"/>
            <a:ext cx="70942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758180" y="679637"/>
            <a:ext cx="2779650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5.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[р]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58180" y="832493"/>
            <a:ext cx="3757886" cy="3419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Гр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50" spc="-10">
                <a:solidFill>
                  <a:srgbClr val="231f20"/>
                </a:solidFill>
                <a:latin typeface="GRULLQ+DejaVu Sans"/>
                <a:cs typeface="GRULLQ+DejaVu Sans"/>
              </a:rPr>
              <a:t>бли</a:t>
            </a: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грест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тлы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мест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50" spc="24" b="1">
                <a:solidFill>
                  <a:srgbClr val="231f20"/>
                </a:solidFill>
                <a:latin typeface="Times New Roman"/>
                <a:cs typeface="Times New Roman"/>
              </a:rPr>
              <a:t>ё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сла</a:t>
            </a:r>
            <a:r>
              <a:rPr dirty="0" sz="105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грест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,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пол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зья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0">
                <a:solidFill>
                  <a:srgbClr val="231f20"/>
                </a:solidFill>
                <a:latin typeface="GRULLQ+DejaVu Sans"/>
                <a:cs typeface="GRULLQ+DejaVu Sans"/>
              </a:rPr>
              <a:t>ползт</a:t>
            </a:r>
            <a:r>
              <a:rPr dirty="0" sz="1050" spc="25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918397"/>
            <a:ext cx="874160" cy="286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1.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</a:p>
          <a:p>
            <a:pPr marL="0" marR="0">
              <a:lnSpc>
                <a:spcPts val="8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загадки»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1360" y="1213493"/>
            <a:ext cx="387957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паяльник;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застёжка-молния;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веер.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58180" y="1216440"/>
            <a:ext cx="39546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18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1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«Мы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61330" y="1379000"/>
            <a:ext cx="251601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саду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сгре-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осенние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листья».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429800"/>
            <a:ext cx="3487982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«Заполни</a:t>
            </a:r>
            <a:r>
              <a:rPr dirty="0" sz="1000" spc="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пустое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 b="1" i="1">
                <a:solidFill>
                  <a:srgbClr val="231f20"/>
                </a:solidFill>
                <a:latin typeface="Times New Roman"/>
                <a:cs typeface="Times New Roman"/>
              </a:rPr>
              <a:t>место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таблице».</a:t>
            </a:r>
            <a:r>
              <a:rPr dirty="0" sz="1000" spc="-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пространствен-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Поиск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758180" y="156439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561330" y="1804857"/>
            <a:ext cx="4151841" cy="6756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Перебор</a:t>
            </a:r>
            <a:r>
              <a:rPr dirty="0" sz="1000" spc="108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вариантов,</a:t>
            </a:r>
            <a:r>
              <a:rPr dirty="0" sz="1000" spc="107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110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выстраивать</a:t>
            </a:r>
            <a:r>
              <a:rPr dirty="0" sz="1000" spc="109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алгоритм</a:t>
            </a:r>
          </a:p>
          <a:p>
            <a:pPr marL="0" marR="0">
              <a:lnSpc>
                <a:spcPts val="1193"/>
              </a:lnSpc>
              <a:spcBef>
                <a:spcPts val="102"/>
              </a:spcBef>
              <a:spcAft>
                <a:spcPts val="0"/>
              </a:spcAft>
            </a:pP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действий.</a:t>
            </a:r>
            <a:r>
              <a:rPr dirty="0" sz="1000" spc="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Вычеркни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одну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букву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запиши,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какое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слово</a:t>
            </a:r>
            <a:r>
              <a:rPr dirty="0" sz="1000" spc="5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получилось.</a:t>
            </a:r>
            <a:r>
              <a:rPr dirty="0" sz="1000" spc="5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Попробуй</a:t>
            </a:r>
            <a:r>
              <a:rPr dirty="0" sz="1000" spc="5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вычеркнуть</a:t>
            </a:r>
            <a:r>
              <a:rPr dirty="0" sz="1000" spc="5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том</a:t>
            </a:r>
            <a:r>
              <a:rPr dirty="0" sz="1000" spc="5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же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буквы.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1911993"/>
            <a:ext cx="792804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2077500"/>
            <a:ext cx="4806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Круг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36040" y="2077500"/>
            <a:ext cx="843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движется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312670" y="2077500"/>
            <a:ext cx="47574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вниз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922270" y="2077500"/>
            <a:ext cx="11327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относительно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189730" y="2077500"/>
            <a:ext cx="4810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2240060"/>
            <a:ext cx="34219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пересекающихся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отрезков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каждом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столбце.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3240" y="2452150"/>
            <a:ext cx="3598214" cy="5064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2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логического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практического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  <a:p>
            <a:pPr marL="198119" marR="0">
              <a:lnSpc>
                <a:spcPts val="1107"/>
              </a:lnSpc>
              <a:spcBef>
                <a:spcPts val="107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758180" y="2446663"/>
            <a:ext cx="365986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утка,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шут;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пена,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пел;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каска,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краса,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раса.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61330" y="2665917"/>
            <a:ext cx="4151575" cy="3484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Допиши</a:t>
            </a:r>
            <a:r>
              <a:rPr dirty="0" sz="1000" spc="100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общее</a:t>
            </a:r>
            <a:r>
              <a:rPr dirty="0" sz="1000" spc="100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прилагательное.</a:t>
            </a:r>
            <a:r>
              <a:rPr dirty="0" sz="1000" spc="10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10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определять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понятие.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23240" y="2933480"/>
            <a:ext cx="4149567" cy="18165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1-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9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взвешивание:</a:t>
            </a:r>
            <a:r>
              <a:rPr dirty="0" sz="1000" spc="7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  <a:r>
              <a:rPr dirty="0" sz="10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чашу</a:t>
            </a:r>
            <a:r>
              <a:rPr dirty="0" sz="100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назовём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те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монеты,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чей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общий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меньше,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группа,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остальные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2-я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3-я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  <a:r>
              <a:rPr dirty="0" sz="1000" spc="1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весах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  <a:r>
              <a:rPr dirty="0" sz="1000" spc="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равны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весу,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то</a:t>
            </a:r>
            <a:r>
              <a:rPr dirty="0" sz="1000" spc="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1-я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те</a:t>
            </a:r>
            <a:r>
              <a:rPr dirty="0" sz="1000" spc="1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монеты,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попали</a:t>
            </a:r>
            <a:r>
              <a:rPr dirty="0" sz="1000" spc="3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весы.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первой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группе</a:t>
            </a:r>
            <a:r>
              <a:rPr dirty="0" sz="100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монет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фальшивая.</a:t>
            </a:r>
          </a:p>
          <a:p>
            <a:pPr marL="19811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2-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24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взвешивание:</a:t>
            </a:r>
            <a:r>
              <a:rPr dirty="0" sz="1000" spc="22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каждую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чашу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весов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положим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монете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1-й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Возможны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два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случая: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монеты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весах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весят</a:t>
            </a:r>
            <a:r>
              <a:rPr dirty="0" sz="1000" spc="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одинаково,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поддельная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монета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та,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которая</a:t>
            </a:r>
            <a:r>
              <a:rPr dirty="0" sz="1000" spc="1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осталась;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1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монет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весах</a:t>
            </a:r>
            <a:r>
              <a:rPr dirty="0" sz="1000" spc="1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легче,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тогда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она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фальшивая.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758180" y="2982603"/>
            <a:ext cx="4053462" cy="3381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972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острое;</a:t>
            </a:r>
            <a:r>
              <a:rPr dirty="0" sz="1050" spc="9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полная;</a:t>
            </a:r>
            <a:r>
              <a:rPr dirty="0" sz="1050" spc="9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гороховый;</a:t>
            </a:r>
            <a:r>
              <a:rPr dirty="0" sz="1050" spc="9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луковое;</a:t>
            </a:r>
          </a:p>
          <a:p>
            <a:pPr marL="0" marR="0">
              <a:lnSpc>
                <a:spcPts val="1140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соленый.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758180" y="3345367"/>
            <a:ext cx="1007434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spc="-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6819900" y="3347251"/>
            <a:ext cx="90449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 b="1" i="1">
                <a:solidFill>
                  <a:srgbClr val="231f20"/>
                </a:solidFill>
                <a:latin typeface="Times New Roman"/>
                <a:cs typeface="Times New Roman"/>
              </a:rPr>
              <a:t>творческого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780019" y="3347251"/>
            <a:ext cx="999039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0" b="1" i="1">
                <a:solidFill>
                  <a:srgbClr val="231f20"/>
                </a:solidFill>
                <a:latin typeface="Times New Roman"/>
                <a:cs typeface="Times New Roman"/>
              </a:rPr>
              <a:t>воображения.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8835390" y="3342420"/>
            <a:ext cx="8755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Придумай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561330" y="3504980"/>
            <a:ext cx="203811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несколько</a:t>
            </a:r>
            <a:r>
              <a:rPr dirty="0" sz="10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рифм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словам.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758180" y="3714123"/>
            <a:ext cx="3580886" cy="3419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Например:</a:t>
            </a:r>
            <a:r>
              <a:rPr dirty="0" sz="1050" spc="13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КОСИ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внеси,</a:t>
            </a: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укуси,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отнеси,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караси,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спаси.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388100" y="4026543"/>
            <a:ext cx="3239474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КОСА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адреса,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полоса,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леса,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паруса,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краса.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ПОТОЛОК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хохолок,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приволок,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брелок,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стеклоблок,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уголок,</a:t>
            </a:r>
            <a:r>
              <a:rPr dirty="0" sz="10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мелок.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758180" y="4569647"/>
            <a:ext cx="37737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10.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6398260" y="4574360"/>
            <a:ext cx="851954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Постановка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389241" y="4574360"/>
            <a:ext cx="621890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вопроса.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150733" y="4574360"/>
            <a:ext cx="802592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093582" y="4574360"/>
            <a:ext cx="61587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навыков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561330" y="4730570"/>
            <a:ext cx="212178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исследовательской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деятельности.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20090" y="4769037"/>
            <a:ext cx="1382776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судоку».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561330" y="4886740"/>
            <a:ext cx="4151640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Представь,</a:t>
            </a:r>
            <a:r>
              <a:rPr dirty="0" sz="1000" spc="2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тебя</a:t>
            </a:r>
            <a:r>
              <a:rPr dirty="0" sz="1000" spc="3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твой</a:t>
            </a:r>
            <a:r>
              <a:rPr dirty="0" sz="1000" spc="3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</a:t>
            </a:r>
            <a:r>
              <a:rPr dirty="0" sz="1000" spc="3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пригласил</a:t>
            </a:r>
            <a:r>
              <a:rPr dirty="0" sz="1000" spc="3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пойти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поход.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23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1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услы-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шал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про</a:t>
            </a:r>
            <a:r>
              <a:rPr dirty="0" sz="1000" spc="1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этот</a:t>
            </a:r>
            <a:r>
              <a:rPr dirty="0" sz="1000" spc="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поход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впервые.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Запиши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вопросы,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ты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хочешь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задать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этому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поводу.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21360" y="4987110"/>
            <a:ext cx="58133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696720" y="5280210"/>
            <a:ext cx="229968" cy="16792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82"/>
              </a:lnSpc>
              <a:spcBef>
                <a:spcPts val="41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  <a:p>
            <a:pPr marL="0" marR="0">
              <a:lnSpc>
                <a:spcPts val="108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  <a:p>
            <a:pPr marL="0" marR="0">
              <a:lnSpc>
                <a:spcPts val="1082"/>
              </a:lnSpc>
              <a:spcBef>
                <a:spcPts val="44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0" marR="0">
              <a:lnSpc>
                <a:spcPts val="1082"/>
              </a:lnSpc>
              <a:spcBef>
                <a:spcPts val="3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08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0" marR="0">
              <a:lnSpc>
                <a:spcPts val="1076"/>
              </a:lnSpc>
              <a:spcBef>
                <a:spcPts val="40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82"/>
              </a:lnSpc>
              <a:spcBef>
                <a:spcPts val="318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082"/>
              </a:lnSpc>
              <a:spcBef>
                <a:spcPts val="4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903729" y="5280210"/>
            <a:ext cx="1599029" cy="5540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6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  <a:p>
            <a:pPr marL="0" marR="0">
              <a:lnSpc>
                <a:spcPts val="1082"/>
              </a:lnSpc>
              <a:spcBef>
                <a:spcPts val="41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5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7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0" marR="0">
              <a:lnSpc>
                <a:spcPts val="108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6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6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6904990" y="5599891"/>
            <a:ext cx="70958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33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903729" y="5852980"/>
            <a:ext cx="1599029" cy="5426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82"/>
              </a:lnSpc>
              <a:spcBef>
                <a:spcPts val="3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5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  <a:p>
            <a:pPr marL="198120" marR="0">
              <a:lnSpc>
                <a:spcPts val="108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6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3274059" y="585356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445769" y="5896797"/>
            <a:ext cx="28941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891530" y="5901510"/>
            <a:ext cx="713916" cy="327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</a:p>
          <a:p>
            <a:pPr marL="0" marR="0">
              <a:lnSpc>
                <a:spcPts val="1107"/>
              </a:lnSpc>
              <a:spcBef>
                <a:spcPts val="62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слова».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760720" y="6199920"/>
            <a:ext cx="343369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атом;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укол;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сток;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метель;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амбар;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скот.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903729" y="6220010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903729" y="6414320"/>
            <a:ext cx="1599029" cy="5451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  <a:p>
            <a:pPr marL="0" marR="0">
              <a:lnSpc>
                <a:spcPts val="1082"/>
              </a:lnSpc>
              <a:spcBef>
                <a:spcPts val="31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6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9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82"/>
              </a:lnSpc>
              <a:spcBef>
                <a:spcPts val="4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950" spc="7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950" spc="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950" spc="5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00" spc="6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563870" y="6413280"/>
            <a:ext cx="3282070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задача.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рассуждать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анали-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зировать.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760720" y="6735860"/>
            <a:ext cx="10704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95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км.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563870" y="619947"/>
            <a:ext cx="4048677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Логическая</a:t>
            </a:r>
            <a:r>
              <a:rPr dirty="0" sz="1000" spc="1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переливания.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Развивает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рассу-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ждать,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анализировать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алгоритмы.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821179" y="640189"/>
            <a:ext cx="1476340" cy="17522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Ожидаемые</a:t>
            </a:r>
            <a:r>
              <a:rPr dirty="0" sz="950" spc="16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-14" b="1">
                <a:solidFill>
                  <a:srgbClr val="231f20"/>
                </a:solidFill>
                <a:latin typeface="Times New Roman"/>
                <a:cs typeface="Times New Roman"/>
              </a:rPr>
              <a:t>результаты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0060" y="628430"/>
            <a:ext cx="415485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целью</a:t>
            </a:r>
            <a:r>
              <a:rPr dirty="0" sz="100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итоговой</a:t>
            </a:r>
            <a:r>
              <a:rPr dirty="0" sz="1000" spc="3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под-</a:t>
            </a:r>
            <a:r>
              <a:rPr dirty="0" sz="1000" spc="3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готовки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выпускников</a:t>
            </a:r>
            <a:r>
              <a:rPr dirty="0" sz="1000" spc="4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ступени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начального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общего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1360" y="849410"/>
            <a:ext cx="3472364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63">
                <a:solidFill>
                  <a:srgbClr val="231f20"/>
                </a:solidFill>
                <a:latin typeface="GRULLQ+DejaVu Sans"/>
                <a:cs typeface="GRULLQ+DejaVu Sans"/>
              </a:rPr>
              <a:t>—улучшение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психологической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социальной</a:t>
            </a:r>
          </a:p>
          <a:p>
            <a:pPr marL="1460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комфортности</a:t>
            </a:r>
            <a:r>
              <a:rPr dirty="0" sz="1000" spc="4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классном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коллективе;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—развитие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творческой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познавательной</a:t>
            </a:r>
          </a:p>
          <a:p>
            <a:pPr marL="14605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активности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каждого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ребёнка;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0090" y="1497110"/>
            <a:ext cx="277260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—укрепление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здоровья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школьников.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64310" y="1773029"/>
            <a:ext cx="2255484" cy="17522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Планируемые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личностные</a:t>
            </a:r>
            <a:r>
              <a:rPr dirty="0" sz="950" spc="1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spc="-25" b="1">
                <a:solidFill>
                  <a:srgbClr val="231f20"/>
                </a:solidFill>
                <a:latin typeface="Times New Roman"/>
                <a:cs typeface="Times New Roman"/>
              </a:rPr>
              <a:t>результаты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0090" y="1986100"/>
            <a:ext cx="3810939" cy="25848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69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Самоопределение:</a:t>
            </a:r>
          </a:p>
          <a:p>
            <a:pPr marL="0" marR="0">
              <a:lnSpc>
                <a:spcPts val="1193"/>
              </a:lnSpc>
              <a:spcBef>
                <a:spcPts val="132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—готовность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обучающихся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14732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саморазвитию;</a:t>
            </a:r>
          </a:p>
          <a:p>
            <a:pPr marL="126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—внутренняя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позиция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школьника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основе</a:t>
            </a:r>
          </a:p>
          <a:p>
            <a:pPr marL="147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положительного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от-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ношения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школе;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—принятие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«хорошего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ученика»;</a:t>
            </a:r>
          </a:p>
          <a:p>
            <a:pPr marL="126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—самостоятельность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личная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ответственность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</a:p>
          <a:p>
            <a:pPr marL="147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поступки,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установка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здоровый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образ</a:t>
            </a:r>
          </a:p>
          <a:p>
            <a:pPr marL="147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жизни;</a:t>
            </a:r>
          </a:p>
          <a:p>
            <a:pPr marL="126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—начальные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навыки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адаптации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динамично</a:t>
            </a:r>
          </a:p>
          <a:p>
            <a:pPr marL="14732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изменяющемся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мире.</a:t>
            </a:r>
          </a:p>
          <a:p>
            <a:pPr marL="1269" marR="0">
              <a:lnSpc>
                <a:spcPts val="1107"/>
              </a:lnSpc>
              <a:spcBef>
                <a:spcPts val="97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Смыслообразование:</a:t>
            </a:r>
          </a:p>
          <a:p>
            <a:pPr marL="1269" marR="0">
              <a:lnSpc>
                <a:spcPts val="1193"/>
              </a:lnSpc>
              <a:spcBef>
                <a:spcPts val="192"/>
              </a:spcBef>
              <a:spcAft>
                <a:spcPts val="0"/>
              </a:spcAft>
            </a:pP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—мотивация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любой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(социальная,</a:t>
            </a:r>
          </a:p>
          <a:p>
            <a:pPr marL="147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учебно-познава-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тельная,..);</a:t>
            </a:r>
          </a:p>
          <a:p>
            <a:pPr marL="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—самооценка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основе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критериев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успешности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</a:p>
          <a:p>
            <a:pPr marL="140970" marR="0">
              <a:lnSpc>
                <a:spcPts val="1140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деятельности;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4543840"/>
            <a:ext cx="3711716" cy="9910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—эмпатия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понимание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чувств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других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людей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13969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сопереживание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им.</a:t>
            </a:r>
          </a:p>
          <a:p>
            <a:pPr marL="1269" marR="0">
              <a:lnSpc>
                <a:spcPts val="1107"/>
              </a:lnSpc>
              <a:spcBef>
                <a:spcPts val="117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Нравственно-этическая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ориентация:</a:t>
            </a:r>
          </a:p>
          <a:p>
            <a:pPr marL="0" marR="0">
              <a:lnSpc>
                <a:spcPts val="1193"/>
              </a:lnSpc>
              <a:spcBef>
                <a:spcPts val="142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—уважительное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отношение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иному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мнению;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—навыки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сотрудничества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разных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ситуациях;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—эстетические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потребности,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ценности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чувства.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62710" y="5619570"/>
            <a:ext cx="2393463" cy="3260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Формы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подведения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итогов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реализации</a:t>
            </a:r>
          </a:p>
          <a:p>
            <a:pPr marL="784860" marR="0">
              <a:lnSpc>
                <a:spcPts val="1107"/>
              </a:lnSpc>
              <a:spcBef>
                <a:spcPts val="52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программы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5978940"/>
            <a:ext cx="2438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5978940"/>
            <a:ext cx="4072220" cy="6773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215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соответствии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государственного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начального</a:t>
            </a:r>
            <a:r>
              <a:rPr dirty="0" sz="1000" spc="1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общего</a:t>
            </a:r>
            <a:r>
              <a:rPr dirty="0" sz="1000" spc="1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школе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разработана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система,</a:t>
            </a:r>
            <a:r>
              <a:rPr dirty="0" sz="1000" spc="17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ориентированная</a:t>
            </a:r>
            <a:r>
              <a:rPr dirty="0" sz="1000" spc="17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выявление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050859" y="597894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136140" y="5978940"/>
            <a:ext cx="245932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047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требованиями</a:t>
            </a:r>
            <a:r>
              <a:rPr dirty="0" sz="1000" spc="8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Федерального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образовательного</a:t>
            </a:r>
            <a:r>
              <a:rPr dirty="0" sz="1000" spc="22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стандарта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350918" y="6466621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23240" y="6629180"/>
            <a:ext cx="407254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оценивание</a:t>
            </a:r>
            <a:r>
              <a:rPr dirty="0" sz="100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образовательных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достижений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  <a:r>
              <a:rPr dirty="0" sz="1000" spc="2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5133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5298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132205" y="4163021"/>
            <a:ext cx="2798445" cy="162242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3240" y="676690"/>
            <a:ext cx="4147858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00" spc="9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Наливаем</a:t>
            </a:r>
            <a:r>
              <a:rPr dirty="0" sz="1000" spc="10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9-литровое</a:t>
            </a:r>
            <a:r>
              <a:rPr dirty="0" sz="1000" spc="10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ведро,</a:t>
            </a:r>
            <a:r>
              <a:rPr dirty="0" sz="1000" spc="9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99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него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отливаем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дру-</a:t>
            </a:r>
            <a:r>
              <a:rPr dirty="0" sz="100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гое</a:t>
            </a:r>
            <a:r>
              <a:rPr dirty="0" sz="1000" spc="3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ведро,</a:t>
            </a:r>
            <a:r>
              <a:rPr dirty="0" sz="1000" spc="3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остаётся</a:t>
            </a:r>
            <a:r>
              <a:rPr dirty="0" sz="10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3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  <a:r>
              <a:rPr dirty="0" sz="1000" spc="3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Эти</a:t>
            </a:r>
            <a:r>
              <a:rPr dirty="0" sz="1000" spc="3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литра</a:t>
            </a:r>
            <a:r>
              <a:rPr dirty="0" sz="1000" spc="3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переливаем</a:t>
            </a:r>
            <a:r>
              <a:rPr dirty="0" sz="10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пустое</a:t>
            </a:r>
            <a:r>
              <a:rPr dirty="0" sz="1000" spc="3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7-литровое</a:t>
            </a:r>
            <a:r>
              <a:rPr dirty="0" sz="1000" spc="3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ведро.</a:t>
            </a:r>
            <a:r>
              <a:rPr dirty="0" sz="1000" spc="3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Опять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наливаем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литров</a:t>
            </a:r>
            <a:r>
              <a:rPr dirty="0" sz="1000" spc="2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переливаем</a:t>
            </a:r>
            <a:r>
              <a:rPr dirty="0" sz="1000" spc="2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7-литровое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ведро,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остаётся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58180" y="672473"/>
            <a:ext cx="1489756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рубль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перевоз.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58180" y="837980"/>
            <a:ext cx="3513110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Кабы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знал,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где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упасть,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соломки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бы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подостлал.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волка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корми,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он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всё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равно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лес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смотрит.</a:t>
            </a:r>
            <a:r>
              <a:rPr dirty="0" sz="1000" spc="6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быком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биться,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всё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молока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него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добиться.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3240" y="1537750"/>
            <a:ext cx="4146168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4.</a:t>
            </a:r>
            <a:r>
              <a:rPr dirty="0" sz="1000" spc="-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 b="1" i="1">
                <a:solidFill>
                  <a:srgbClr val="231f20"/>
                </a:solidFill>
                <a:latin typeface="Times New Roman"/>
                <a:cs typeface="Times New Roman"/>
              </a:rPr>
              <a:t>Задача</a:t>
            </a:r>
            <a:r>
              <a:rPr dirty="0" sz="1000" spc="67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2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spc="65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 b="1" i="1">
                <a:solidFill>
                  <a:srgbClr val="231f20"/>
                </a:solidFill>
                <a:latin typeface="Times New Roman"/>
                <a:cs typeface="Times New Roman"/>
              </a:rPr>
              <a:t>построение</a:t>
            </a:r>
            <a:r>
              <a:rPr dirty="0" sz="1000" spc="65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6" b="1" i="1">
                <a:solidFill>
                  <a:srgbClr val="231f20"/>
                </a:solidFill>
                <a:latin typeface="Times New Roman"/>
                <a:cs typeface="Times New Roman"/>
              </a:rPr>
              <a:t>примера.</a:t>
            </a:r>
            <a:r>
              <a:rPr dirty="0" sz="1000" spc="65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00" spc="6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логически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мыслить,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алгоритмы.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240" y="1864140"/>
            <a:ext cx="4147598" cy="8398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18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минут.</a:t>
            </a:r>
            <a:r>
              <a:rPr dirty="0" sz="1000" spc="1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Пронумеруем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чижей</a:t>
            </a:r>
            <a:r>
              <a:rPr dirty="0" sz="1000" spc="1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порядку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кругу</a:t>
            </a:r>
            <a:r>
              <a:rPr dirty="0" sz="1000" spc="1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1000" spc="1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1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1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spc="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Сначала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3-й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5-й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летят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2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4-му.</a:t>
            </a:r>
            <a:r>
              <a:rPr dirty="0" sz="1000" spc="1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2-й</a:t>
            </a:r>
            <a:r>
              <a:rPr dirty="0" sz="10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6-й</a:t>
            </a:r>
            <a:r>
              <a:rPr dirty="0" sz="1000" spc="1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00" spc="1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минуты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долетают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до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4-го</a:t>
            </a:r>
            <a:r>
              <a:rPr dirty="0" sz="1000" spc="1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чижа,</a:t>
            </a:r>
            <a:r>
              <a:rPr dirty="0" sz="100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1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потом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ещё</a:t>
            </a:r>
            <a:r>
              <a:rPr dirty="0" sz="1000" spc="6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6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6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минуты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1-й</a:t>
            </a:r>
            <a:r>
              <a:rPr dirty="0" sz="1000" spc="6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6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7-й</a:t>
            </a:r>
            <a:r>
              <a:rPr dirty="0" sz="1000" spc="6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присоеди-</a:t>
            </a:r>
            <a:r>
              <a:rPr dirty="0" sz="1000" spc="6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няются</a:t>
            </a:r>
            <a:r>
              <a:rPr dirty="0" sz="1000" spc="6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остальным.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0090" y="2723067"/>
            <a:ext cx="3543399" cy="4952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[д]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26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Дан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ла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дел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39" b="1">
                <a:solidFill>
                  <a:srgbClr val="231f20"/>
                </a:solidFill>
                <a:latin typeface="Times New Roman"/>
                <a:cs typeface="Times New Roman"/>
              </a:rPr>
              <a:t>ы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ню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2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льку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3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льку</a:t>
            </a:r>
          </a:p>
          <a:p>
            <a:pPr marL="126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3245037"/>
            <a:ext cx="4146142" cy="34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4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«Дедушка</a:t>
            </a:r>
          </a:p>
          <a:p>
            <a:pPr marL="0" marR="0">
              <a:lnSpc>
                <a:spcPts val="1164"/>
              </a:lnSpc>
              <a:spcBef>
                <a:spcPts val="6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делил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дыню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три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части».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359385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0090" y="3834317"/>
            <a:ext cx="3854052" cy="343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«Заполни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пустые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ячейки».</a:t>
            </a:r>
            <a:r>
              <a:rPr dirty="0" sz="1000" spc="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кругозора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памяти.</a:t>
            </a:r>
          </a:p>
          <a:p>
            <a:pPr marL="1269" marR="0">
              <a:lnSpc>
                <a:spcPts val="1107"/>
              </a:lnSpc>
              <a:spcBef>
                <a:spcPts val="133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388110" y="4204246"/>
            <a:ext cx="510257" cy="543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баран</a:t>
            </a:r>
          </a:p>
          <a:p>
            <a:pPr marL="0" marR="0">
              <a:lnSpc>
                <a:spcPts val="1047"/>
              </a:lnSpc>
              <a:spcBef>
                <a:spcPts val="46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петух</a:t>
            </a:r>
          </a:p>
          <a:p>
            <a:pPr marL="0" marR="0">
              <a:lnSpc>
                <a:spcPts val="1100"/>
              </a:lnSpc>
              <a:spcBef>
                <a:spcPts val="370"/>
              </a:spcBef>
              <a:spcAft>
                <a:spcPts val="0"/>
              </a:spcAft>
            </a:pP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бык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297430" y="4201593"/>
            <a:ext cx="45253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овца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221990" y="4198941"/>
            <a:ext cx="782244" cy="547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ягнёнок</a:t>
            </a:r>
          </a:p>
          <a:p>
            <a:pPr marL="0" marR="0">
              <a:lnSpc>
                <a:spcPts val="1073"/>
              </a:lnSpc>
              <a:spcBef>
                <a:spcPts val="38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цыплёнок</a:t>
            </a:r>
          </a:p>
          <a:p>
            <a:pPr marL="0" marR="0">
              <a:lnSpc>
                <a:spcPts val="1073"/>
              </a:lnSpc>
              <a:spcBef>
                <a:spcPts val="33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телёнок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97430" y="4389666"/>
            <a:ext cx="592470" cy="5419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курица</a:t>
            </a:r>
          </a:p>
          <a:p>
            <a:pPr marL="0" marR="0">
              <a:lnSpc>
                <a:spcPts val="1073"/>
              </a:lnSpc>
              <a:spcBef>
                <a:spcPts val="391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корова</a:t>
            </a:r>
          </a:p>
          <a:p>
            <a:pPr marL="0" marR="0">
              <a:lnSpc>
                <a:spcPts val="1047"/>
              </a:lnSpc>
              <a:spcBef>
                <a:spcPts val="45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коза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388110" y="4760506"/>
            <a:ext cx="713915" cy="542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козёл</a:t>
            </a:r>
          </a:p>
          <a:p>
            <a:pPr marL="0" marR="0">
              <a:lnSpc>
                <a:spcPts val="1073"/>
              </a:lnSpc>
              <a:spcBef>
                <a:spcPts val="391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кабан</a:t>
            </a:r>
          </a:p>
          <a:p>
            <a:pPr marL="0" marR="0">
              <a:lnSpc>
                <a:spcPts val="1073"/>
              </a:lnSpc>
              <a:spcBef>
                <a:spcPts val="386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жеребец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221990" y="4757854"/>
            <a:ext cx="818108" cy="3598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козлёнок</a:t>
            </a:r>
          </a:p>
          <a:p>
            <a:pPr marL="0" marR="0">
              <a:lnSpc>
                <a:spcPts val="1073"/>
              </a:lnSpc>
              <a:spcBef>
                <a:spcPts val="33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поросёнок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297430" y="4943273"/>
            <a:ext cx="617340" cy="3598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свинья</a:t>
            </a:r>
          </a:p>
          <a:p>
            <a:pPr marL="0" marR="0">
              <a:lnSpc>
                <a:spcPts val="1073"/>
              </a:lnSpc>
              <a:spcBef>
                <a:spcPts val="336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кобыла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221990" y="5128693"/>
            <a:ext cx="784119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жеребёно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388110" y="5439956"/>
            <a:ext cx="702133" cy="357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селезень</a:t>
            </a:r>
          </a:p>
          <a:p>
            <a:pPr marL="0" marR="0">
              <a:lnSpc>
                <a:spcPts val="1073"/>
              </a:lnSpc>
              <a:spcBef>
                <a:spcPts val="391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волк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297430" y="5439956"/>
            <a:ext cx="425704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утка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221990" y="5437304"/>
            <a:ext cx="59155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утёнок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297430" y="5625376"/>
            <a:ext cx="652406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волчица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221990" y="5622723"/>
            <a:ext cx="74198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волчонок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1360" y="5874800"/>
            <a:ext cx="324519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26" b="1" i="1">
                <a:solidFill>
                  <a:srgbClr val="231f20"/>
                </a:solidFill>
                <a:latin typeface="Times New Roman"/>
                <a:cs typeface="Times New Roman"/>
              </a:rPr>
              <a:t>«Собери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пословицы».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народной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21360" y="6090700"/>
            <a:ext cx="325316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мудростью.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одного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битого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двух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небитых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21360" y="6306600"/>
            <a:ext cx="55863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дают.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721360" y="6466213"/>
            <a:ext cx="3507671" cy="3558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двумя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зайцами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погонишься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одного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поймаешь.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морем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тёлушка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полушка,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983104" y="3689312"/>
            <a:ext cx="1095375" cy="123253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1360" y="675420"/>
            <a:ext cx="2402934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Коготок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увяз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всей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птичке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пропасть.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Кончил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дело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гуляй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смело.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561330" y="673743"/>
            <a:ext cx="4150588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7" i="1">
                <a:solidFill>
                  <a:srgbClr val="231f20"/>
                </a:solidFill>
                <a:latin typeface="Times New Roman"/>
                <a:cs typeface="Times New Roman"/>
              </a:rPr>
              <a:t>Решение:</a:t>
            </a:r>
            <a:r>
              <a:rPr dirty="0" sz="1050" spc="214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50" spc="2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увеличиваются</a:t>
            </a:r>
            <a:r>
              <a:rPr dirty="0" sz="105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2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1,</a:t>
            </a:r>
            <a:r>
              <a:rPr dirty="0" sz="105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2,</a:t>
            </a:r>
            <a:r>
              <a:rPr dirty="0" sz="105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2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(каждый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раз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5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боль-</a:t>
            </a:r>
            <a:r>
              <a:rPr dirty="0" sz="105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ше),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соответственно</a:t>
            </a:r>
            <a:r>
              <a:rPr dirty="0" sz="10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четвёртая,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пятая,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седьмая,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..</a:t>
            </a:r>
            <a:r>
              <a:rPr dirty="0" sz="10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буква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алфа-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вита.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1360" y="1160153"/>
            <a:ext cx="2549244" cy="518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Конь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четырёх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ногах,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да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5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тот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19">
                <a:solidFill>
                  <a:srgbClr val="231f20"/>
                </a:solidFill>
                <a:latin typeface="GRULLQ+DejaVu Sans"/>
                <a:cs typeface="GRULLQ+DejaVu Sans"/>
              </a:rPr>
              <a:t>спотыкается.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Конь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узнаётся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горе,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друг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беде.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561330" y="1215577"/>
            <a:ext cx="4150189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3.</a:t>
            </a:r>
            <a:r>
              <a:rPr dirty="0" sz="1000" spc="-16" b="1" i="1">
                <a:solidFill>
                  <a:srgbClr val="231f20"/>
                </a:solidFill>
                <a:latin typeface="Times New Roman"/>
                <a:cs typeface="Times New Roman"/>
              </a:rPr>
              <a:t>«Пользуясь</a:t>
            </a:r>
            <a:r>
              <a:rPr dirty="0" sz="1000" spc="1039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таблицей,</a:t>
            </a:r>
            <a:r>
              <a:rPr dirty="0" sz="1000" spc="101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подбери</a:t>
            </a:r>
            <a:r>
              <a:rPr dirty="0" sz="1000" spc="102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комплект».</a:t>
            </a:r>
            <a:r>
              <a:rPr dirty="0" sz="1000" spc="104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табличными</a:t>
            </a:r>
            <a:r>
              <a:rPr dirty="0" sz="1000" spc="8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данными.</a:t>
            </a:r>
            <a:r>
              <a:rPr dirty="0" sz="1000" spc="8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1000" spc="8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информационной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грамотности.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490328" y="1215577"/>
            <a:ext cx="222225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23240" y="1703257"/>
            <a:ext cx="4068190" cy="5003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9.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Пополнение</a:t>
            </a:r>
            <a:r>
              <a:rPr dirty="0" sz="1000" spc="23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spc="22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запаса,</a:t>
            </a:r>
            <a:r>
              <a:rPr dirty="0" sz="1000" spc="2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умение</a:t>
            </a:r>
            <a:r>
              <a:rPr dirty="0" sz="1000" spc="23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определять</a:t>
            </a:r>
            <a:r>
              <a:rPr dirty="0" sz="1000" spc="242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понятие.</a:t>
            </a:r>
          </a:p>
          <a:p>
            <a:pPr marL="0" marR="0">
              <a:lnSpc>
                <a:spcPts val="1193"/>
              </a:lnSpc>
              <a:spcBef>
                <a:spcPts val="2"/>
              </a:spcBef>
              <a:spcAft>
                <a:spcPts val="0"/>
              </a:spcAft>
            </a:pPr>
            <a:r>
              <a:rPr dirty="0" sz="1000" spc="-21" b="1" i="1">
                <a:solidFill>
                  <a:srgbClr val="231f20"/>
                </a:solidFill>
                <a:latin typeface="Times New Roman"/>
                <a:cs typeface="Times New Roman"/>
              </a:rPr>
              <a:t>Ан-</a:t>
            </a:r>
            <a:r>
              <a:rPr dirty="0" sz="1000" spc="28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0" b="1" i="1">
                <a:solidFill>
                  <a:srgbClr val="231f20"/>
                </a:solidFill>
                <a:latin typeface="Times New Roman"/>
                <a:cs typeface="Times New Roman"/>
              </a:rPr>
              <a:t>тонимы.</a:t>
            </a:r>
            <a:r>
              <a:rPr dirty="0" sz="1000" spc="29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Напиши</a:t>
            </a:r>
            <a:r>
              <a:rPr dirty="0" sz="1000" spc="3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3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больше</a:t>
            </a:r>
            <a:r>
              <a:rPr dirty="0" sz="10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антонимов</a:t>
            </a:r>
            <a:r>
              <a:rPr dirty="0" sz="1000" spc="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словам.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758180" y="1694823"/>
            <a:ext cx="114736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34578.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2168533"/>
            <a:ext cx="3663500" cy="6822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Тёмный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светлый,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белый,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яркий,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ясный.</a:t>
            </a:r>
          </a:p>
          <a:p>
            <a:pPr marL="471170" marR="0">
              <a:lnSpc>
                <a:spcPts val="1222"/>
              </a:lnSpc>
              <a:spcBef>
                <a:spcPts val="67"/>
              </a:spcBef>
              <a:spcAft>
                <a:spcPts val="0"/>
              </a:spcAft>
            </a:pP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Пресный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солёный,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острый,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кислый,</a:t>
            </a:r>
          </a:p>
          <a:p>
            <a:pPr marL="47117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сладкий.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Хороший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плохой,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скверный,</a:t>
            </a:r>
          </a:p>
          <a:p>
            <a:pPr marL="47117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испорченный,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некачест-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венный.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23240" y="2872520"/>
            <a:ext cx="4069340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41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  <a:r>
              <a:rPr dirty="0" sz="1000" spc="41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течение</a:t>
            </a:r>
            <a:r>
              <a:rPr dirty="0" sz="1000" spc="4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1,5</a:t>
            </a:r>
            <a:r>
              <a:rPr dirty="0" sz="1000" spc="4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минут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перепиши</a:t>
            </a:r>
            <a:r>
              <a:rPr dirty="0" sz="1000" spc="2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клетки</a:t>
            </a:r>
            <a:r>
              <a:rPr dirty="0" sz="10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пустой</a:t>
            </a:r>
            <a:r>
              <a:rPr dirty="0" sz="1000" spc="2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таблицы</a:t>
            </a:r>
            <a:r>
              <a:rPr dirty="0" sz="1000" spc="2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числа</a:t>
            </a:r>
            <a:r>
              <a:rPr dirty="0" sz="1000" spc="1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порядке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4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возрастания</a:t>
            </a:r>
            <a:r>
              <a:rPr dirty="0" sz="1000" spc="4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5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рисунка</a:t>
            </a:r>
            <a:r>
              <a:rPr dirty="0" sz="10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слева.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Начинать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надо</a:t>
            </a:r>
            <a:r>
              <a:rPr dirty="0" sz="1000" spc="4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пустого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верхнего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левого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квадрата.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21360" y="3524070"/>
            <a:ext cx="581335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067560" y="3724781"/>
            <a:ext cx="1102457" cy="400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0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50" spc="7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  <a:p>
            <a:pPr marL="0" marR="0">
              <a:lnSpc>
                <a:spcPts val="1204"/>
              </a:lnSpc>
              <a:spcBef>
                <a:spcPts val="495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5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9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5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251710" y="408410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87930" y="4084100"/>
            <a:ext cx="6487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00" spc="7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00" spc="5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034540" y="4269113"/>
            <a:ext cx="1106151" cy="677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9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127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7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00" spc="9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  <a:r>
              <a:rPr dirty="0" sz="1000" spc="7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8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  <a:r>
              <a:rPr dirty="0" sz="1050" spc="8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6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  <a:r>
              <a:rPr dirty="0" sz="105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203450" y="5127451"/>
            <a:ext cx="710549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День</a:t>
            </a:r>
            <a:r>
              <a:rPr dirty="0" sz="1250" spc="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34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20090" y="5418007"/>
            <a:ext cx="2415716" cy="346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1.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«Отгадай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метаграммы».</a:t>
            </a:r>
          </a:p>
          <a:p>
            <a:pPr marL="1269" marR="0">
              <a:lnSpc>
                <a:spcPts val="1250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50" spc="61" i="1">
                <a:solidFill>
                  <a:srgbClr val="231f20"/>
                </a:solidFill>
                <a:latin typeface="Times New Roman"/>
                <a:cs typeface="Times New Roman"/>
              </a:rPr>
              <a:t>Ответы: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село</a:t>
            </a: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сало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соло;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68730" y="5731747"/>
            <a:ext cx="3326130" cy="5234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56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байка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шайка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лайка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гайка;</a:t>
            </a:r>
          </a:p>
          <a:p>
            <a:pPr marL="143509" marR="0">
              <a:lnSpc>
                <a:spcPts val="1222"/>
              </a:lnSpc>
              <a:spcBef>
                <a:spcPts val="11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раздевать</a:t>
            </a:r>
            <a:r>
              <a:rPr dirty="0" sz="1050" spc="5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5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развевать</a:t>
            </a:r>
            <a:r>
              <a:rPr dirty="0" sz="1050" spc="5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развивать</a:t>
            </a:r>
            <a:r>
              <a:rPr dirty="0" sz="1050" spc="5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  <a:p>
            <a:pPr marL="143509" marR="0">
              <a:lnSpc>
                <a:spcPts val="1251"/>
              </a:lnSpc>
              <a:spcBef>
                <a:spcPts val="34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разливать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раз-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бивать</a:t>
            </a:r>
            <a:r>
              <a:rPr dirty="0" sz="105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105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расшивать.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20090" y="6279067"/>
            <a:ext cx="1994565" cy="3352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00" spc="28" b="1" i="1">
                <a:solidFill>
                  <a:srgbClr val="231f20"/>
                </a:solidFill>
                <a:latin typeface="Times New Roman"/>
                <a:cs typeface="Times New Roman"/>
              </a:rPr>
              <a:t>«Продолжи</a:t>
            </a:r>
            <a:r>
              <a:rPr dirty="0" sz="1000" spc="1251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ряды</a:t>
            </a:r>
            <a:r>
              <a:rPr dirty="0" sz="1000" spc="125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чисел</a:t>
            </a:r>
          </a:p>
          <a:p>
            <a:pPr marL="13207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закономерности.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752090" y="6280951"/>
            <a:ext cx="226562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016250" y="6280951"/>
            <a:ext cx="505377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 i="1">
                <a:solidFill>
                  <a:srgbClr val="231f20"/>
                </a:solidFill>
                <a:latin typeface="Times New Roman"/>
                <a:cs typeface="Times New Roman"/>
              </a:rPr>
              <a:t>букв».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559809" y="6276120"/>
            <a:ext cx="113689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Установление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1360" y="6574619"/>
            <a:ext cx="2196204" cy="200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80"/>
              </a:lnSpc>
              <a:spcBef>
                <a:spcPts val="0"/>
              </a:spcBef>
              <a:spcAft>
                <a:spcPts val="0"/>
              </a:spcAft>
            </a:pPr>
            <a:r>
              <a:rPr dirty="0" sz="1100" spc="62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100" spc="-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100" spc="62">
                <a:solidFill>
                  <a:srgbClr val="231f20"/>
                </a:solidFill>
                <a:latin typeface="GRULLQ+DejaVu Sans"/>
                <a:cs typeface="GRULLQ+DejaVu Sans"/>
              </a:rPr>
              <a:t>19,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25,</a:t>
            </a:r>
            <a:r>
              <a:rPr dirty="0" sz="11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56">
                <a:solidFill>
                  <a:srgbClr val="231f20"/>
                </a:solidFill>
                <a:latin typeface="GRULLQ+DejaVu Sans"/>
                <a:cs typeface="GRULLQ+DejaVu Sans"/>
              </a:rPr>
              <a:t>32;</a:t>
            </a:r>
            <a:r>
              <a:rPr dirty="0" sz="11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60">
                <a:solidFill>
                  <a:srgbClr val="231f20"/>
                </a:solidFill>
                <a:latin typeface="GRULLQ+DejaVu Sans"/>
                <a:cs typeface="GRULLQ+DejaVu Sans"/>
              </a:rPr>
              <a:t>С,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73">
                <a:solidFill>
                  <a:srgbClr val="231f20"/>
                </a:solidFill>
                <a:latin typeface="GRULLQ+DejaVu Sans"/>
                <a:cs typeface="GRULLQ+DejaVu Sans"/>
              </a:rPr>
              <a:t>Ч,</a:t>
            </a:r>
            <a:r>
              <a:rPr dirty="0" sz="1100" spc="-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 spc="107">
                <a:solidFill>
                  <a:srgbClr val="231f20"/>
                </a:solidFill>
                <a:latin typeface="GRULLQ+DejaVu Sans"/>
                <a:cs typeface="GRULLQ+DejaVu Sans"/>
              </a:rPr>
              <a:t>Ю.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6874510" y="955002"/>
            <a:ext cx="1378584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2750185" y="1139151"/>
            <a:ext cx="368935" cy="46418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056765" y="1139151"/>
            <a:ext cx="484505" cy="405765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3325495" y="1146137"/>
            <a:ext cx="463550" cy="579119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250315" y="1146771"/>
            <a:ext cx="574675" cy="461009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8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9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10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0090" y="679637"/>
            <a:ext cx="2467355" cy="342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4.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«Раздели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фигуры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3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равные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части».</a:t>
            </a:r>
          </a:p>
          <a:p>
            <a:pPr marL="1269" marR="0">
              <a:lnSpc>
                <a:spcPts val="1107"/>
              </a:lnSpc>
              <a:spcBef>
                <a:spcPts val="123"/>
              </a:spcBef>
              <a:spcAft>
                <a:spcPts val="0"/>
              </a:spcAft>
            </a:pPr>
            <a:r>
              <a:rPr dirty="0" sz="1000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888480" y="724172"/>
            <a:ext cx="1497967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 b="1">
                <a:solidFill>
                  <a:srgbClr val="231f20"/>
                </a:solidFill>
                <a:latin typeface="Times New Roman"/>
                <a:cs typeface="Times New Roman"/>
              </a:rPr>
              <a:t>ПРИЛОЖЕНИЕ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732780" y="1689561"/>
            <a:ext cx="3804696" cy="400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Мониторинг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результатов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выполнения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группового</a:t>
            </a:r>
          </a:p>
          <a:p>
            <a:pPr marL="1536700" marR="0">
              <a:lnSpc>
                <a:spcPts val="1362"/>
              </a:lnSpc>
              <a:spcBef>
                <a:spcPts val="127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проекта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0090" y="1741357"/>
            <a:ext cx="2802890" cy="344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5.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Скороговорка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отработку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звуков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[д]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[л].</a:t>
            </a:r>
          </a:p>
          <a:p>
            <a:pPr marL="1269" marR="0">
              <a:lnSpc>
                <a:spcPts val="1164"/>
              </a:lnSpc>
              <a:spcBef>
                <a:spcPts val="3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Дод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лал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ля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дуд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у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дуд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л,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дуд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21360" y="2113467"/>
            <a:ext cx="3946753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6.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Динамическая</a:t>
            </a:r>
            <a:r>
              <a:rPr dirty="0" sz="1000" spc="55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пауза.</a:t>
            </a:r>
            <a:r>
              <a:rPr dirty="0" sz="1000" spc="5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Изобрази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слов</a:t>
            </a: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фразу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«Дедушка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3240" y="2276027"/>
            <a:ext cx="207478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-16">
                <a:solidFill>
                  <a:srgbClr val="231f20"/>
                </a:solidFill>
                <a:latin typeface="GRULLQ+DejaVu Sans"/>
                <a:cs typeface="GRULLQ+DejaVu Sans"/>
              </a:rPr>
              <a:t>играет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баяне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дудочке».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948169" y="2390601"/>
            <a:ext cx="1374660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Объекты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оценки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2462289"/>
            <a:ext cx="1623352" cy="2154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6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250" spc="208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50" spc="28" b="1" i="1">
                <a:solidFill>
                  <a:srgbClr val="231f20"/>
                </a:solidFill>
                <a:latin typeface="Times New Roman"/>
                <a:cs typeface="Times New Roman"/>
              </a:rPr>
              <a:t>Гимнастика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для</a:t>
            </a:r>
            <a:r>
              <a:rPr dirty="0" sz="1050" spc="2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0" b="1" i="1">
                <a:solidFill>
                  <a:srgbClr val="231f20"/>
                </a:solidFill>
                <a:latin typeface="Times New Roman"/>
                <a:cs typeface="Times New Roman"/>
              </a:rPr>
              <a:t>рук.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758180" y="2646460"/>
            <a:ext cx="2438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011278" y="2646460"/>
            <a:ext cx="110779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соответствии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129018" y="264646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364781" y="2646460"/>
            <a:ext cx="23433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требованиями</a:t>
            </a:r>
            <a:r>
              <a:rPr dirty="0" sz="1000" spc="9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Федерального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23240" y="2704017"/>
            <a:ext cx="4146366" cy="8376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Пополнение</a:t>
            </a:r>
            <a:r>
              <a:rPr dirty="0" sz="1000" spc="64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словарного</a:t>
            </a:r>
            <a:r>
              <a:rPr dirty="0" sz="1000" spc="6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запаса,</a:t>
            </a:r>
            <a:r>
              <a:rPr dirty="0" sz="1000" spc="64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опыт</a:t>
            </a:r>
            <a:r>
              <a:rPr dirty="0" sz="1000" spc="65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пробного</a:t>
            </a:r>
            <a:r>
              <a:rPr dirty="0" sz="1000" spc="63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действия.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-14">
                <a:solidFill>
                  <a:srgbClr val="231f20"/>
                </a:solidFill>
                <a:latin typeface="GRULLQ+DejaVu Sans"/>
                <a:cs typeface="GRULLQ+DejaVu Sans"/>
              </a:rPr>
              <a:t>Впиши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пропущенные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согласные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так,</a:t>
            </a:r>
            <a:r>
              <a:rPr dirty="0" sz="1000" spc="1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чтобы</a:t>
            </a:r>
            <a:r>
              <a:rPr dirty="0" sz="1000" spc="1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получились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названия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насеко-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мых.</a:t>
            </a:r>
          </a:p>
          <a:p>
            <a:pPr marL="198119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39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паук,</a:t>
            </a:r>
            <a:r>
              <a:rPr dirty="0" sz="105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бабочка,</a:t>
            </a:r>
            <a:r>
              <a:rPr dirty="0" sz="1050" spc="4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стрекоза,</a:t>
            </a:r>
            <a:r>
              <a:rPr dirty="0" sz="105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пчела,</a:t>
            </a:r>
            <a:r>
              <a:rPr dirty="0" sz="1050" spc="4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таракан,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муравей,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клоп,</a:t>
            </a: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муха,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кузнечик,</a:t>
            </a: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комар,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слепень,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оса.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561330" y="2809020"/>
            <a:ext cx="4150768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государственного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метапредметным</a:t>
            </a:r>
            <a:r>
              <a:rPr dirty="0" sz="1000" spc="50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результатам</a:t>
            </a:r>
            <a:r>
              <a:rPr dirty="0" sz="10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освоения</a:t>
            </a:r>
            <a:r>
              <a:rPr dirty="0" sz="1000" spc="5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образовательной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  <a:r>
              <a:rPr dirty="0" sz="1000" spc="8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начального</a:t>
            </a:r>
            <a:r>
              <a:rPr dirty="0" sz="1000" spc="8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общего</a:t>
            </a:r>
            <a:r>
              <a:rPr dirty="0" sz="1000" spc="8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  <a:r>
              <a:rPr dirty="0" sz="1000" spc="8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отно-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сится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082790" y="2811967"/>
            <a:ext cx="231429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образовательного</a:t>
            </a:r>
            <a:r>
              <a:rPr dirty="0" sz="1000" spc="15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стандарта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9484104" y="2811967"/>
            <a:ext cx="229108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6236748" y="3296700"/>
            <a:ext cx="90985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овладение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279945" y="3296700"/>
            <a:ext cx="122095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обучающимися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633982" y="3296700"/>
            <a:ext cx="107588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следующими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561330" y="3459260"/>
            <a:ext cx="303768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основными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группами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учебных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действий: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23240" y="3561267"/>
            <a:ext cx="4141210" cy="511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8.</a:t>
            </a:r>
            <a:r>
              <a:rPr dirty="0" sz="1000" spc="-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 b="1" i="1">
                <a:solidFill>
                  <a:srgbClr val="231f20"/>
                </a:solidFill>
                <a:latin typeface="Times New Roman"/>
                <a:cs typeface="Times New Roman"/>
              </a:rPr>
              <a:t>Развитие</a:t>
            </a:r>
            <a:r>
              <a:rPr dirty="0" sz="1000" spc="897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0" b="1" i="1">
                <a:solidFill>
                  <a:srgbClr val="231f20"/>
                </a:solidFill>
                <a:latin typeface="Times New Roman"/>
                <a:cs typeface="Times New Roman"/>
              </a:rPr>
              <a:t>умения</a:t>
            </a:r>
            <a:r>
              <a:rPr dirty="0" sz="1000" spc="89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0" b="1" i="1">
                <a:solidFill>
                  <a:srgbClr val="231f20"/>
                </a:solidFill>
                <a:latin typeface="Times New Roman"/>
                <a:cs typeface="Times New Roman"/>
              </a:rPr>
              <a:t>сравнивать,</a:t>
            </a:r>
            <a:r>
              <a:rPr dirty="0" sz="1000" spc="874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41" b="1" i="1">
                <a:solidFill>
                  <a:srgbClr val="231f20"/>
                </a:solidFill>
                <a:latin typeface="Times New Roman"/>
                <a:cs typeface="Times New Roman"/>
              </a:rPr>
              <a:t>классифицировать.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каждой</a:t>
            </a:r>
            <a:r>
              <a:rPr dirty="0" sz="1000" spc="1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строчке</a:t>
            </a:r>
            <a:r>
              <a:rPr dirty="0" sz="1000" spc="1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вычеркни</a:t>
            </a:r>
            <a:r>
              <a:rPr dirty="0" sz="1000" spc="1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лишнее</a:t>
            </a:r>
            <a:r>
              <a:rPr dirty="0" sz="1000" spc="11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слово.</a:t>
            </a:r>
            <a:r>
              <a:rPr dirty="0" sz="1000" spc="11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обозначают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остальные</a:t>
            </a:r>
            <a:r>
              <a:rPr dirty="0" sz="1000" spc="1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слова?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425950" y="3558320"/>
            <a:ext cx="2438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561330" y="3623090"/>
            <a:ext cx="4152508" cy="19790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овладение</a:t>
            </a:r>
            <a:r>
              <a:rPr dirty="0" sz="1000" spc="6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регулятивными</a:t>
            </a:r>
            <a:r>
              <a:rPr dirty="0" sz="1000" spc="6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действиями:</a:t>
            </a:r>
            <a:r>
              <a:rPr dirty="0" sz="1000" spc="5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целеполага-</a:t>
            </a:r>
            <a:r>
              <a:rPr dirty="0" sz="1000" spc="2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ния,</a:t>
            </a:r>
            <a:r>
              <a:rPr dirty="0" sz="1000" spc="2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планирования,</a:t>
            </a:r>
            <a:r>
              <a:rPr dirty="0" sz="1000" spc="2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контроля,</a:t>
            </a:r>
            <a:r>
              <a:rPr dirty="0" sz="1000" spc="2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коррекции,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7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7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умением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выбирать</a:t>
            </a:r>
            <a:r>
              <a:rPr dirty="0" sz="1000" spc="7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способы</a:t>
            </a:r>
            <a:r>
              <a:rPr dirty="0" sz="1000" spc="7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средства,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адекватные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поставленным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задачам;</a:t>
            </a:r>
          </a:p>
          <a:p>
            <a:pPr marL="196850" marR="0">
              <a:lnSpc>
                <a:spcPts val="1164"/>
              </a:lnSpc>
              <a:spcBef>
                <a:spcPts val="11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овладение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коммуникативными</a:t>
            </a:r>
            <a:r>
              <a:rPr dirty="0" sz="1000" spc="19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действиями:</a:t>
            </a:r>
            <a:r>
              <a:rPr dirty="0" sz="1000" spc="1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способами</a:t>
            </a:r>
            <a:r>
              <a:rPr dirty="0" sz="1000" spc="2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93"/>
              </a:lnSpc>
              <a:spcBef>
                <a:spcPts val="92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средства-</a:t>
            </a:r>
            <a:r>
              <a:rPr dirty="0" sz="1000" spc="8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</a:t>
            </a:r>
            <a:r>
              <a:rPr dirty="0" sz="1000" spc="8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речевой</a:t>
            </a:r>
            <a:r>
              <a:rPr dirty="0" sz="100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деятельности,</a:t>
            </a:r>
            <a:r>
              <a:rPr dirty="0" sz="1000" spc="8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адекватными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коммуникативной</a:t>
            </a:r>
            <a:r>
              <a:rPr dirty="0" sz="1000" spc="8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задаче,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обеспечивающими</a:t>
            </a:r>
            <a:r>
              <a:rPr dirty="0" sz="1000" spc="22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возможность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продуктивного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взаимодействия;</a:t>
            </a:r>
          </a:p>
          <a:p>
            <a:pPr marL="196850" marR="0">
              <a:lnSpc>
                <a:spcPts val="1164"/>
              </a:lnSpc>
              <a:spcBef>
                <a:spcPts val="12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овладение</a:t>
            </a:r>
          </a:p>
          <a:p>
            <a:pPr marL="0" marR="0">
              <a:lnSpc>
                <a:spcPts val="1164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использованием</a:t>
            </a:r>
          </a:p>
          <a:p>
            <a:pPr marL="0" marR="0">
              <a:lnSpc>
                <a:spcPts val="1193"/>
              </a:lnSpc>
              <a:spcBef>
                <a:spcPts val="92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логическими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23240" y="4043053"/>
            <a:ext cx="4146810" cy="5133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75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8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75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i="1">
                <a:solidFill>
                  <a:srgbClr val="231f20"/>
                </a:solidFill>
                <a:latin typeface="Times New Roman"/>
                <a:cs typeface="Times New Roman"/>
              </a:rPr>
              <a:t>слово</a:t>
            </a:r>
            <a:r>
              <a:rPr dirty="0" sz="1050" spc="77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8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ледоход;</a:t>
            </a:r>
            <a:r>
              <a:rPr dirty="0" sz="1050" spc="7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транспортные</a:t>
            </a:r>
          </a:p>
          <a:p>
            <a:pPr marL="0" marR="0">
              <a:lnSpc>
                <a:spcPts val="1222"/>
              </a:lnSpc>
              <a:spcBef>
                <a:spcPts val="8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средства;</a:t>
            </a:r>
            <a:r>
              <a:rPr dirty="0" sz="105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5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i="1">
                <a:solidFill>
                  <a:srgbClr val="231f20"/>
                </a:solidFill>
                <a:latin typeface="Times New Roman"/>
                <a:cs typeface="Times New Roman"/>
              </a:rPr>
              <a:t>лиш-</a:t>
            </a:r>
            <a:r>
              <a:rPr dirty="0" sz="1050" spc="54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18" i="1">
                <a:solidFill>
                  <a:srgbClr val="231f20"/>
                </a:solidFill>
                <a:latin typeface="Times New Roman"/>
                <a:cs typeface="Times New Roman"/>
              </a:rPr>
              <a:t>нее</a:t>
            </a:r>
            <a:r>
              <a:rPr dirty="0" sz="1050" spc="56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слово</a:t>
            </a:r>
            <a:r>
              <a:rPr dirty="0" sz="1050" spc="54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5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болезнь,</a:t>
            </a:r>
            <a:r>
              <a:rPr dirty="0" sz="1050" spc="5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стихийные</a:t>
            </a:r>
          </a:p>
          <a:p>
            <a:pPr marL="0" marR="0">
              <a:lnSpc>
                <a:spcPts val="1222"/>
              </a:lnSpc>
              <a:spcBef>
                <a:spcPts val="3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бедствия;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5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5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4" i="1">
                <a:solidFill>
                  <a:srgbClr val="231f20"/>
                </a:solidFill>
                <a:latin typeface="Times New Roman"/>
                <a:cs typeface="Times New Roman"/>
              </a:rPr>
              <a:t>слово</a:t>
            </a:r>
            <a:r>
              <a:rPr dirty="0" sz="1050" spc="4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1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маши-</a:t>
            </a:r>
            <a:r>
              <a:rPr dirty="0" sz="1050" spc="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нист,</a:t>
            </a:r>
            <a:r>
              <a:rPr dirty="0" sz="1050" spc="7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музыканты;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4)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23240" y="4528062"/>
            <a:ext cx="1065377" cy="1857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6" i="1">
                <a:solidFill>
                  <a:srgbClr val="231f20"/>
                </a:solidFill>
                <a:latin typeface="Times New Roman"/>
                <a:cs typeface="Times New Roman"/>
              </a:rPr>
              <a:t>лишнее</a:t>
            </a:r>
            <a:r>
              <a:rPr dirty="0" sz="1050" spc="1005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 spc="21" i="1">
                <a:solidFill>
                  <a:srgbClr val="231f20"/>
                </a:solidFill>
                <a:latin typeface="Times New Roman"/>
                <a:cs typeface="Times New Roman"/>
              </a:rPr>
              <a:t>слово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596390" y="4523113"/>
            <a:ext cx="292100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906270" y="4523113"/>
            <a:ext cx="2761198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писатель,</a:t>
            </a:r>
            <a:r>
              <a:rPr dirty="0" sz="1050" spc="10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литературные</a:t>
            </a:r>
            <a:r>
              <a:rPr dirty="0" sz="1050" spc="10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произ-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957230" y="4598450"/>
            <a:ext cx="23411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8191500" y="4598450"/>
            <a:ext cx="151975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также</a:t>
            </a:r>
            <a:r>
              <a:rPr dirty="0" sz="1000" spc="8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умениями,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23240" y="4683133"/>
            <a:ext cx="813792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ведения.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8533130" y="4761010"/>
            <a:ext cx="9303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успешного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9475470" y="476101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23240" y="4898577"/>
            <a:ext cx="4142837" cy="5092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KSLWOM+DejaVu Sans Bold Oblique"/>
                <a:cs typeface="KSLWOM+DejaVu Sans Bold Oblique"/>
              </a:rPr>
              <a:t>9.</a:t>
            </a:r>
            <a:r>
              <a:rPr dirty="0" sz="1000" spc="10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«Реши</a:t>
            </a:r>
            <a:r>
              <a:rPr dirty="0" sz="1000" spc="16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 i="1">
                <a:solidFill>
                  <a:srgbClr val="231f20"/>
                </a:solidFill>
                <a:latin typeface="Times New Roman"/>
                <a:cs typeface="Times New Roman"/>
              </a:rPr>
              <a:t>анаграмму».</a:t>
            </a:r>
          </a:p>
          <a:p>
            <a:pPr marL="198119" marR="0">
              <a:lnSpc>
                <a:spcPts val="1193"/>
              </a:lnSpc>
              <a:spcBef>
                <a:spcPts val="22"/>
              </a:spcBef>
              <a:spcAft>
                <a:spcPts val="0"/>
              </a:spcAft>
            </a:pPr>
            <a:r>
              <a:rPr dirty="0" sz="100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00" spc="37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Поло,</a:t>
            </a:r>
            <a:r>
              <a:rPr dirty="0" sz="1000" spc="3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футбол,</a:t>
            </a:r>
            <a:r>
              <a:rPr dirty="0" sz="1000" spc="3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хоккей,</a:t>
            </a:r>
            <a:r>
              <a:rPr dirty="0" sz="1000" spc="3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стрельба,</a:t>
            </a:r>
            <a:r>
              <a:rPr dirty="0" sz="100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фристайл.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Фристайл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стрельба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являются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командными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играми.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7080250" y="5095060"/>
            <a:ext cx="1198041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познавательными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717280" y="5090347"/>
            <a:ext cx="999604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действиями:</a:t>
            </a:r>
          </a:p>
          <a:p>
            <a:pPr marL="242569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средств,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6697980" y="5252907"/>
            <a:ext cx="1056874" cy="3492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1267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знако-</a:t>
            </a:r>
          </a:p>
          <a:p>
            <a:pPr marL="0" marR="0">
              <a:lnSpc>
                <a:spcPts val="1193"/>
              </a:lnSpc>
              <a:spcBef>
                <a:spcPts val="42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операциями,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7621269" y="5249960"/>
            <a:ext cx="1225320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символических</a:t>
            </a:r>
          </a:p>
          <a:p>
            <a:pPr marL="20574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навыками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720090" y="5433247"/>
            <a:ext cx="35437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10.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23240" y="5430300"/>
            <a:ext cx="4173333" cy="5007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3692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 b="1" i="1">
                <a:solidFill>
                  <a:srgbClr val="231f20"/>
                </a:solidFill>
                <a:latin typeface="Times New Roman"/>
                <a:cs typeface="Times New Roman"/>
              </a:rPr>
              <a:t>Тренировка</a:t>
            </a:r>
            <a:r>
              <a:rPr dirty="0" sz="1000" spc="748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7" b="1" i="1">
                <a:solidFill>
                  <a:srgbClr val="231f20"/>
                </a:solidFill>
                <a:latin typeface="Times New Roman"/>
                <a:cs typeface="Times New Roman"/>
              </a:rPr>
              <a:t>внимательности.</a:t>
            </a:r>
            <a:r>
              <a:rPr dirty="0" sz="1000" spc="733" b="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7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таблице</a:t>
            </a:r>
            <a:r>
              <a:rPr dirty="0" sz="1000" spc="7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</a:p>
          <a:p>
            <a:pPr marL="39877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прописные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«А»</a:t>
            </a:r>
            <a:r>
              <a:rPr dirty="0" sz="1000" spc="8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обведи</a:t>
            </a:r>
            <a:r>
              <a:rPr dirty="0" sz="1000" spc="25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кружок,</a:t>
            </a:r>
            <a:r>
              <a:rPr dirty="0" sz="1000" spc="8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8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строчные</a:t>
            </a:r>
            <a:r>
              <a:rPr dirty="0" sz="1000" spc="8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0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«а»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8752840" y="5412521"/>
            <a:ext cx="6655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9491066" y="5412521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561330" y="5575080"/>
            <a:ext cx="414928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информацией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(в</a:t>
            </a:r>
            <a:r>
              <a:rPr dirty="0" sz="1000" spc="1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том</a:t>
            </a:r>
            <a:r>
              <a:rPr dirty="0" sz="1000" spc="1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числе</a:t>
            </a:r>
            <a:r>
              <a:rPr dirty="0" sz="1000" spc="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средствами</a:t>
            </a:r>
            <a:r>
              <a:rPr dirty="0" sz="1000" spc="1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ИКТ),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навыками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осознан-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ного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чтения.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1570990" y="574145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23240" y="5904010"/>
            <a:ext cx="4171024" cy="657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зачеркни,</a:t>
            </a:r>
            <a:r>
              <a:rPr dirty="0" sz="1000" spc="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  <a:r>
              <a:rPr dirty="0" sz="1000" spc="2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«н»</a:t>
            </a:r>
            <a:r>
              <a:rPr dirty="0" sz="1000" spc="2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обведи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2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квадрат.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Посчитай,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сколько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глухих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согласных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последней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строчке.</a:t>
            </a:r>
          </a:p>
          <a:p>
            <a:pPr marL="198119" marR="0">
              <a:lnSpc>
                <a:spcPts val="1222"/>
              </a:lnSpc>
              <a:spcBef>
                <a:spcPts val="43"/>
              </a:spcBef>
              <a:spcAft>
                <a:spcPts val="0"/>
              </a:spcAft>
            </a:pPr>
            <a:r>
              <a:rPr dirty="0" sz="1050" spc="29" i="1">
                <a:solidFill>
                  <a:srgbClr val="231f20"/>
                </a:solidFill>
                <a:latin typeface="Times New Roman"/>
                <a:cs typeface="Times New Roman"/>
              </a:rPr>
              <a:t>Ответ:</a:t>
            </a:r>
            <a:r>
              <a:rPr dirty="0" sz="1050" spc="346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  <a:r>
              <a:rPr dirty="0" sz="1050" spc="4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(9,</a:t>
            </a:r>
            <a:r>
              <a:rPr dirty="0" sz="1050" spc="3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3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считать</a:t>
            </a:r>
            <a:r>
              <a:rPr dirty="0" sz="105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повторяющиеся</a:t>
            </a:r>
            <a:r>
              <a:rPr dirty="0" sz="1050" spc="3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буквы</a:t>
            </a:r>
          </a:p>
          <a:p>
            <a:pPr marL="198119" marR="0">
              <a:lnSpc>
                <a:spcPts val="1139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отдельно).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5561330" y="5900200"/>
            <a:ext cx="4150860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Оценка</a:t>
            </a:r>
            <a:r>
              <a:rPr dirty="0" sz="1000" spc="10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сформированности</a:t>
            </a:r>
            <a:r>
              <a:rPr dirty="0" sz="1000" spc="10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значительной</a:t>
            </a:r>
            <a:r>
              <a:rPr dirty="0" sz="1000" spc="10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части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указанных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выше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метапредметных</a:t>
            </a:r>
            <a:r>
              <a:rPr dirty="0" sz="1000" spc="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действий</a:t>
            </a:r>
            <a:r>
              <a:rPr dirty="0" sz="1000" spc="1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00" spc="2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прежде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561330" y="6225320"/>
            <a:ext cx="4152451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непосредственного</a:t>
            </a:r>
            <a:r>
              <a:rPr dirty="0" sz="1000" spc="3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наблюдения</a:t>
            </a:r>
            <a:r>
              <a:rPr dirty="0" sz="1000" spc="2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действиями</a:t>
            </a:r>
            <a:r>
              <a:rPr dirty="0" sz="1000" spc="2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детей</a:t>
            </a:r>
          </a:p>
          <a:p>
            <a:pPr marL="22479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процессе</a:t>
            </a:r>
            <a:r>
              <a:rPr dirty="0" sz="100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выполнения</a:t>
            </a:r>
            <a:r>
              <a:rPr dirty="0" sz="1000" spc="8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какой-либо</a:t>
            </a:r>
            <a:r>
              <a:rPr dirty="0" sz="1000" spc="8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деятельности.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6198209" y="6225320"/>
            <a:ext cx="114783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регулятивных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7445431" y="622532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830546" y="6225320"/>
            <a:ext cx="71774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требует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8648649" y="6225320"/>
            <a:ext cx="106097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организации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5561330" y="655044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561330" y="6713000"/>
            <a:ext cx="4148855" cy="359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Наиболее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адекват-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ной</a:t>
            </a:r>
            <a:r>
              <a:rPr dirty="0" sz="1000" spc="4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формой</a:t>
            </a:r>
            <a:r>
              <a:rPr dirty="0" sz="1000" spc="4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4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  <a:r>
              <a:rPr dirty="0" sz="1000" spc="4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является</a:t>
            </a:r>
          </a:p>
          <a:p>
            <a:pPr marL="1932939" marR="0">
              <a:lnSpc>
                <a:spcPts val="1222"/>
              </a:lnSpc>
              <a:spcBef>
                <a:spcPts val="11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15730"/>
            <a:ext cx="407165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проведение</a:t>
            </a:r>
            <a:r>
              <a:rPr dirty="0" sz="1000" spc="8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группового</a:t>
            </a:r>
            <a:r>
              <a:rPr dirty="0" sz="1000" spc="8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проекта.</a:t>
            </a:r>
            <a:r>
              <a:rPr dirty="0" sz="1000" spc="9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19">
                <a:solidFill>
                  <a:srgbClr val="231f20"/>
                </a:solidFill>
                <a:latin typeface="GRULLQ+DejaVu Sans"/>
                <a:cs typeface="GRULLQ+DejaVu Sans"/>
              </a:rPr>
              <a:t>Та-</a:t>
            </a:r>
            <a:r>
              <a:rPr dirty="0" sz="1000" spc="8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кая</a:t>
            </a:r>
            <a:r>
              <a:rPr dirty="0" sz="1000" spc="9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форма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23240" y="778290"/>
            <a:ext cx="87742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позволяет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461357" y="778290"/>
            <a:ext cx="73691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оценить</a:t>
            </a:r>
          </a:p>
          <a:p>
            <a:pPr marL="5574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группу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260923" y="778290"/>
            <a:ext cx="41773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всю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740450" y="778290"/>
            <a:ext cx="6403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группу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443871" y="778290"/>
            <a:ext cx="1152965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регулятивных</a:t>
            </a:r>
          </a:p>
          <a:p>
            <a:pPr marL="435978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умений,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297430" y="940850"/>
            <a:ext cx="144507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240" y="1103410"/>
            <a:ext cx="4071136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связанных</a:t>
            </a:r>
            <a:r>
              <a:rPr dirty="0" sz="1000" spc="5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6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особенностями</a:t>
            </a:r>
            <a:r>
              <a:rPr dirty="0" sz="1000" spc="5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взаи-</a:t>
            </a:r>
            <a:r>
              <a:rPr dirty="0" sz="1000" spc="5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модействия</a:t>
            </a:r>
            <a:r>
              <a:rPr dirty="0" sz="1000" spc="5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решении</a:t>
            </a:r>
            <a:r>
              <a:rPr dirty="0" sz="1000" spc="3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общей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задачи,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отдельные</a:t>
            </a:r>
            <a:r>
              <a:rPr dirty="0" sz="1000" spc="4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познавательные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1428530"/>
            <a:ext cx="80977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362710" y="1428530"/>
            <a:ext cx="28575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77670" y="1428530"/>
            <a:ext cx="266304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прежде</a:t>
            </a:r>
            <a:r>
              <a:rPr dirty="0" sz="1000" spc="1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всего</a:t>
            </a:r>
            <a:r>
              <a:rPr dirty="0" sz="1000" spc="1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навыки</a:t>
            </a:r>
            <a:r>
              <a:rPr dirty="0" sz="1000" spc="11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370070" y="1428530"/>
            <a:ext cx="22571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23240" y="1591090"/>
            <a:ext cx="117733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информацией.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565775" y="694652"/>
            <a:ext cx="4003675" cy="527875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45769" y="680500"/>
            <a:ext cx="394606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курсе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4-го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класса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предполагается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групповых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ектов.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310880" y="742670"/>
            <a:ext cx="1177558" cy="2992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159" marR="0">
              <a:lnSpc>
                <a:spcPts val="946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spc="-23" b="1">
                <a:solidFill>
                  <a:srgbClr val="231f20"/>
                </a:solidFill>
                <a:latin typeface="Times New Roman"/>
                <a:cs typeface="Times New Roman"/>
              </a:rPr>
              <a:t>Сформированность</a:t>
            </a:r>
          </a:p>
          <a:p>
            <a:pPr marL="0" marR="0">
              <a:lnSpc>
                <a:spcPts val="996"/>
              </a:lnSpc>
              <a:spcBef>
                <a:spcPts val="163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действий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(в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баллах)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45769" y="1005620"/>
            <a:ext cx="4164890" cy="5122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2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предполагает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сформированности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основных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регу-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лятивных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действий:</a:t>
            </a:r>
          </a:p>
          <a:p>
            <a:pPr marL="27432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—наличие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элементов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целеполагания,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388100" y="1240504"/>
            <a:ext cx="1204934" cy="3043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26" b="1">
                <a:solidFill>
                  <a:srgbClr val="231f20"/>
                </a:solidFill>
                <a:latin typeface="Times New Roman"/>
                <a:cs typeface="Times New Roman"/>
              </a:rPr>
              <a:t>Элементы</a:t>
            </a:r>
            <a:r>
              <a:rPr dirty="0" sz="900" spc="-1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4" b="1">
                <a:solidFill>
                  <a:srgbClr val="231f20"/>
                </a:solidFill>
                <a:latin typeface="Times New Roman"/>
                <a:cs typeface="Times New Roman"/>
              </a:rPr>
              <a:t>проектной</a:t>
            </a:r>
          </a:p>
          <a:p>
            <a:pPr marL="190500" marR="0">
              <a:lnSpc>
                <a:spcPts val="996"/>
              </a:lnSpc>
              <a:spcBef>
                <a:spcPts val="128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609590" y="1307512"/>
            <a:ext cx="279381" cy="1713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21360" y="1492030"/>
            <a:ext cx="81494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—умение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771650" y="1492030"/>
            <a:ext cx="113650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спланировать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141980" y="1492030"/>
            <a:ext cx="63299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общую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008120" y="1492030"/>
            <a:ext cx="68156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работу,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67410" y="1654590"/>
            <a:ext cx="3800129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распределить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обязанности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между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членами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следовать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плану,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1360" y="1979710"/>
            <a:ext cx="3951443" cy="839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—использование</a:t>
            </a:r>
          </a:p>
          <a:p>
            <a:pPr marL="1460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средств</a:t>
            </a:r>
          </a:p>
          <a:p>
            <a:pPr marL="14605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использование</a:t>
            </a:r>
            <a:r>
              <a:rPr dirty="0" sz="1050" spc="7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-16">
                <a:solidFill>
                  <a:srgbClr val="231f20"/>
                </a:solidFill>
                <a:latin typeface="GRULLQ+DejaVu Sans"/>
                <a:cs typeface="GRULLQ+DejaVu Sans"/>
              </a:rPr>
              <a:t>ИКТ,</a:t>
            </a:r>
            <a:r>
              <a:rPr dirty="0" sz="1050" spc="7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если</a:t>
            </a:r>
            <a:r>
              <a:rPr dirty="0" sz="1050" spc="7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есть</a:t>
            </a:r>
            <a:r>
              <a:rPr dirty="0" sz="1050" spc="6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такая</a:t>
            </a:r>
            <a:r>
              <a:rPr dirty="0" sz="1050" spc="7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техни-</a:t>
            </a:r>
          </a:p>
          <a:p>
            <a:pPr marL="146050" marR="0">
              <a:lnSpc>
                <a:spcPts val="1222"/>
              </a:lnSpc>
              <a:spcBef>
                <a:spcPts val="7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ческая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возможность),</a:t>
            </a:r>
          </a:p>
          <a:p>
            <a:pPr marL="0" marR="0">
              <a:lnSpc>
                <a:spcPts val="1193"/>
              </a:lnSpc>
              <a:spcBef>
                <a:spcPts val="80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—умение</a:t>
            </a:r>
            <a:r>
              <a:rPr dirty="0" sz="1000" spc="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контролировать</a:t>
            </a:r>
            <a:r>
              <a:rPr dirty="0" sz="1000" spc="1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свои</a:t>
            </a:r>
            <a:r>
              <a:rPr dirty="0" sz="1000" spc="1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  <a:r>
              <a:rPr dirty="0" sz="1000" spc="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010410" y="1979710"/>
            <a:ext cx="1732596" cy="352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адекватных</a:t>
            </a:r>
          </a:p>
          <a:p>
            <a:pPr marL="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способов</a:t>
            </a:r>
            <a:r>
              <a:rPr dirty="0" sz="1000" spc="16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191510" y="1979710"/>
            <a:ext cx="9274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выбранной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175759" y="1979710"/>
            <a:ext cx="49710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цели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608320" y="2034247"/>
            <a:ext cx="1331729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Регулятивные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действия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676400" y="214227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841750" y="2139323"/>
            <a:ext cx="832687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(включая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825490" y="2217127"/>
            <a:ext cx="2034691" cy="3054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Активность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участия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целеполагании.</a:t>
            </a:r>
          </a:p>
          <a:p>
            <a:pPr marL="0" marR="0">
              <a:lnSpc>
                <a:spcPts val="1080"/>
              </a:lnSpc>
              <a:spcBef>
                <a:spcPts val="8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645150" y="248679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825490" y="2479361"/>
            <a:ext cx="1643149" cy="446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выборе</a:t>
            </a:r>
            <a:r>
              <a:rPr dirty="0" sz="95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2">
                <a:solidFill>
                  <a:srgbClr val="231f20"/>
                </a:solidFill>
                <a:latin typeface="GRULLQ+DejaVu Sans"/>
                <a:cs typeface="GRULLQ+DejaVu Sans"/>
              </a:rPr>
              <a:t>темы</a:t>
            </a:r>
            <a:r>
              <a:rPr dirty="0" sz="95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неактивно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867410" y="2792510"/>
            <a:ext cx="168460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партнёров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группе,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825490" y="2883221"/>
            <a:ext cx="1186818" cy="312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был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лидером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20090" y="2949583"/>
            <a:ext cx="4588059" cy="6815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умение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договориться,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прислушаться</a:t>
            </a: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мнению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партнёра,</a:t>
            </a:r>
          </a:p>
          <a:p>
            <a:pPr marL="0" marR="0">
              <a:lnSpc>
                <a:spcPts val="1193"/>
              </a:lnSpc>
              <a:spcBef>
                <a:spcPts val="80"/>
              </a:spcBef>
              <a:spcAft>
                <a:spcPts val="0"/>
              </a:spcAft>
            </a:pP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—умение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представить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выполненную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работу,</a:t>
            </a:r>
          </a:p>
          <a:p>
            <a:pPr marL="1269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—умение</a:t>
            </a:r>
            <a:r>
              <a:rPr dirty="0" sz="1000" spc="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оценить</a:t>
            </a:r>
            <a:r>
              <a:rPr dirty="0" sz="1000" spc="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10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работу,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  <a:r>
              <a:rPr dirty="0" sz="1000" spc="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своей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</a:p>
          <a:p>
            <a:pPr marL="14732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дру-</a:t>
            </a:r>
            <a:r>
              <a:rPr dirty="0" sz="1000" spc="-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гих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645150" y="3200107"/>
            <a:ext cx="2182228" cy="7098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034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Активность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участия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планировании.</a:t>
            </a:r>
          </a:p>
          <a:p>
            <a:pPr marL="180340" marR="0">
              <a:lnSpc>
                <a:spcPts val="1079"/>
              </a:lnSpc>
              <a:spcBef>
                <a:spcPts val="8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5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планировании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  <a:p>
            <a:pPr marL="180340" marR="0">
              <a:lnSpc>
                <a:spcPts val="102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  <a:r>
              <a:rPr dirty="0" sz="9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неактивно</a:t>
            </a:r>
          </a:p>
          <a:p>
            <a:pPr marL="180340" marR="0">
              <a:lnSpc>
                <a:spcPts val="106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23240" y="3604040"/>
            <a:ext cx="4148940" cy="6747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этих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элементов</a:t>
            </a:r>
            <a:r>
              <a:rPr dirty="0" sz="1000" spc="2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провести</a:t>
            </a:r>
            <a:r>
              <a:rPr dirty="0" sz="1000" spc="2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2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основе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карты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наблю-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дений,</a:t>
            </a:r>
            <a:r>
              <a:rPr dirty="0" sz="1000" spc="2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заполняемой</a:t>
            </a:r>
            <a:r>
              <a:rPr dirty="0" sz="1000" spc="2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непосредственно</a:t>
            </a:r>
            <a:r>
              <a:rPr dirty="0" sz="1000" spc="2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ходе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наблюдений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ностью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группы.</a:t>
            </a:r>
          </a:p>
          <a:p>
            <a:pPr marL="198119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Оценке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подлежат: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825490" y="3867471"/>
            <a:ext cx="1186818" cy="312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  <a:r>
              <a:rPr dirty="0" sz="95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был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лидером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825490" y="4184357"/>
            <a:ext cx="2363517" cy="4380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Распределение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выполнение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функций.</a:t>
            </a:r>
          </a:p>
          <a:p>
            <a:pPr marL="0" marR="0">
              <a:lnSpc>
                <a:spcPts val="1073"/>
              </a:lnSpc>
              <a:spcBef>
                <a:spcPts val="29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0–</a:t>
            </a:r>
            <a:r>
              <a:rPr dirty="0" sz="900" spc="5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6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работе</a:t>
            </a:r>
            <a:r>
              <a:rPr dirty="0" sz="900" spc="5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над</a:t>
            </a:r>
            <a:r>
              <a:rPr dirty="0" sz="900" spc="6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проектом</a:t>
            </a:r>
            <a:r>
              <a:rPr dirty="0" sz="900" spc="6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85089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721360" y="4252761"/>
            <a:ext cx="1014421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регулятивные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802294" y="4252761"/>
            <a:ext cx="745963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действия: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2144775" y="4247930"/>
            <a:ext cx="1429781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5234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активность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планировании,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3426269" y="4247930"/>
            <a:ext cx="1243356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6403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участия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распределение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4440104" y="424793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523240" y="4410490"/>
            <a:ext cx="124049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целеполагании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833003" y="4410490"/>
            <a:ext cx="23906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23240" y="4573050"/>
            <a:ext cx="4142130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1000" spc="3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выполнение,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актив-</a:t>
            </a:r>
            <a:r>
              <a:rPr dirty="0" sz="100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ность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контроле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своих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действий;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5825490" y="4583863"/>
            <a:ext cx="2319177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1–</a:t>
            </a:r>
            <a:r>
              <a:rPr dirty="0" sz="9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распределения</a:t>
            </a:r>
            <a:r>
              <a:rPr dirty="0" sz="900" spc="5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900" spc="5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6017260" y="4718483"/>
            <a:ext cx="2128835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было,</a:t>
            </a:r>
            <a:r>
              <a:rPr dirty="0" sz="900" spc="6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де-</a:t>
            </a:r>
            <a:r>
              <a:rPr dirty="0" sz="9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лал,</a:t>
            </a:r>
            <a:r>
              <a:rPr dirty="0" sz="900" spc="6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что</a:t>
            </a:r>
            <a:r>
              <a:rPr dirty="0" sz="900" spc="7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считал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нужным</a:t>
            </a:r>
            <a:r>
              <a:rPr dirty="0" sz="900" spc="1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9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распре-</a:t>
            </a:r>
            <a:r>
              <a:rPr dirty="0" sz="900" spc="1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деление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900" spc="4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было,</a:t>
            </a:r>
            <a:r>
              <a:rPr dirty="0" sz="9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900" spc="4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выполнял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645150" y="479379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721360" y="4898171"/>
            <a:ext cx="395082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коммуникативные</a:t>
            </a:r>
            <a:r>
              <a:rPr dirty="0" sz="1000" spc="7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действия:</a:t>
            </a:r>
            <a:r>
              <a:rPr dirty="0" sz="1000" spc="4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характер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взаимодействия</a:t>
            </a:r>
            <a:r>
              <a:rPr dirty="0" sz="1000" spc="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23240" y="5060730"/>
            <a:ext cx="68482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группе,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472025" y="5060730"/>
            <a:ext cx="216183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активность/инициативность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3898461" y="5060730"/>
            <a:ext cx="7706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ученика,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6017260" y="5122343"/>
            <a:ext cx="59050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иное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работу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6496050" y="5122343"/>
            <a:ext cx="676586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задание</a:t>
            </a:r>
          </a:p>
          <a:p>
            <a:pPr marL="17399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дру-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194550" y="5122343"/>
            <a:ext cx="95253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(дублировал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523240" y="5223290"/>
            <a:ext cx="4145942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ориентация</a:t>
            </a:r>
            <a:r>
              <a:rPr dirty="0" sz="1000" spc="1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партнёра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со-</a:t>
            </a:r>
            <a:r>
              <a:rPr dirty="0" sz="1000" spc="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гласованность</a:t>
            </a:r>
            <a:r>
              <a:rPr dirty="0" sz="1000" spc="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позиций,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лидерство,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участие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презентации.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7147560" y="5256963"/>
            <a:ext cx="40262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гих,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7611110" y="5256963"/>
            <a:ext cx="53682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делал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6017260" y="5391583"/>
            <a:ext cx="144127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непредусмотренное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работ)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7533640" y="5391583"/>
            <a:ext cx="62355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планом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825490" y="5660711"/>
            <a:ext cx="300354" cy="177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6018530" y="5660711"/>
            <a:ext cx="2127052" cy="447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7479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было,</a:t>
            </a:r>
            <a:r>
              <a:rPr dirty="0" sz="950" spc="10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делал</a:t>
            </a:r>
            <a:r>
              <a:rPr dirty="0" sz="950" spc="10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1">
                <a:solidFill>
                  <a:srgbClr val="231f20"/>
                </a:solidFill>
                <a:latin typeface="GRULLQ+DejaVu Sans"/>
                <a:cs typeface="GRULLQ+DejaVu Sans"/>
              </a:rPr>
              <a:t>свою</a:t>
            </a:r>
            <a:r>
              <a:rPr dirty="0" sz="950" spc="10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часть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406640" y="5660711"/>
            <a:ext cx="741452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073150" y="5765406"/>
            <a:ext cx="3097986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37" b="1">
                <a:solidFill>
                  <a:srgbClr val="231f20"/>
                </a:solidFill>
                <a:latin typeface="Times New Roman"/>
                <a:cs typeface="Times New Roman"/>
              </a:rPr>
              <a:t>Особенности</a:t>
            </a:r>
            <a:r>
              <a:rPr dirty="0" sz="1250" spc="2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6" b="1">
                <a:solidFill>
                  <a:srgbClr val="231f20"/>
                </a:solidFill>
                <a:latin typeface="Times New Roman"/>
                <a:cs typeface="Times New Roman"/>
              </a:rPr>
              <a:t>проведения</a:t>
            </a:r>
            <a:r>
              <a:rPr dirty="0" sz="1250" spc="2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7" b="1">
                <a:solidFill>
                  <a:srgbClr val="231f20"/>
                </a:solidFill>
                <a:latin typeface="Times New Roman"/>
                <a:cs typeface="Times New Roman"/>
              </a:rPr>
              <a:t>мониторинга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721360" y="6060220"/>
            <a:ext cx="394806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4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целью</a:t>
            </a:r>
            <a:r>
              <a:rPr dirty="0" sz="1000" spc="4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получить</a:t>
            </a:r>
            <a:r>
              <a:rPr dirty="0" sz="1000" spc="4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максимально</a:t>
            </a:r>
            <a:r>
              <a:rPr dirty="0" sz="10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объективные</a:t>
            </a:r>
            <a:r>
              <a:rPr dirty="0" sz="1000" spc="4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23240" y="6222780"/>
            <a:ext cx="102002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выполнении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701120" y="6222780"/>
            <a:ext cx="72779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проекта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2588698" y="6222780"/>
            <a:ext cx="68801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данные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3437604" y="6222780"/>
            <a:ext cx="41004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4007942" y="6222780"/>
            <a:ext cx="66118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523240" y="6385340"/>
            <a:ext cx="4145746" cy="686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1000" spc="10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умений</a:t>
            </a:r>
            <a:r>
              <a:rPr dirty="0" sz="1000" spc="10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учащихся,</a:t>
            </a:r>
            <a:r>
              <a:rPr dirty="0" sz="1000" spc="10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формировать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группы</a:t>
            </a:r>
            <a:r>
              <a:rPr dirty="0" sz="1000" spc="2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предпочтительнее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случайным</a:t>
            </a:r>
            <a:r>
              <a:rPr dirty="0" sz="1000" spc="2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образом</a:t>
            </a:r>
            <a:r>
              <a:rPr dirty="0" sz="1000" spc="2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(по</a:t>
            </a:r>
            <a:r>
              <a:rPr dirty="0" sz="1000" spc="2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ал-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фавиту),</a:t>
            </a:r>
            <a:r>
              <a:rPr dirty="0" sz="1000" spc="3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3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основе</a:t>
            </a:r>
            <a:r>
              <a:rPr dirty="0" sz="10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уже</a:t>
            </a:r>
            <a:r>
              <a:rPr dirty="0" sz="1000" spc="3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сложившихся</a:t>
            </a:r>
            <a:r>
              <a:rPr dirty="0" sz="1000" spc="3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связей</a:t>
            </a:r>
            <a:r>
              <a:rPr dirty="0" sz="1000" spc="3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1948180" marR="0">
              <a:lnSpc>
                <a:spcPts val="1222"/>
              </a:lnSpc>
              <a:spcBef>
                <a:spcPts val="133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3240" y="628430"/>
            <a:ext cx="98740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отношений.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23240" y="790990"/>
            <a:ext cx="4150460" cy="67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119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1000" spc="7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целью</a:t>
            </a:r>
            <a:r>
              <a:rPr dirty="0" sz="1000" spc="7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минимизации</a:t>
            </a:r>
            <a:r>
              <a:rPr dirty="0" sz="1000" spc="7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времени</a:t>
            </a:r>
            <a:r>
              <a:rPr dirty="0" sz="1000" spc="7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7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проведение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мониторинга</a:t>
            </a:r>
            <a:r>
              <a:rPr dirty="0" sz="1000" spc="3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ра-</a:t>
            </a:r>
            <a:r>
              <a:rPr dirty="0" sz="1000" spc="3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зумно</a:t>
            </a:r>
            <a:r>
              <a:rPr dirty="0" sz="1000" spc="3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сформировать</a:t>
            </a:r>
            <a:r>
              <a:rPr dirty="0" sz="1000" spc="3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00" spc="37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трёх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групп.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Возможно,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потребуется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со-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кратить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этап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защиты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проектов.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25145" y="694652"/>
            <a:ext cx="4003675" cy="555688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5769" y="664671"/>
            <a:ext cx="2467851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Как</a:t>
            </a:r>
            <a:r>
              <a:rPr dirty="0" sz="1250" spc="1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можно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оценить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результаты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80409" y="741400"/>
            <a:ext cx="1072051" cy="1583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46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spc="-23" b="1">
                <a:solidFill>
                  <a:srgbClr val="231f20"/>
                </a:solidFill>
                <a:latin typeface="Times New Roman"/>
                <a:cs typeface="Times New Roman"/>
              </a:rPr>
              <a:t>Сформированность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36930" y="876007"/>
            <a:ext cx="8868876" cy="2701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сформированности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рег</a:t>
            </a:r>
            <a:r>
              <a:rPr dirty="0" sz="1000" spc="20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уля</a:t>
            </a:r>
            <a:r>
              <a:rPr dirty="0" sz="1350" baseline="75999" spc="-343" b="1">
                <a:solidFill>
                  <a:srgbClr val="231f20"/>
                </a:solidFill>
                <a:latin typeface="Times New Roman"/>
                <a:cs typeface="Times New Roman"/>
              </a:rPr>
              <a:t>д</a:t>
            </a:r>
            <a:r>
              <a:rPr dirty="0" sz="1000" spc="-245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350" baseline="75999" spc="-128" b="1">
                <a:solidFill>
                  <a:srgbClr val="231f20"/>
                </a:solidFill>
                <a:latin typeface="Times New Roman"/>
                <a:cs typeface="Times New Roman"/>
              </a:rPr>
              <a:t>е</a:t>
            </a:r>
            <a:r>
              <a:rPr dirty="0" sz="1000" spc="-522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2000" baseline="75999" b="1">
                <a:solidFill>
                  <a:srgbClr val="231f20"/>
                </a:solidFill>
                <a:latin typeface="Times New Roman"/>
                <a:cs typeface="Times New Roman"/>
              </a:rPr>
              <a:t>йс</a:t>
            </a:r>
            <a:r>
              <a:rPr dirty="0" sz="1000" spc="-216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2000" baseline="75999" spc="-197" b="1">
                <a:solidFill>
                  <a:srgbClr val="231f20"/>
                </a:solidFill>
                <a:latin typeface="Times New Roman"/>
                <a:cs typeface="Times New Roman"/>
              </a:rPr>
              <a:t>т</a:t>
            </a:r>
            <a:r>
              <a:rPr dirty="0" sz="1000" spc="-459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350" baseline="75999" b="1">
                <a:solidFill>
                  <a:srgbClr val="231f20"/>
                </a:solidFill>
                <a:latin typeface="Times New Roman"/>
                <a:cs typeface="Times New Roman"/>
              </a:rPr>
              <a:t>ви</a:t>
            </a:r>
            <a:r>
              <a:rPr dirty="0" sz="1000" spc="-287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ы</a:t>
            </a:r>
            <a:r>
              <a:rPr dirty="0" sz="1350" baseline="75999" spc="-192" b="1">
                <a:solidFill>
                  <a:srgbClr val="231f20"/>
                </a:solidFill>
                <a:latin typeface="Times New Roman"/>
                <a:cs typeface="Times New Roman"/>
              </a:rPr>
              <a:t>й</a:t>
            </a:r>
            <a:r>
              <a:rPr dirty="0" sz="1000" spc="-169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х</a:t>
            </a:r>
            <a:r>
              <a:rPr dirty="0" sz="1350" baseline="75999" b="1">
                <a:solidFill>
                  <a:srgbClr val="231f20"/>
                </a:solidFill>
                <a:latin typeface="Times New Roman"/>
                <a:cs typeface="Times New Roman"/>
              </a:rPr>
              <a:t>(в</a:t>
            </a:r>
            <a:r>
              <a:rPr dirty="0" sz="1000" spc="-183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2000" baseline="75999" b="1">
                <a:solidFill>
                  <a:srgbClr val="231f20"/>
                </a:solidFill>
                <a:latin typeface="Times New Roman"/>
                <a:cs typeface="Times New Roman"/>
              </a:rPr>
              <a:t>ба</a:t>
            </a:r>
            <a:r>
              <a:rPr dirty="0" sz="1000" spc="-254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2000" baseline="75999" spc="-225" b="1">
                <a:solidFill>
                  <a:srgbClr val="231f20"/>
                </a:solidFill>
                <a:latin typeface="Times New Roman"/>
                <a:cs typeface="Times New Roman"/>
              </a:rPr>
              <a:t>л</a:t>
            </a:r>
            <a:r>
              <a:rPr dirty="0" sz="1000" spc="-391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350" baseline="75999" spc="-85" b="1">
                <a:solidFill>
                  <a:srgbClr val="231f20"/>
                </a:solidFill>
                <a:latin typeface="Times New Roman"/>
                <a:cs typeface="Times New Roman"/>
              </a:rPr>
              <a:t>л</a:t>
            </a:r>
            <a:r>
              <a:rPr dirty="0" sz="1000" spc="-674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2000" baseline="75999" b="1">
                <a:solidFill>
                  <a:srgbClr val="231f20"/>
                </a:solidFill>
                <a:latin typeface="Times New Roman"/>
                <a:cs typeface="Times New Roman"/>
              </a:rPr>
              <a:t>ах</a:t>
            </a:r>
            <a:r>
              <a:rPr dirty="0" sz="1000" spc="-561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м</a:t>
            </a:r>
            <a:r>
              <a:rPr dirty="0" sz="2000" baseline="75999" b="1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dirty="0" sz="2000" baseline="75999" spc="-20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3" strike="sngStrike">
                <a:solidFill>
                  <a:srgbClr val="231f20"/>
                </a:solidFill>
                <a:latin typeface="GRULLQ+DejaVu Sans"/>
                <a:cs typeface="GRULLQ+DejaVu Sans"/>
              </a:rPr>
              <a:t>ун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икативных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действий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провести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индивидуальном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групповом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229100" y="1112300"/>
            <a:ext cx="548155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уровнях.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индивидуальном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уровне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сопоставления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результатов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мож-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347470" y="1240504"/>
            <a:ext cx="1204715" cy="1615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26" b="1">
                <a:solidFill>
                  <a:srgbClr val="231f20"/>
                </a:solidFill>
                <a:latin typeface="Times New Roman"/>
                <a:cs typeface="Times New Roman"/>
              </a:rPr>
              <a:t>Элементы</a:t>
            </a:r>
            <a:r>
              <a:rPr dirty="0" sz="900" spc="-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проектной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563870" y="1282887"/>
            <a:ext cx="4146401" cy="3459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1000" spc="6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 spc="6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показатели</a:t>
            </a:r>
            <a:r>
              <a:rPr dirty="0" sz="1000" spc="7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достижения</a:t>
            </a:r>
            <a:r>
              <a:rPr dirty="0" sz="10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базового</a:t>
            </a:r>
            <a:r>
              <a:rPr dirty="0" sz="10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164"/>
              </a:lnSpc>
              <a:spcBef>
                <a:spcPts val="45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повышенного</a:t>
            </a:r>
            <a:r>
              <a:rPr dirty="0" sz="1000" spc="6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уровней</a:t>
            </a:r>
            <a:r>
              <a:rPr dirty="0" sz="1000" spc="6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6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  <a:r>
              <a:rPr dirty="0" sz="1000" spc="6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6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начало</a:t>
            </a:r>
            <a:r>
              <a:rPr dirty="0" sz="1000" spc="6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5-го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0230" y="1306242"/>
            <a:ext cx="279381" cy="1713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37970" y="1378927"/>
            <a:ext cx="849976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деятельности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63870" y="1601657"/>
            <a:ext cx="2441046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класса,</a:t>
            </a:r>
            <a:r>
              <a:rPr dirty="0" sz="1000" spc="7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предложенные</a:t>
            </a:r>
            <a:r>
              <a:rPr dirty="0" sz="1000" spc="7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17">
                <a:solidFill>
                  <a:srgbClr val="231f20"/>
                </a:solidFill>
                <a:latin typeface="GRULLQ+DejaVu Sans"/>
                <a:cs typeface="GRULLQ+DejaVu Sans"/>
              </a:rPr>
              <a:t>сотруд-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122919" y="1601657"/>
            <a:ext cx="1589642" cy="18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никами</a:t>
            </a:r>
            <a:r>
              <a:rPr dirty="0" sz="1000" spc="7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34">
                <a:solidFill>
                  <a:srgbClr val="231f20"/>
                </a:solidFill>
                <a:latin typeface="GRULLQ+DejaVu Sans"/>
                <a:cs typeface="GRULLQ+DejaVu Sans"/>
              </a:rPr>
              <a:t>РАО</a:t>
            </a:r>
            <a:r>
              <a:rPr dirty="0" sz="1000" spc="7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-50">
                <a:solidFill>
                  <a:srgbClr val="231f20"/>
                </a:solidFill>
                <a:latin typeface="GRULLQ+DejaVu Sans"/>
                <a:cs typeface="GRULLQ+DejaVu Sans"/>
              </a:rPr>
              <a:t>(Г.</a:t>
            </a:r>
            <a:r>
              <a:rPr dirty="0" sz="1000" spc="7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С.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563870" y="1761677"/>
            <a:ext cx="4149451" cy="659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64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Ковалёва</a:t>
            </a:r>
            <a:r>
              <a:rPr dirty="0" sz="1000" spc="1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1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др.).</a:t>
            </a:r>
            <a:r>
              <a:rPr dirty="0" sz="1000" spc="2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Следует</a:t>
            </a:r>
            <a:r>
              <a:rPr dirty="0" sz="1000" spc="19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помнить,</a:t>
            </a:r>
            <a:r>
              <a:rPr dirty="0" sz="1000" spc="189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что</a:t>
            </a:r>
            <a:r>
              <a:rPr dirty="0" sz="1000" spc="20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более</a:t>
            </a:r>
            <a:r>
              <a:rPr dirty="0" sz="1000" spc="20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пока-</a:t>
            </a:r>
            <a:r>
              <a:rPr dirty="0" sz="1000" spc="23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-16" b="1">
                <a:solidFill>
                  <a:srgbClr val="231f20"/>
                </a:solidFill>
                <a:latin typeface="Times New Roman"/>
                <a:cs typeface="Times New Roman"/>
              </a:rPr>
              <a:t>зательно</a:t>
            </a:r>
            <a:r>
              <a:rPr dirty="0" sz="1000" spc="2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не</a:t>
            </a:r>
          </a:p>
          <a:p>
            <a:pPr marL="0" marR="0">
              <a:lnSpc>
                <a:spcPts val="1107"/>
              </a:lnSpc>
              <a:spcBef>
                <a:spcPts val="133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сравнение</a:t>
            </a:r>
            <a:r>
              <a:rPr dirty="0" sz="1000" spc="23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  <a:r>
              <a:rPr dirty="0" sz="1000" spc="2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эталоном,</a:t>
            </a:r>
            <a:r>
              <a:rPr dirty="0" sz="1000" spc="22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а</a:t>
            </a:r>
            <a:r>
              <a:rPr dirty="0" sz="1000" spc="2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динамика</a:t>
            </a:r>
            <a:r>
              <a:rPr dirty="0" sz="1000" spc="225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личных</a:t>
            </a:r>
            <a:r>
              <a:rPr dirty="0" sz="1000" spc="23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достижений</a:t>
            </a:r>
            <a:r>
              <a:rPr dirty="0" sz="1000" spc="23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каж-</a:t>
            </a:r>
            <a:r>
              <a:rPr dirty="0" sz="1000" spc="22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дого</a:t>
            </a:r>
          </a:p>
          <a:p>
            <a:pPr marL="0" marR="0">
              <a:lnSpc>
                <a:spcPts val="1107"/>
              </a:lnSpc>
              <a:spcBef>
                <a:spcPts val="192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учащегося,</a:t>
            </a:r>
            <a:r>
              <a:rPr dirty="0" sz="1000" spc="10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которую</a:t>
            </a:r>
            <a:r>
              <a:rPr dirty="0" sz="1000" spc="7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можно</a:t>
            </a:r>
            <a:r>
              <a:rPr dirty="0" sz="1000" spc="9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будет</a:t>
            </a:r>
            <a:r>
              <a:rPr dirty="0" sz="1000" spc="9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получить</a:t>
            </a:r>
            <a:r>
              <a:rPr dirty="0" sz="1000" spc="8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spc="9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последующей</a:t>
            </a:r>
            <a:r>
              <a:rPr dirty="0" sz="1000" spc="9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работе</a:t>
            </a:r>
            <a:r>
              <a:rPr dirty="0" sz="1000" spc="8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</a:t>
            </a:r>
          </a:p>
          <a:p>
            <a:pPr marL="0" marR="0">
              <a:lnSpc>
                <a:spcPts val="1107"/>
              </a:lnSpc>
              <a:spcBef>
                <a:spcPts val="132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детьми.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84860" y="2040597"/>
            <a:ext cx="2215699" cy="5759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Активность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инициативность.</a:t>
            </a:r>
          </a:p>
          <a:p>
            <a:pPr marL="0" marR="0">
              <a:lnSpc>
                <a:spcPts val="1080"/>
              </a:lnSpc>
              <a:spcBef>
                <a:spcPts val="8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  <a:r>
              <a:rPr dirty="0" sz="95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активности</a:t>
            </a:r>
          </a:p>
          <a:p>
            <a:pPr marL="1270" marR="0">
              <a:lnSpc>
                <a:spcPts val="106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47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был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активен,</a:t>
            </a:r>
            <a:r>
              <a:rPr dirty="0" sz="9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но</a:t>
            </a:r>
            <a:r>
              <a:rPr dirty="0" sz="9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5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</a:p>
          <a:p>
            <a:pPr marL="127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инициа-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тиву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88010" y="2309680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760720" y="2449610"/>
            <a:ext cx="354642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Критериями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достижения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 b="1">
                <a:solidFill>
                  <a:srgbClr val="231f20"/>
                </a:solidFill>
                <a:latin typeface="Times New Roman"/>
                <a:cs typeface="Times New Roman"/>
              </a:rPr>
              <a:t>базового</a:t>
            </a: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уровня</a:t>
            </a:r>
            <a:r>
              <a:rPr dirty="0" sz="1000" spc="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служат: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84860" y="2577263"/>
            <a:ext cx="181607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2–</a:t>
            </a:r>
            <a:r>
              <a:rPr dirty="0" sz="900" spc="-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был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активен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563870" y="2668050"/>
            <a:ext cx="4150831" cy="14901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1)получение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минимум</a:t>
            </a:r>
            <a:r>
              <a:rPr dirty="0" sz="10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балла</a:t>
            </a:r>
            <a:r>
              <a:rPr dirty="0" sz="100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всем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позициям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регулятив-</a:t>
            </a:r>
            <a:r>
              <a:rPr dirty="0" sz="10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ных</a:t>
            </a:r>
            <a:r>
              <a:rPr dirty="0" sz="1000" spc="4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действий,</a:t>
            </a:r>
            <a:r>
              <a:rPr dirty="0" sz="1000" spc="4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кроме</a:t>
            </a:r>
            <a:r>
              <a:rPr dirty="0" sz="1000" spc="4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любой</a:t>
            </a:r>
            <a:r>
              <a:rPr dirty="0" sz="1000" spc="4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(т.</a:t>
            </a:r>
            <a:r>
              <a:rPr dirty="0" sz="1000" spc="4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е.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получение</a:t>
            </a:r>
            <a:r>
              <a:rPr dirty="0" sz="1000" spc="29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30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регулятивные</a:t>
            </a:r>
            <a:r>
              <a:rPr dirty="0" sz="1000" spc="3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минимум</a:t>
            </a:r>
            <a:r>
              <a:rPr dirty="0" sz="1000" spc="3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баллов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4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возможных,</a:t>
            </a:r>
            <a:r>
              <a:rPr dirty="0" sz="1000" spc="4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4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  <a:r>
              <a:rPr dirty="0" sz="1000" spc="4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любая</a:t>
            </a:r>
            <a:r>
              <a:rPr dirty="0" sz="1000" spc="4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четырёх</a:t>
            </a:r>
            <a:r>
              <a:rPr dirty="0" sz="1000" spc="3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оцениваемых</a:t>
            </a:r>
            <a:r>
              <a:rPr dirty="0" sz="1000" spc="3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позиций,</a:t>
            </a:r>
            <a:r>
              <a:rPr dirty="0" sz="1000" spc="3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больше,</a:t>
            </a:r>
            <a:r>
              <a:rPr dirty="0" sz="1000" spc="3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иметь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«0»),</a:t>
            </a:r>
          </a:p>
          <a:p>
            <a:pPr marL="196850" marR="0">
              <a:lnSpc>
                <a:spcPts val="1222"/>
              </a:lnSpc>
              <a:spcBef>
                <a:spcPts val="63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получение</a:t>
            </a:r>
            <a:r>
              <a:rPr dirty="0" sz="1050" spc="8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50" spc="8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минимум</a:t>
            </a:r>
            <a:r>
              <a:rPr dirty="0" sz="1050" spc="8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50" spc="8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балла</a:t>
            </a:r>
            <a:r>
              <a:rPr dirty="0" sz="1050" spc="8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50" spc="8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всем</a:t>
            </a:r>
          </a:p>
          <a:p>
            <a:pPr marL="0" marR="0">
              <a:lnSpc>
                <a:spcPts val="1222"/>
              </a:lnSpc>
              <a:spcBef>
                <a:spcPts val="57"/>
              </a:spcBef>
              <a:spcAft>
                <a:spcPts val="0"/>
              </a:spcAft>
            </a:pP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позициям</a:t>
            </a:r>
            <a:r>
              <a:rPr dirty="0" sz="1050" spc="2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коммуни-</a:t>
            </a:r>
            <a:r>
              <a:rPr dirty="0" sz="105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кативных</a:t>
            </a:r>
            <a:r>
              <a:rPr dirty="0" sz="10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действий,</a:t>
            </a:r>
            <a:r>
              <a:rPr dirty="0" sz="10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кроме</a:t>
            </a:r>
            <a:r>
              <a:rPr dirty="0" sz="10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любой</a:t>
            </a:r>
          </a:p>
          <a:p>
            <a:pPr marL="0" marR="0">
              <a:lnSpc>
                <a:spcPts val="1193"/>
              </a:lnSpc>
              <a:spcBef>
                <a:spcPts val="3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(т.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получение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коммуни-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69950" y="2710613"/>
            <a:ext cx="90991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инициативу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86130" y="2888957"/>
            <a:ext cx="2323899" cy="3054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Ориентация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на</a:t>
            </a:r>
            <a:r>
              <a:rPr dirty="0" sz="90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партнёра.</a:t>
            </a:r>
          </a:p>
          <a:p>
            <a:pPr marL="0" marR="0">
              <a:lnSpc>
                <a:spcPts val="1079"/>
              </a:lnSpc>
              <a:spcBef>
                <a:spcPts val="8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5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40">
                <a:solidFill>
                  <a:srgbClr val="231f20"/>
                </a:solidFill>
                <a:latin typeface="GRULLQ+DejaVu Sans"/>
                <a:cs typeface="GRULLQ+DejaVu Sans"/>
              </a:rPr>
              <a:t>слушая,</a:t>
            </a:r>
            <a:r>
              <a:rPr dirty="0" sz="95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9">
                <a:solidFill>
                  <a:srgbClr val="231f20"/>
                </a:solidFill>
                <a:latin typeface="GRULLQ+DejaVu Sans"/>
                <a:cs typeface="GRULLQ+DejaVu Sans"/>
              </a:rPr>
              <a:t>перебивал,</a:t>
            </a:r>
            <a:r>
              <a:rPr dirty="0" sz="950" spc="4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977900" y="3151191"/>
            <a:ext cx="2008862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41">
                <a:solidFill>
                  <a:srgbClr val="231f20"/>
                </a:solidFill>
                <a:latin typeface="GRULLQ+DejaVu Sans"/>
                <a:cs typeface="GRULLQ+DejaVu Sans"/>
              </a:rPr>
              <a:t>учитывал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мнение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партнёра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86130" y="3285811"/>
            <a:ext cx="2318733" cy="716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87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7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42">
                <a:solidFill>
                  <a:srgbClr val="231f20"/>
                </a:solidFill>
                <a:latin typeface="GRULLQ+DejaVu Sans"/>
                <a:cs typeface="GRULLQ+DejaVu Sans"/>
              </a:rPr>
              <a:t>иногда</a:t>
            </a:r>
            <a:r>
              <a:rPr dirty="0" sz="950" spc="7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42">
                <a:solidFill>
                  <a:srgbClr val="231f20"/>
                </a:solidFill>
                <a:latin typeface="GRULLQ+DejaVu Sans"/>
                <a:cs typeface="GRULLQ+DejaVu Sans"/>
              </a:rPr>
              <a:t>прислушивался</a:t>
            </a:r>
          </a:p>
          <a:p>
            <a:pPr marL="191769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6">
                <a:solidFill>
                  <a:srgbClr val="231f20"/>
                </a:solidFill>
                <a:latin typeface="GRULLQ+DejaVu Sans"/>
                <a:cs typeface="GRULLQ+DejaVu Sans"/>
              </a:rPr>
              <a:t>партнёру,</a:t>
            </a:r>
            <a:r>
              <a:rPr dirty="0" sz="950" spc="62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иногда</a:t>
            </a:r>
          </a:p>
          <a:p>
            <a:pPr marL="191769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игнорировал</a:t>
            </a:r>
            <a:r>
              <a:rPr dirty="0" sz="95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14">
                <a:solidFill>
                  <a:srgbClr val="231f20"/>
                </a:solidFill>
                <a:latin typeface="GRULLQ+DejaVu Sans"/>
                <a:cs typeface="GRULLQ+DejaVu Sans"/>
              </a:rPr>
              <a:t>его</a:t>
            </a:r>
            <a:r>
              <a:rPr dirty="0" sz="95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мнение</a:t>
            </a:r>
          </a:p>
          <a:p>
            <a:pPr marL="348882" marR="0">
              <a:lnSpc>
                <a:spcPts val="107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</a:t>
            </a:r>
            <a:r>
              <a:rPr dirty="0" sz="900" spc="13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слушал,</a:t>
            </a:r>
          </a:p>
          <a:p>
            <a:pPr marL="191769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уважением</a:t>
            </a:r>
            <a:r>
              <a:rPr dirty="0" sz="900" spc="9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от-</a:t>
            </a:r>
            <a:r>
              <a:rPr dirty="0" sz="900" spc="9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носился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879090" y="3285811"/>
            <a:ext cx="228341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88010" y="336250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86130" y="3693593"/>
            <a:ext cx="297497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2–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2876550" y="3693593"/>
            <a:ext cx="23039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361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977900" y="3962833"/>
            <a:ext cx="752533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6">
                <a:solidFill>
                  <a:srgbClr val="231f20"/>
                </a:solidFill>
                <a:latin typeface="GRULLQ+DejaVu Sans"/>
                <a:cs typeface="GRULLQ+DejaVu Sans"/>
              </a:rPr>
              <a:t>старался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партнёра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760877" y="3962833"/>
            <a:ext cx="58125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учесть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390836" y="3962833"/>
            <a:ext cx="71284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6">
                <a:solidFill>
                  <a:srgbClr val="231f20"/>
                </a:solidFill>
                <a:latin typeface="GRULLQ+DejaVu Sans"/>
                <a:cs typeface="GRULLQ+DejaVu Sans"/>
              </a:rPr>
              <a:t>позицию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563870" y="4128550"/>
            <a:ext cx="2823395" cy="3344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кативные</a:t>
            </a:r>
            <a:r>
              <a:rPr dirty="0" sz="1000" spc="8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  <a:r>
              <a:rPr dirty="0" sz="1000" spc="8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8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минимум</a:t>
            </a:r>
          </a:p>
          <a:p>
            <a:pPr marL="0" marR="0">
              <a:lnSpc>
                <a:spcPts val="114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возможных,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этом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8387080" y="412855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622030" y="4128550"/>
            <a:ext cx="95501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баллов</a:t>
            </a:r>
            <a:r>
              <a:rPr dirty="0" sz="1000" spc="8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575800" y="4128550"/>
            <a:ext cx="23724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86130" y="4277067"/>
            <a:ext cx="1765883" cy="5746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Участие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презентации.</a:t>
            </a:r>
          </a:p>
          <a:p>
            <a:pPr marL="0" marR="0">
              <a:lnSpc>
                <a:spcPts val="1073"/>
              </a:lnSpc>
              <a:spcBef>
                <a:spcPts val="29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участвовал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презентации</a:t>
            </a:r>
            <a:r>
              <a:rPr dirty="0" sz="9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95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участие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незначительное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563870" y="4435890"/>
            <a:ext cx="414546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одна</a:t>
            </a:r>
            <a:r>
              <a:rPr dirty="0" sz="1000" spc="3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любая</a:t>
            </a:r>
            <a:r>
              <a:rPr dirty="0" sz="1000" spc="3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38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четырёх</a:t>
            </a:r>
            <a:r>
              <a:rPr dirty="0" sz="1000" spc="3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оцениваемых</a:t>
            </a:r>
            <a:r>
              <a:rPr dirty="0" sz="1000" spc="3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позиций,</a:t>
            </a:r>
            <a:r>
              <a:rPr dirty="0" sz="1000" spc="3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40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больше,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может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иметь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«0»).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88010" y="4476299"/>
            <a:ext cx="229968" cy="10950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  <a:p>
            <a:pPr marL="0" marR="0">
              <a:lnSpc>
                <a:spcPts val="1082"/>
              </a:lnSpc>
              <a:spcBef>
                <a:spcPts val="610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86130" y="4809811"/>
            <a:ext cx="1862860" cy="1778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  <a:r>
              <a:rPr dirty="0" sz="9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участие</a:t>
            </a:r>
            <a:r>
              <a:rPr dirty="0" sz="9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значительное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760720" y="4810540"/>
            <a:ext cx="101689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Критериями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6894830" y="4810540"/>
            <a:ext cx="1020086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достижения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032750" y="4815371"/>
            <a:ext cx="991372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7" b="1">
                <a:solidFill>
                  <a:srgbClr val="231f20"/>
                </a:solidFill>
                <a:latin typeface="Times New Roman"/>
                <a:cs typeface="Times New Roman"/>
              </a:rPr>
              <a:t>повышенного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9131300" y="4815371"/>
            <a:ext cx="580904" cy="182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35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6" b="1">
                <a:solidFill>
                  <a:srgbClr val="231f20"/>
                </a:solidFill>
                <a:latin typeface="Times New Roman"/>
                <a:cs typeface="Times New Roman"/>
              </a:rPr>
              <a:t>уровня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784860" y="4990808"/>
            <a:ext cx="2364426" cy="4387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Лидерство.</a:t>
            </a:r>
          </a:p>
          <a:p>
            <a:pPr marL="0" marR="0">
              <a:lnSpc>
                <a:spcPts val="1079"/>
              </a:lnSpc>
              <a:spcBef>
                <a:spcPts val="8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0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50" spc="3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5">
                <a:solidFill>
                  <a:srgbClr val="231f20"/>
                </a:solidFill>
                <a:latin typeface="GRULLQ+DejaVu Sans"/>
                <a:cs typeface="GRULLQ+DejaVu Sans"/>
              </a:rPr>
              <a:t>стремление</a:t>
            </a:r>
            <a:r>
              <a:rPr dirty="0" sz="950" spc="3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950" spc="3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лидерству</a:t>
            </a:r>
            <a:r>
              <a:rPr dirty="0" sz="950" spc="3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50" spc="27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8509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23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5563870" y="4973100"/>
            <a:ext cx="1811307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являются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следую-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щие: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563870" y="5189000"/>
            <a:ext cx="4249171" cy="984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1)</a:t>
            </a:r>
            <a:r>
              <a:rPr dirty="0" sz="1000" spc="-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всем</a:t>
            </a:r>
            <a:r>
              <a:rPr dirty="0" sz="1000" spc="2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оцениваемым</a:t>
            </a:r>
            <a:r>
              <a:rPr dirty="0" sz="1000" spc="2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позициям</a:t>
            </a:r>
            <a:r>
              <a:rPr dirty="0" sz="1000" spc="2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получен</a:t>
            </a:r>
            <a:r>
              <a:rPr dirty="0" sz="100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1000" spc="2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балл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1000" spc="16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7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00" spc="1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(т.</a:t>
            </a:r>
            <a:r>
              <a:rPr dirty="0" sz="1000" spc="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е.</a:t>
            </a:r>
            <a:r>
              <a:rPr dirty="0" sz="1000" spc="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10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учащегося</a:t>
            </a:r>
            <a:r>
              <a:rPr dirty="0" sz="1000" spc="1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нет</a:t>
            </a:r>
            <a:r>
              <a:rPr dirty="0" sz="10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оценки</a:t>
            </a:r>
            <a:r>
              <a:rPr dirty="0" sz="1000" spc="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«0»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ни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одной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позиций),</a:t>
            </a:r>
          </a:p>
          <a:p>
            <a:pPr marL="196850" marR="0">
              <a:lnSpc>
                <a:spcPts val="1193"/>
              </a:lnSpc>
              <a:spcBef>
                <a:spcPts val="1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2)</a:t>
            </a:r>
            <a:r>
              <a:rPr dirty="0" sz="1000" spc="-1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регулятивные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  <a:r>
              <a:rPr dirty="0" sz="1000" spc="45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получено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4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менее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  <a:p>
            <a:pPr marL="351789" marR="0">
              <a:lnSpc>
                <a:spcPts val="1139"/>
              </a:lnSpc>
              <a:spcBef>
                <a:spcPts val="5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баллов</a:t>
            </a:r>
            <a:r>
              <a:rPr dirty="0" sz="10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(из</a:t>
            </a:r>
            <a:r>
              <a:rPr dirty="0" sz="100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</a:p>
          <a:p>
            <a:pPr marL="0" marR="0">
              <a:lnSpc>
                <a:spcPts val="1222"/>
              </a:lnSpc>
              <a:spcBef>
                <a:spcPts val="23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возможных),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786130" y="5390313"/>
            <a:ext cx="297497" cy="5796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87">
                <a:solidFill>
                  <a:srgbClr val="231f20"/>
                </a:solidFill>
                <a:latin typeface="GRULLQ+DejaVu Sans"/>
                <a:cs typeface="GRULLQ+DejaVu Sans"/>
              </a:rPr>
              <a:t>1–</a:t>
            </a:r>
          </a:p>
          <a:p>
            <a:pPr marL="0" marR="0">
              <a:lnSpc>
                <a:spcPts val="1073"/>
              </a:lnSpc>
              <a:spcBef>
                <a:spcPts val="2116"/>
              </a:spcBef>
              <a:spcAft>
                <a:spcPts val="0"/>
              </a:spcAft>
            </a:pPr>
            <a:r>
              <a:rPr dirty="0" sz="900" spc="97">
                <a:solidFill>
                  <a:srgbClr val="231f20"/>
                </a:solidFill>
                <a:latin typeface="GRULLQ+DejaVu Sans"/>
                <a:cs typeface="GRULLQ+DejaVu Sans"/>
              </a:rPr>
              <a:t>2–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977900" y="5390313"/>
            <a:ext cx="2128127" cy="84884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526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лидерству,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команде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сумел</a:t>
            </a:r>
          </a:p>
          <a:p>
            <a:pPr marL="160019" marR="0">
              <a:lnSpc>
                <a:spcPts val="106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5">
                <a:solidFill>
                  <a:srgbClr val="231f20"/>
                </a:solidFill>
                <a:latin typeface="GRULLQ+DejaVu Sans"/>
                <a:cs typeface="GRULLQ+DejaVu Sans"/>
              </a:rPr>
              <a:t>проявил</a:t>
            </a:r>
            <a:r>
              <a:rPr dirty="0" sz="900" spc="13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8">
                <a:solidFill>
                  <a:srgbClr val="231f20"/>
                </a:solidFill>
                <a:latin typeface="GRULLQ+DejaVu Sans"/>
                <a:cs typeface="GRULLQ+DejaVu Sans"/>
              </a:rPr>
              <a:t>стремление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7">
                <a:solidFill>
                  <a:srgbClr val="231f20"/>
                </a:solidFill>
                <a:latin typeface="GRULLQ+DejaVu Sans"/>
                <a:cs typeface="GRULLQ+DejaVu Sans"/>
              </a:rPr>
              <a:t>лидерству</a:t>
            </a:r>
            <a:r>
              <a:rPr dirty="0" sz="900" spc="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10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сумел</a:t>
            </a:r>
            <a:r>
              <a:rPr dirty="0" sz="900" spc="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работать</a:t>
            </a:r>
            <a:r>
              <a:rPr dirty="0" sz="900" spc="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команде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«на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вторых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ролях»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855470" y="5390313"/>
            <a:ext cx="977305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8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стремление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рабо-</a:t>
            </a:r>
            <a:r>
              <a:rPr dirty="0" sz="900" spc="129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тать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2882900" y="5390313"/>
            <a:ext cx="224889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1218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2884170" y="5795443"/>
            <a:ext cx="22488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5563870" y="6146580"/>
            <a:ext cx="4143412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3)</a:t>
            </a:r>
            <a:r>
              <a:rPr dirty="0" sz="1000" spc="-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коммуникативные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действия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получено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0">
                <a:solidFill>
                  <a:srgbClr val="231f20"/>
                </a:solidFill>
                <a:latin typeface="GRULLQ+DejaVu Sans"/>
                <a:cs typeface="GRULLQ+DejaVu Sans"/>
              </a:rPr>
              <a:t>менее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  <a:r>
              <a:rPr dirty="0" sz="1000" spc="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41">
                <a:solidFill>
                  <a:srgbClr val="231f20"/>
                </a:solidFill>
                <a:latin typeface="GRULLQ+DejaVu Sans"/>
                <a:cs typeface="GRULLQ+DejaVu Sans"/>
              </a:rPr>
              <a:t>баллов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(из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  <a:r>
              <a:rPr dirty="0" sz="1000" spc="5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возможных).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68960" y="6244297"/>
            <a:ext cx="2471205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Самооценка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личного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вклада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(от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0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до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баллов)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563870" y="6471700"/>
            <a:ext cx="3810047" cy="3458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Таким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образом,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учащиеся,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достигшие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повышенного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уровня,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гарантированно</a:t>
            </a: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достигают</a:t>
            </a: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563870" y="617000"/>
            <a:ext cx="4227662" cy="11434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базового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1968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Учащиеся,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которых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выполнены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критерии</a:t>
            </a:r>
          </a:p>
          <a:p>
            <a:pPr marL="0" marR="0">
              <a:lnSpc>
                <a:spcPts val="1193"/>
              </a:lnSpc>
              <a:spcBef>
                <a:spcPts val="4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достижения</a:t>
            </a: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ба-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зового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уровня,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получают</a:t>
            </a:r>
            <a:r>
              <a:rPr dirty="0" sz="10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оценку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 b="1">
                <a:solidFill>
                  <a:srgbClr val="231f20"/>
                </a:solidFill>
                <a:latin typeface="Times New Roman"/>
                <a:cs typeface="Times New Roman"/>
              </a:rPr>
              <a:t>«ниже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4" b="1">
                <a:solidFill>
                  <a:srgbClr val="231f20"/>
                </a:solidFill>
                <a:latin typeface="Times New Roman"/>
                <a:cs typeface="Times New Roman"/>
              </a:rPr>
              <a:t>базового»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19685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36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групповом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уровне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использовать</a:t>
            </a: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показатель</a:t>
            </a:r>
          </a:p>
          <a:p>
            <a:pPr marL="0" marR="0">
              <a:lnSpc>
                <a:spcPts val="1193"/>
              </a:lnSpc>
              <a:spcBef>
                <a:spcPts val="9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активности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группы,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определяемый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 b="1">
                <a:solidFill>
                  <a:srgbClr val="231f20"/>
                </a:solidFill>
                <a:latin typeface="Times New Roman"/>
                <a:cs typeface="Times New Roman"/>
              </a:rPr>
              <a:t>средний</a:t>
            </a:r>
            <a:r>
              <a:rPr dirty="0" sz="1000" spc="38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балл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всех</a:t>
            </a:r>
          </a:p>
          <a:p>
            <a:pPr marL="0" marR="0">
              <a:lnSpc>
                <a:spcPts val="1193"/>
              </a:lnSpc>
              <a:spcBef>
                <a:spcPts val="36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её</a:t>
            </a:r>
            <a:r>
              <a:rPr dirty="0" sz="10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членов.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25145" y="2260562"/>
            <a:ext cx="4001134" cy="440626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565775" y="737831"/>
            <a:ext cx="4001134" cy="2657475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268730" y="661275"/>
            <a:ext cx="2709080" cy="215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95"/>
              </a:lnSpc>
              <a:spcBef>
                <a:spcPts val="0"/>
              </a:spcBef>
              <a:spcAft>
                <a:spcPts val="0"/>
              </a:spcAft>
            </a:pPr>
            <a:r>
              <a:rPr dirty="0" sz="1250" spc="41" b="1">
                <a:solidFill>
                  <a:srgbClr val="231f20"/>
                </a:solidFill>
                <a:latin typeface="Times New Roman"/>
                <a:cs typeface="Times New Roman"/>
              </a:rPr>
              <a:t>Основные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5" b="1">
                <a:solidFill>
                  <a:srgbClr val="231f20"/>
                </a:solidFill>
                <a:latin typeface="Times New Roman"/>
                <a:cs typeface="Times New Roman"/>
              </a:rPr>
              <a:t>затруднения</a:t>
            </a:r>
            <a:r>
              <a:rPr dirty="0" sz="1250" spc="2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spc="37" b="1">
                <a:solidFill>
                  <a:srgbClr val="231f20"/>
                </a:solidFill>
                <a:latin typeface="Times New Roman"/>
                <a:cs typeface="Times New Roman"/>
              </a:rPr>
              <a:t>учащихся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361430" y="780757"/>
            <a:ext cx="1677735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характер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затруднения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892540" y="780757"/>
            <a:ext cx="566793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Группы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21360" y="957360"/>
            <a:ext cx="24388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99794" y="957360"/>
            <a:ext cx="366580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следующей</a:t>
            </a:r>
            <a:r>
              <a:rPr dirty="0" sz="1000" spc="11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таблице</a:t>
            </a:r>
            <a:r>
              <a:rPr dirty="0" sz="1000" spc="11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00" spc="11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отметить</a:t>
            </a:r>
            <a:r>
              <a:rPr dirty="0" sz="1000" spc="11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все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624830" y="963093"/>
            <a:ext cx="2687096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недостаточно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сформированные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навыки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инфор-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мацией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ИКТ-навыки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240" y="1119920"/>
            <a:ext cx="1263736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замеченные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возникновения,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91310" y="1119920"/>
            <a:ext cx="997635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учителем</a:t>
            </a:r>
          </a:p>
          <a:p>
            <a:pPr marL="25272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472086" y="1119920"/>
            <a:ext cx="915917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трудности</a:t>
            </a:r>
          </a:p>
          <a:p>
            <a:pPr marL="173323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привели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421380" y="1119920"/>
            <a:ext cx="257073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24129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718559" y="1119920"/>
            <a:ext cx="951924" cy="3521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этапы</a:t>
            </a:r>
          </a:p>
          <a:p>
            <a:pPr marL="1524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проблемам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353560" y="1119920"/>
            <a:ext cx="31798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624830" y="1284516"/>
            <a:ext cx="1128612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защита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проекта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3240" y="1445040"/>
            <a:ext cx="4148111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нехватки</a:t>
            </a:r>
            <a:r>
              <a:rPr dirty="0" sz="1000" spc="11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времени</a:t>
            </a:r>
            <a:r>
              <a:rPr dirty="0" sz="1000" spc="11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1000" spc="1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качественное</a:t>
            </a:r>
            <a:r>
              <a:rPr dirty="0" sz="1000" spc="11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завершение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проекта,</a:t>
            </a:r>
            <a:r>
              <a:rPr dirty="0" sz="1000" spc="79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00" spc="8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4">
                <a:solidFill>
                  <a:srgbClr val="231f20"/>
                </a:solidFill>
                <a:latin typeface="GRULLQ+DejaVu Sans"/>
                <a:cs typeface="GRULLQ+DejaVu Sans"/>
              </a:rPr>
              <a:t>снижению</a:t>
            </a:r>
            <a:r>
              <a:rPr dirty="0" sz="1000" spc="78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качества</a:t>
            </a:r>
            <a:r>
              <a:rPr dirty="0" sz="1000" spc="7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презентаций</a:t>
            </a:r>
            <a:r>
              <a:rPr dirty="0" sz="1000" spc="8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конфликтам.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624830" y="1467283"/>
            <a:ext cx="164929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трудности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оформления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624830" y="1652703"/>
            <a:ext cx="300730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отсутствие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этапа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подготовки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презентации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624830" y="1838123"/>
            <a:ext cx="3065145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6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особенности</a:t>
            </a:r>
            <a:r>
              <a:rPr dirty="0" sz="900" spc="4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7">
                <a:solidFill>
                  <a:srgbClr val="231f20"/>
                </a:solidFill>
                <a:latin typeface="GRULLQ+DejaVu Sans"/>
                <a:cs typeface="GRULLQ+DejaVu Sans"/>
              </a:rPr>
              <a:t>взаимодействия</a:t>
            </a:r>
            <a:r>
              <a:rPr dirty="0" sz="900" spc="4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4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7">
                <a:solidFill>
                  <a:srgbClr val="231f20"/>
                </a:solidFill>
                <a:latin typeface="GRULLQ+DejaVu Sans"/>
                <a:cs typeface="GRULLQ+DejaVu Sans"/>
              </a:rPr>
              <a:t>группе</a:t>
            </a:r>
            <a:r>
              <a:rPr dirty="0" sz="900" spc="4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—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8">
                <a:solidFill>
                  <a:srgbClr val="231f20"/>
                </a:solidFill>
                <a:latin typeface="GRULLQ+DejaVu Sans"/>
                <a:cs typeface="GRULLQ+DejaVu Sans"/>
              </a:rPr>
              <a:t>неумение</a:t>
            </a:r>
            <a:r>
              <a:rPr dirty="0" sz="9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учесть</a:t>
            </a:r>
            <a:r>
              <a:rPr dirty="0" sz="900" spc="4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  <a:r>
              <a:rPr dirty="0" sz="900" spc="4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этапа</a:t>
            </a:r>
            <a:r>
              <a:rPr dirty="0" sz="900" spc="4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защиты</a:t>
            </a:r>
            <a:r>
              <a:rPr dirty="0" sz="900" spc="4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соблюдать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регламент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5">
                <a:solidFill>
                  <a:srgbClr val="231f20"/>
                </a:solidFill>
                <a:latin typeface="GRULLQ+DejaVu Sans"/>
                <a:cs typeface="GRULLQ+DejaVu Sans"/>
              </a:rPr>
              <a:t>вы-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ступления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45769" y="2043250"/>
            <a:ext cx="2648479" cy="1787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07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Существенные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затруднения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в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работе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000" b="1">
                <a:solidFill>
                  <a:srgbClr val="231f20"/>
                </a:solidFill>
                <a:latin typeface="Times New Roman"/>
                <a:cs typeface="Times New Roman"/>
              </a:rPr>
              <a:t>групп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320800" y="2303487"/>
            <a:ext cx="1677735" cy="3462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Этап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характер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затруднения</a:t>
            </a:r>
          </a:p>
          <a:p>
            <a:pPr marL="979170" marR="0">
              <a:lnSpc>
                <a:spcPts val="996"/>
              </a:lnSpc>
              <a:spcBef>
                <a:spcPts val="433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Замысел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851909" y="2303487"/>
            <a:ext cx="566793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Группы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6783069" y="2293327"/>
            <a:ext cx="1794323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Рефлексия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подведение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итогов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624830" y="2460423"/>
            <a:ext cx="282372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затруднения</a:t>
            </a:r>
            <a:r>
              <a:rPr dirty="0" sz="90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использовании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самооценки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линей-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ки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Дембо-Рубинштейн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84200" y="2654846"/>
            <a:ext cx="1958658" cy="1711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тема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уточнена,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указана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624830" y="2781733"/>
            <a:ext cx="3008983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конфликты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при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подведении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итогов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проекта,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голосова-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нии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84200" y="2842806"/>
            <a:ext cx="2236472" cy="3565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тема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повторяет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один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примеров</a:t>
            </a:r>
          </a:p>
          <a:p>
            <a:pPr marL="0" marR="0">
              <a:lnSpc>
                <a:spcPts val="1047"/>
              </a:lnSpc>
              <a:spcBef>
                <a:spcPts val="46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тема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самостоятельная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624830" y="3100503"/>
            <a:ext cx="2974765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технологические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трудности,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включая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набор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текста,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пе-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чать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948689" y="3206439"/>
            <a:ext cx="3304325" cy="174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Планирование</a:t>
            </a:r>
            <a:r>
              <a:rPr dirty="0" sz="900" spc="1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50" b="1">
                <a:solidFill>
                  <a:srgbClr val="231f20"/>
                </a:solidFill>
                <a:latin typeface="Times New Roman"/>
                <a:cs typeface="Times New Roman"/>
              </a:rPr>
              <a:t>–</a:t>
            </a:r>
            <a:r>
              <a:rPr dirty="0" sz="950" spc="57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соответствие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проекта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требованиям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задания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84200" y="3399066"/>
            <a:ext cx="3010791" cy="3057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отвечает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произошла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подмена</a:t>
            </a:r>
          </a:p>
          <a:p>
            <a:pPr marL="0" marR="0">
              <a:lnSpc>
                <a:spcPts val="1047"/>
              </a:lnSpc>
              <a:spcBef>
                <a:spcPts val="6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учебной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5758180" y="3451640"/>
            <a:ext cx="747591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Задания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6612419" y="3451640"/>
            <a:ext cx="966499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проектного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686555" y="3451640"/>
            <a:ext cx="528032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типа,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8320900" y="3451640"/>
            <a:ext cx="139252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предполагающие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561330" y="3614200"/>
            <a:ext cx="4149906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самостоятельную</a:t>
            </a:r>
            <a:r>
              <a:rPr dirty="0" sz="1000" spc="6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деятельность</a:t>
            </a:r>
            <a:r>
              <a:rPr dirty="0" sz="1000" spc="6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учащихся,</a:t>
            </a:r>
            <a:r>
              <a:rPr dirty="0" sz="1000" spc="6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способны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резко</a:t>
            </a:r>
            <a:r>
              <a:rPr dirty="0" sz="1000" spc="4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повысить</a:t>
            </a:r>
            <a:r>
              <a:rPr dirty="0" sz="1000" spc="4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учебную</a:t>
            </a:r>
            <a:r>
              <a:rPr dirty="0" sz="1000" spc="47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моти-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вацию</a:t>
            </a:r>
            <a:r>
              <a:rPr dirty="0" sz="1000" spc="4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учащихся,</a:t>
            </a:r>
            <a:r>
              <a:rPr dirty="0" sz="1000" spc="4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включённость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84200" y="3715183"/>
            <a:ext cx="2721184" cy="5386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отвечает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частично</a:t>
            </a:r>
          </a:p>
          <a:p>
            <a:pPr marL="0" marR="0">
              <a:lnSpc>
                <a:spcPts val="1073"/>
              </a:lnSpc>
              <a:spcBef>
                <a:spcPts val="336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полностью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отвечает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требованиям</a:t>
            </a:r>
          </a:p>
          <a:p>
            <a:pPr marL="1313179" marR="0">
              <a:lnSpc>
                <a:spcPts val="996"/>
              </a:lnSpc>
              <a:spcBef>
                <a:spcPts val="41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Распределение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функций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6743211" y="3939320"/>
            <a:ext cx="2309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7001643" y="3939320"/>
            <a:ext cx="2706924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учебный</a:t>
            </a:r>
            <a:r>
              <a:rPr dirty="0" sz="1000" spc="11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процесс,</a:t>
            </a:r>
            <a:r>
              <a:rPr dirty="0" sz="1000" spc="10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способствуют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5561330" y="4101880"/>
            <a:ext cx="309381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достижению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более</a:t>
            </a:r>
            <a:r>
              <a:rPr dirty="0" sz="10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высоких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результатов.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84200" y="4256204"/>
            <a:ext cx="2655820" cy="3078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и/или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не</a:t>
            </a:r>
          </a:p>
          <a:p>
            <a:pPr marL="0" marR="0">
              <a:lnSpc>
                <a:spcPts val="105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зафиксированы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84200" y="4564813"/>
            <a:ext cx="2801628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повторяет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этапы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памятки,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распределение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отсутствует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формальное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84200" y="5010583"/>
            <a:ext cx="297861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план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описывает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действия,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так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их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предмет,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распре-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деление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функций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указано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780540" y="5332437"/>
            <a:ext cx="1744941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Контроль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исполнения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проекта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84200" y="5499533"/>
            <a:ext cx="98605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формальное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проведённое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699499" y="5499533"/>
            <a:ext cx="1091185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403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планирование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без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2993501" y="5499533"/>
            <a:ext cx="656634" cy="3091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работы,</a:t>
            </a:r>
          </a:p>
          <a:p>
            <a:pPr marL="430419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198370" y="5628850"/>
            <a:ext cx="1095499" cy="181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2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пред</a:t>
            </a:r>
            <a:r>
              <a:rPr dirty="0" sz="950" spc="18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тавлени</a:t>
            </a: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я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84200" y="5766711"/>
            <a:ext cx="3066229" cy="311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94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доп</a:t>
            </a:r>
            <a:r>
              <a:rPr dirty="0" sz="850" spc="-13">
                <a:solidFill>
                  <a:srgbClr val="231f20"/>
                </a:solidFill>
                <a:latin typeface="GRULLQ+DejaVu Sans"/>
                <a:cs typeface="GRULLQ+DejaVu Sans"/>
              </a:rPr>
              <a:t>у</a:t>
            </a:r>
            <a:r>
              <a:rPr dirty="0" sz="950" spc="18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10">
                <a:solidFill>
                  <a:srgbClr val="231f20"/>
                </a:solidFill>
                <a:latin typeface="GRULLQ+DejaVu Sans"/>
                <a:cs typeface="GRULLQ+DejaVu Sans"/>
              </a:rPr>
              <a:t>тимых</a:t>
            </a:r>
            <a:r>
              <a:rPr dirty="0" sz="900" spc="5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временн</a:t>
            </a:r>
            <a:r>
              <a:rPr dirty="0" sz="450" spc="-267">
                <a:solidFill>
                  <a:srgbClr val="231f20"/>
                </a:solidFill>
                <a:latin typeface="GRULLQ+DejaVu Sans"/>
                <a:cs typeface="GRULLQ+DejaVu Sans"/>
              </a:rPr>
              <a:t>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ых</a:t>
            </a:r>
            <a:r>
              <a:rPr dirty="0" sz="900" spc="49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интервалах</a:t>
            </a:r>
            <a:r>
              <a:rPr dirty="0" sz="900" spc="5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4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тот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или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иной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этап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работы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584200" y="6079923"/>
            <a:ext cx="286958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несформированность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контроля,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том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числе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–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контроля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за</a:t>
            </a:r>
            <a:r>
              <a:rPr dirty="0" sz="90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временем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584200" y="6398693"/>
            <a:ext cx="2811436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непродуктивное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использование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времени,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отведённого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выполнение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проекта: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</p:spTree>
  </p:cSld>
  <p:clrMapOvr>
    <a:masterClrMapping/>
  </p:clrMapOvr>
</p:sld>
</file>

<file path=ppt/slides/slide7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1987550" y="895312"/>
            <a:ext cx="1083945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77390" y="656559"/>
            <a:ext cx="1237735" cy="2448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450" spc="51" b="1">
                <a:solidFill>
                  <a:srgbClr val="231f20"/>
                </a:solidFill>
                <a:latin typeface="Times New Roman"/>
                <a:cs typeface="Times New Roman"/>
              </a:rPr>
              <a:t>Содержание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75960" y="650883"/>
            <a:ext cx="3981799" cy="21935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7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..................................................................................19</a:t>
            </a:r>
          </a:p>
          <a:p>
            <a:pPr marL="127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4......................................................................20</a:t>
            </a:r>
          </a:p>
          <a:p>
            <a:pPr marL="1270" marR="0">
              <a:lnSpc>
                <a:spcPts val="1222"/>
              </a:lnSpc>
              <a:spcBef>
                <a:spcPts val="21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5......................................................................21</a:t>
            </a:r>
          </a:p>
          <a:p>
            <a:pPr marL="1270" marR="0">
              <a:lnSpc>
                <a:spcPts val="1193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Дни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6–7.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Выставки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поделок</a:t>
            </a:r>
            <a:r>
              <a:rPr dirty="0" sz="10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1000" spc="1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осенних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листьев......23</a:t>
            </a:r>
          </a:p>
          <a:p>
            <a:pPr marL="1270" marR="0">
              <a:lnSpc>
                <a:spcPts val="1222"/>
              </a:lnSpc>
              <a:spcBef>
                <a:spcPts val="263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8......................................................................26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9......................................................................27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10....................................................................29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11....................................................................31</a:t>
            </a:r>
          </a:p>
          <a:p>
            <a:pPr marL="1270" marR="0">
              <a:lnSpc>
                <a:spcPts val="1222"/>
              </a:lnSpc>
              <a:spcBef>
                <a:spcPts val="26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12....................................................................33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Дни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13–14.</a:t>
            </a:r>
            <a:r>
              <a:rPr dirty="0" sz="105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Проект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3">
                <a:solidFill>
                  <a:srgbClr val="231f20"/>
                </a:solidFill>
                <a:latin typeface="GRULLQ+DejaVu Sans"/>
                <a:cs typeface="GRULLQ+DejaVu Sans"/>
              </a:rPr>
              <a:t>Новому</a:t>
            </a:r>
            <a:r>
              <a:rPr dirty="0" sz="105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году..........................34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15....................................................................40</a:t>
            </a:r>
          </a:p>
          <a:p>
            <a:pPr marL="127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16....................................................................43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1969" y="1724896"/>
            <a:ext cx="4068973" cy="6707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1">
                <a:solidFill>
                  <a:srgbClr val="231f20"/>
                </a:solidFill>
                <a:latin typeface="GRULLQ+DejaVu Sans"/>
                <a:cs typeface="GRULLQ+DejaVu Sans"/>
              </a:rPr>
              <a:t>ПРОГРАММА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ВНЕУРОЧНОЙ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8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5">
                <a:solidFill>
                  <a:srgbClr val="231f20"/>
                </a:solidFill>
                <a:latin typeface="GRULLQ+DejaVu Sans"/>
                <a:cs typeface="GRULLQ+DejaVu Sans"/>
              </a:rPr>
              <a:t>(ФГОС)</a:t>
            </a:r>
          </a:p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3">
                <a:solidFill>
                  <a:srgbClr val="231f20"/>
                </a:solidFill>
                <a:latin typeface="GRULLQ+DejaVu Sans"/>
                <a:cs typeface="GRULLQ+DejaVu Sans"/>
              </a:rPr>
              <a:t>УЧАЩИХСЯ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49">
                <a:solidFill>
                  <a:srgbClr val="231f20"/>
                </a:solidFill>
                <a:latin typeface="GRULLQ+DejaVu Sans"/>
                <a:cs typeface="GRULLQ+DejaVu Sans"/>
              </a:rPr>
              <a:t>4-го</a:t>
            </a:r>
            <a:r>
              <a:rPr dirty="0" sz="10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0">
                <a:solidFill>
                  <a:srgbClr val="231f20"/>
                </a:solidFill>
                <a:latin typeface="GRULLQ+DejaVu Sans"/>
                <a:cs typeface="GRULLQ+DejaVu Sans"/>
              </a:rPr>
              <a:t>КЛАССА</a:t>
            </a:r>
            <a:r>
              <a:rPr dirty="0" sz="105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55">
                <a:solidFill>
                  <a:srgbClr val="231f20"/>
                </a:solidFill>
                <a:latin typeface="GRULLQ+DejaVu Sans"/>
                <a:cs typeface="GRULLQ+DejaVu Sans"/>
              </a:rPr>
              <a:t>НАЧАЛЬНОЙ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80">
                <a:solidFill>
                  <a:srgbClr val="231f20"/>
                </a:solidFill>
                <a:latin typeface="GRULLQ+DejaVu Sans"/>
                <a:cs typeface="GRULLQ+DejaVu Sans"/>
              </a:rPr>
              <a:t>ШКОЛЫ</a:t>
            </a:r>
          </a:p>
          <a:p>
            <a:pPr marL="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...................................................................................</a:t>
            </a:r>
          </a:p>
          <a:p>
            <a:pPr marL="1270" marR="0">
              <a:lnSpc>
                <a:spcPts val="1251"/>
              </a:lnSpc>
              <a:spcBef>
                <a:spcPts val="28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39140" y="2402620"/>
            <a:ext cx="3951991" cy="520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1.Титульный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лист..........................................................5</a:t>
            </a:r>
          </a:p>
          <a:p>
            <a:pPr marL="0" marR="0">
              <a:lnSpc>
                <a:spcPts val="1222"/>
              </a:lnSpc>
              <a:spcBef>
                <a:spcPts val="213"/>
              </a:spcBef>
              <a:spcAft>
                <a:spcPts val="0"/>
              </a:spcAft>
            </a:pPr>
            <a:r>
              <a:rPr dirty="0" sz="1000" spc="38">
                <a:solidFill>
                  <a:srgbClr val="231f20"/>
                </a:solidFill>
                <a:latin typeface="GRULLQ+DejaVu Sans"/>
                <a:cs typeface="GRULLQ+DejaVu Sans"/>
              </a:rPr>
              <a:t>2.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Пояснительная</a:t>
            </a:r>
            <a:r>
              <a:rPr dirty="0" sz="1050" spc="4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записка</a:t>
            </a:r>
          </a:p>
          <a:p>
            <a:pPr marL="132079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39140" y="2914430"/>
            <a:ext cx="3951991" cy="117896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3.Учебно-тематический</a:t>
            </a:r>
            <a:r>
              <a:rPr dirty="0" sz="1000" spc="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план.......................................8</a:t>
            </a:r>
          </a:p>
          <a:p>
            <a:pPr marL="0" marR="0">
              <a:lnSpc>
                <a:spcPts val="1193"/>
              </a:lnSpc>
              <a:spcBef>
                <a:spcPts val="23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4.Содержание</a:t>
            </a:r>
            <a:r>
              <a:rPr dirty="0" sz="10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учебной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</a:p>
          <a:p>
            <a:pPr marL="13207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0" marR="0">
              <a:lnSpc>
                <a:spcPts val="1193"/>
              </a:lnSpc>
              <a:spcBef>
                <a:spcPts val="236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5.Методическое</a:t>
            </a:r>
            <a:r>
              <a:rPr dirty="0" sz="1000" spc="1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обеспечение</a:t>
            </a:r>
          </a:p>
          <a:p>
            <a:pPr marL="13207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12</a:t>
            </a:r>
          </a:p>
          <a:p>
            <a:pPr marL="0" marR="0">
              <a:lnSpc>
                <a:spcPts val="1193"/>
              </a:lnSpc>
              <a:spcBef>
                <a:spcPts val="23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6.Материально-техническое</a:t>
            </a:r>
            <a:r>
              <a:rPr dirty="0" sz="1000" spc="2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обеспечение</a:t>
            </a:r>
          </a:p>
          <a:p>
            <a:pPr marL="130809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12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39140" y="4085370"/>
            <a:ext cx="3377370" cy="3369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7.Список</a:t>
            </a:r>
            <a:r>
              <a:rPr dirty="0" sz="10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литературы</a:t>
            </a:r>
            <a:r>
              <a:rPr dirty="0" sz="1000" spc="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интернет-источников</a:t>
            </a:r>
          </a:p>
          <a:p>
            <a:pPr marL="130809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12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1969" y="4517627"/>
            <a:ext cx="4006316" cy="492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2">
                <a:solidFill>
                  <a:srgbClr val="231f20"/>
                </a:solidFill>
                <a:latin typeface="GRULLQ+DejaVu Sans"/>
                <a:cs typeface="GRULLQ+DejaVu Sans"/>
              </a:rPr>
              <a:t>СТРУКТУРА</a:t>
            </a:r>
            <a:r>
              <a:rPr dirty="0" sz="105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ЗАНЯТИЙ</a:t>
            </a:r>
          </a:p>
          <a:p>
            <a:pPr marL="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</a:t>
            </a:r>
          </a:p>
          <a:p>
            <a:pPr marL="127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13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1969" y="5085317"/>
            <a:ext cx="3999012" cy="6567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1">
                <a:solidFill>
                  <a:srgbClr val="231f20"/>
                </a:solidFill>
                <a:latin typeface="GRULLQ+DejaVu Sans"/>
                <a:cs typeface="GRULLQ+DejaVu Sans"/>
              </a:rPr>
              <a:t>ПОУРОЧНЫЕ</a:t>
            </a:r>
            <a:r>
              <a:rPr dirty="0" sz="105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72">
                <a:solidFill>
                  <a:srgbClr val="231f20"/>
                </a:solidFill>
                <a:latin typeface="GRULLQ+DejaVu Sans"/>
                <a:cs typeface="GRULLQ+DejaVu Sans"/>
              </a:rPr>
              <a:t>КОММЕНТАРИИ</a:t>
            </a:r>
          </a:p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1050" spc="1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ЗАНЯТИЯМ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4">
                <a:solidFill>
                  <a:srgbClr val="231f20"/>
                </a:solidFill>
                <a:latin typeface="GRULLQ+DejaVu Sans"/>
                <a:cs typeface="GRULLQ+DejaVu Sans"/>
              </a:rPr>
              <a:t>КУРСА</a:t>
            </a:r>
            <a:r>
              <a:rPr dirty="0" sz="1050" spc="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66">
                <a:solidFill>
                  <a:srgbClr val="231f20"/>
                </a:solidFill>
                <a:latin typeface="GRULLQ+DejaVu Sans"/>
                <a:cs typeface="GRULLQ+DejaVu Sans"/>
              </a:rPr>
              <a:t>«РОСТ»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</a:t>
            </a:r>
          </a:p>
          <a:p>
            <a:pPr marL="127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39140" y="5747393"/>
            <a:ext cx="65530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37870" y="5895983"/>
            <a:ext cx="3793740" cy="9997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</a:t>
            </a:r>
          </a:p>
          <a:p>
            <a:pPr marL="127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</a:p>
          <a:p>
            <a:pPr marL="127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16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</a:t>
            </a:r>
          </a:p>
          <a:p>
            <a:pPr marL="127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5">
                <a:solidFill>
                  <a:srgbClr val="231f20"/>
                </a:solidFill>
                <a:latin typeface="GRULLQ+DejaVu Sans"/>
                <a:cs typeface="GRULLQ+DejaVu Sans"/>
              </a:rPr>
              <a:t>17</a:t>
            </a:r>
          </a:p>
          <a:p>
            <a:pPr marL="127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567045" y="698462"/>
            <a:ext cx="3998595" cy="5774055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530225" y="2556471"/>
            <a:ext cx="3997325" cy="4277994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5769" y="533180"/>
            <a:ext cx="214804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П</a:t>
            </a:r>
            <a:r>
              <a:rPr dirty="0" sz="1000" spc="6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р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д</a:t>
            </a:r>
            <a:r>
              <a:rPr dirty="0" sz="1000" spc="5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о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ж</a:t>
            </a:r>
            <a:r>
              <a:rPr dirty="0" sz="100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  <a:r>
              <a:rPr dirty="0" sz="1000" spc="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н</a:t>
            </a:r>
            <a:r>
              <a:rPr dirty="0" sz="1000" spc="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е</a:t>
            </a:r>
            <a:r>
              <a:rPr dirty="0" sz="1000" spc="7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т</a:t>
            </a:r>
            <a:r>
              <a:rPr dirty="0" sz="1000" spc="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а</a:t>
            </a:r>
            <a:r>
              <a:rPr dirty="0" sz="10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б</a:t>
            </a:r>
            <a:r>
              <a:rPr dirty="0" sz="1000" spc="4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л</a:t>
            </a:r>
            <a:r>
              <a:rPr dirty="0" sz="10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45769" y="675013"/>
            <a:ext cx="314085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9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Особенностями</a:t>
            </a:r>
            <a:r>
              <a:rPr dirty="0" sz="105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4">
                <a:solidFill>
                  <a:srgbClr val="231f20"/>
                </a:solidFill>
                <a:latin typeface="GRULLQ+DejaVu Sans"/>
                <a:cs typeface="GRULLQ+DejaVu Sans"/>
              </a:rPr>
              <a:t>этой</a:t>
            </a:r>
            <a:r>
              <a:rPr dirty="0" sz="10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системы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являются: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978900" y="741387"/>
            <a:ext cx="693421" cy="4478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Дата</a:t>
            </a:r>
          </a:p>
          <a:p>
            <a:pPr marL="0" marR="0">
              <a:lnSpc>
                <a:spcPts val="946"/>
              </a:lnSpc>
              <a:spcBef>
                <a:spcPts val="153"/>
              </a:spcBef>
              <a:spcAft>
                <a:spcPts val="0"/>
              </a:spcAft>
            </a:pPr>
            <a:r>
              <a:rPr dirty="0" sz="850" spc="-21" b="1">
                <a:solidFill>
                  <a:srgbClr val="231f20"/>
                </a:solidFill>
                <a:latin typeface="Times New Roman"/>
                <a:cs typeface="Times New Roman"/>
              </a:rPr>
              <a:t>проведения</a:t>
            </a:r>
          </a:p>
          <a:p>
            <a:pPr marL="63500" marR="0">
              <a:lnSpc>
                <a:spcPts val="996"/>
              </a:lnSpc>
              <a:spcBef>
                <a:spcPts val="133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20080" y="795990"/>
            <a:ext cx="273001" cy="1678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2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29960" y="798537"/>
            <a:ext cx="514044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Кол-во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788150" y="813783"/>
            <a:ext cx="1938607" cy="304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26" b="1">
                <a:solidFill>
                  <a:srgbClr val="231f20"/>
                </a:solidFill>
                <a:latin typeface="Times New Roman"/>
                <a:cs typeface="Times New Roman"/>
              </a:rPr>
              <a:t>Содержание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3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spc="-16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3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6" b="1">
                <a:solidFill>
                  <a:srgbClr val="231f20"/>
                </a:solidFill>
                <a:latin typeface="Times New Roman"/>
                <a:cs typeface="Times New Roman"/>
              </a:rPr>
              <a:t>развиваемые</a:t>
            </a:r>
          </a:p>
          <a:p>
            <a:pPr marL="577850" marR="0">
              <a:lnSpc>
                <a:spcPts val="996"/>
              </a:lnSpc>
              <a:spcBef>
                <a:spcPts val="128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способности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21360" y="895130"/>
            <a:ext cx="2047783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42">
                <a:solidFill>
                  <a:srgbClr val="231f20"/>
                </a:solidFill>
                <a:latin typeface="GRULLQ+DejaVu Sans"/>
                <a:cs typeface="GRULLQ+DejaVu Sans"/>
              </a:rPr>
              <a:t>—комплексный</a:t>
            </a:r>
            <a:r>
              <a:rPr dirty="0" sz="1000" spc="11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подход</a:t>
            </a:r>
          </a:p>
          <a:p>
            <a:pPr marL="1460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  <a:r>
              <a:rPr dirty="0" sz="1000" spc="29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(оцен-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694940" y="895130"/>
            <a:ext cx="232943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957830" y="895130"/>
            <a:ext cx="1715587" cy="3521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0">
                <a:solidFill>
                  <a:srgbClr val="231f20"/>
                </a:solidFill>
                <a:latin typeface="GRULLQ+DejaVu Sans"/>
                <a:cs typeface="GRULLQ+DejaVu Sans"/>
              </a:rPr>
              <a:t>оценке</a:t>
            </a:r>
            <a:r>
              <a:rPr dirty="0" sz="1000" spc="11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результатов</a:t>
            </a:r>
          </a:p>
          <a:p>
            <a:pPr marL="70586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ка</a:t>
            </a:r>
            <a:r>
              <a:rPr dirty="0" sz="1000" spc="29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предметных,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599430" y="939507"/>
            <a:ext cx="913655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54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spc="59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часов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360" y="1220250"/>
            <a:ext cx="3951567" cy="5147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метапредметных</a:t>
            </a:r>
            <a:r>
              <a:rPr dirty="0" sz="1000" spc="49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53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2">
                <a:solidFill>
                  <a:srgbClr val="231f20"/>
                </a:solidFill>
                <a:latin typeface="GRULLQ+DejaVu Sans"/>
                <a:cs typeface="GRULLQ+DejaVu Sans"/>
              </a:rPr>
              <a:t>личностных</a:t>
            </a:r>
            <a:r>
              <a:rPr dirty="0" sz="10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результатов</a:t>
            </a:r>
            <a:r>
              <a:rPr dirty="0" sz="1000" spc="50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об-</a:t>
            </a:r>
          </a:p>
          <a:p>
            <a:pPr marL="14605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щего</a:t>
            </a:r>
            <a:r>
              <a:rPr dirty="0" sz="10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8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образования);</a:t>
            </a:r>
          </a:p>
          <a:p>
            <a:pPr marL="0" marR="0">
              <a:lnSpc>
                <a:spcPts val="1193"/>
              </a:lnSpc>
              <a:spcBef>
                <a:spcPts val="86"/>
              </a:spcBef>
              <a:spcAft>
                <a:spcPts val="0"/>
              </a:spcAft>
            </a:pPr>
            <a:r>
              <a:rPr dirty="0" sz="1000" spc="26">
                <a:solidFill>
                  <a:srgbClr val="231f20"/>
                </a:solidFill>
                <a:latin typeface="GRULLQ+DejaVu Sans"/>
                <a:cs typeface="GRULLQ+DejaVu Sans"/>
              </a:rPr>
              <a:t>—использование</a:t>
            </a:r>
            <a:r>
              <a:rPr dirty="0" sz="10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0">
                <a:solidFill>
                  <a:srgbClr val="231f20"/>
                </a:solidFill>
                <a:latin typeface="GRULLQ+DejaVu Sans"/>
                <a:cs typeface="GRULLQ+DejaVu Sans"/>
              </a:rPr>
              <a:t>таких</a:t>
            </a:r>
            <a:r>
              <a:rPr dirty="0" sz="1000" spc="2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форм</a:t>
            </a:r>
            <a:r>
              <a:rPr dirty="0" sz="1000" spc="2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1000" spc="2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методов</a:t>
            </a:r>
            <a:r>
              <a:rPr dirty="0" sz="1000" spc="18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оценки,</a:t>
            </a:r>
            <a:r>
              <a:rPr dirty="0" sz="1000" spc="20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7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708650" y="1227253"/>
            <a:ext cx="30511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10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164580" y="122695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461760" y="1227253"/>
            <a:ext cx="2579123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900" spc="1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1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системой</a:t>
            </a:r>
            <a:r>
              <a:rPr dirty="0" sz="900" spc="1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записи</a:t>
            </a:r>
            <a:r>
              <a:rPr dirty="0" sz="900" spc="1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чисел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461760" y="1361873"/>
            <a:ext cx="2582323" cy="5783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Древней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концентрации</a:t>
            </a:r>
            <a:r>
              <a:rPr dirty="0" sz="900" spc="79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внимания.</a:t>
            </a:r>
            <a:r>
              <a:rPr dirty="0" sz="900" spc="78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1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устанавливать</a:t>
            </a:r>
            <a:r>
              <a:rPr dirty="0" sz="900" spc="11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причинно-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следственные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связи.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496048" y="1361873"/>
            <a:ext cx="47966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Руси.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312992" y="1361873"/>
            <a:ext cx="73260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867410" y="1707930"/>
            <a:ext cx="113422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5">
                <a:solidFill>
                  <a:srgbClr val="231f20"/>
                </a:solidFill>
                <a:latin typeface="GRULLQ+DejaVu Sans"/>
                <a:cs typeface="GRULLQ+DejaVu Sans"/>
              </a:rPr>
              <a:t>практические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097963" y="1707930"/>
            <a:ext cx="7079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работы,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913665" y="1707930"/>
            <a:ext cx="958295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4">
                <a:solidFill>
                  <a:srgbClr val="231f20"/>
                </a:solidFill>
                <a:latin typeface="GRULLQ+DejaVu Sans"/>
                <a:cs typeface="GRULLQ+DejaVu Sans"/>
              </a:rPr>
              <a:t>творческие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973531" y="1707930"/>
            <a:ext cx="707938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7">
                <a:solidFill>
                  <a:srgbClr val="231f20"/>
                </a:solidFill>
                <a:latin typeface="GRULLQ+DejaVu Sans"/>
                <a:cs typeface="GRULLQ+DejaVu Sans"/>
              </a:rPr>
              <a:t>работы,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67410" y="1870490"/>
            <a:ext cx="2297590" cy="1896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самооценивание,</a:t>
            </a:r>
            <a:r>
              <a:rPr dirty="0" sz="1000" spc="-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8">
                <a:solidFill>
                  <a:srgbClr val="231f20"/>
                </a:solidFill>
                <a:latin typeface="GRULLQ+DejaVu Sans"/>
                <a:cs typeface="GRULLQ+DejaVu Sans"/>
              </a:rPr>
              <a:t>наблюдение.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708650" y="1942263"/>
            <a:ext cx="305114" cy="49324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11</a:t>
            </a:r>
          </a:p>
          <a:p>
            <a:pPr marL="0" marR="0">
              <a:lnSpc>
                <a:spcPts val="1073"/>
              </a:lnSpc>
              <a:spcBef>
                <a:spcPts val="1436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6164580" y="1941969"/>
            <a:ext cx="229160" cy="4936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1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461760" y="1942263"/>
            <a:ext cx="2481035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логических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воображения.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432560" y="2258521"/>
            <a:ext cx="2305501" cy="21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62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 b="1">
                <a:solidFill>
                  <a:srgbClr val="231f20"/>
                </a:solidFill>
                <a:latin typeface="Times New Roman"/>
                <a:cs typeface="Times New Roman"/>
              </a:rPr>
              <a:t>3.</a:t>
            </a:r>
            <a:r>
              <a:rPr dirty="0" sz="1200" spc="3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Учебно-тематический</a:t>
            </a:r>
            <a:r>
              <a:rPr dirty="0" sz="1250" spc="23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1250" b="1">
                <a:solidFill>
                  <a:srgbClr val="231f20"/>
                </a:solidFill>
                <a:latin typeface="Times New Roman"/>
                <a:cs typeface="Times New Roman"/>
              </a:rPr>
              <a:t>план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6461760" y="2261033"/>
            <a:ext cx="875797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0">
                <a:solidFill>
                  <a:srgbClr val="231f20"/>
                </a:solidFill>
                <a:latin typeface="GRULLQ+DejaVu Sans"/>
                <a:cs typeface="GRULLQ+DejaVu Sans"/>
              </a:rPr>
              <a:t>Симметрия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7110730" y="2261033"/>
            <a:ext cx="30455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447280" y="2261033"/>
            <a:ext cx="104397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8525735" y="2261033"/>
            <a:ext cx="51687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2">
                <a:solidFill>
                  <a:srgbClr val="231f20"/>
                </a:solidFill>
                <a:latin typeface="GRULLQ+DejaVu Sans"/>
                <a:cs typeface="GRULLQ+DejaVu Sans"/>
              </a:rPr>
              <a:t>Цикл.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381240" y="2395653"/>
            <a:ext cx="22313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645033" y="2395653"/>
            <a:ext cx="139715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словах.</a:t>
            </a:r>
            <a:r>
              <a:rPr dirty="0" sz="900" spc="12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6461760" y="2530273"/>
            <a:ext cx="2580163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5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встать</a:t>
            </a:r>
            <a:r>
              <a:rPr dirty="0" sz="900" spc="5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5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другую</a:t>
            </a:r>
            <a:r>
              <a:rPr dirty="0" sz="900" spc="5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точ-</a:t>
            </a:r>
            <a:r>
              <a:rPr dirty="0" sz="900" spc="5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ку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зрения.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3942080" y="2598127"/>
            <a:ext cx="693421" cy="4478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Дата</a:t>
            </a:r>
          </a:p>
          <a:p>
            <a:pPr marL="0" marR="0">
              <a:lnSpc>
                <a:spcPts val="946"/>
              </a:lnSpc>
              <a:spcBef>
                <a:spcPts val="163"/>
              </a:spcBef>
              <a:spcAft>
                <a:spcPts val="0"/>
              </a:spcAft>
            </a:pPr>
            <a:r>
              <a:rPr dirty="0" sz="850" spc="-22" b="1">
                <a:solidFill>
                  <a:srgbClr val="231f20"/>
                </a:solidFill>
                <a:latin typeface="Times New Roman"/>
                <a:cs typeface="Times New Roman"/>
              </a:rPr>
              <a:t>проведения</a:t>
            </a:r>
          </a:p>
          <a:p>
            <a:pPr marL="63500" marR="0">
              <a:lnSpc>
                <a:spcPts val="996"/>
              </a:lnSpc>
              <a:spcBef>
                <a:spcPts val="123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681990" y="2652731"/>
            <a:ext cx="273001" cy="1678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2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993139" y="2655277"/>
            <a:ext cx="513494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Кол-во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1750060" y="2671794"/>
            <a:ext cx="1938823" cy="3031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1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Содержание</a:t>
            </a:r>
            <a:r>
              <a:rPr dirty="0" sz="900" spc="-12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3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spc="-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spc="-25" b="1">
                <a:solidFill>
                  <a:srgbClr val="231f20"/>
                </a:solidFill>
                <a:latin typeface="Times New Roman"/>
                <a:cs typeface="Times New Roman"/>
              </a:rPr>
              <a:t>развиваемые</a:t>
            </a:r>
          </a:p>
          <a:p>
            <a:pPr marL="579119" marR="0">
              <a:lnSpc>
                <a:spcPts val="996"/>
              </a:lnSpc>
              <a:spcBef>
                <a:spcPts val="118"/>
              </a:spcBef>
              <a:spcAft>
                <a:spcPts val="0"/>
              </a:spcAft>
            </a:pP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способности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562610" y="2797517"/>
            <a:ext cx="912398" cy="164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9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-52" b="1">
                <a:solidFill>
                  <a:srgbClr val="231f20"/>
                </a:solidFill>
                <a:latin typeface="Times New Roman"/>
                <a:cs typeface="Times New Roman"/>
              </a:rPr>
              <a:t>занятия</a:t>
            </a:r>
            <a:r>
              <a:rPr dirty="0" sz="900" spc="581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b="1">
                <a:solidFill>
                  <a:srgbClr val="231f20"/>
                </a:solidFill>
                <a:latin typeface="Times New Roman"/>
                <a:cs typeface="Times New Roman"/>
              </a:rPr>
              <a:t>часов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668010" y="2836119"/>
            <a:ext cx="385379" cy="314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26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50">
                <a:solidFill>
                  <a:srgbClr val="231f20"/>
                </a:solidFill>
                <a:latin typeface="GRULLQ+DejaVu Sans"/>
                <a:cs typeface="GRULLQ+DejaVu Sans"/>
              </a:rPr>
              <a:t>13–</a:t>
            </a:r>
          </a:p>
          <a:p>
            <a:pPr marL="33020" marR="0">
              <a:lnSpc>
                <a:spcPts val="1050"/>
              </a:lnSpc>
              <a:spcBef>
                <a:spcPts val="50"/>
              </a:spcBef>
              <a:spcAft>
                <a:spcPts val="0"/>
              </a:spcAft>
            </a:pPr>
            <a:r>
              <a:rPr dirty="0" sz="950" spc="51">
                <a:solidFill>
                  <a:srgbClr val="231f20"/>
                </a:solidFill>
                <a:latin typeface="GRULLQ+DejaVu Sans"/>
                <a:cs typeface="GRULLQ+DejaVu Sans"/>
              </a:rPr>
              <a:t>14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163310" y="2840539"/>
            <a:ext cx="230430" cy="7558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1270" marR="0">
              <a:lnSpc>
                <a:spcPts val="1076"/>
              </a:lnSpc>
              <a:spcBef>
                <a:spcPts val="349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6461760" y="2841423"/>
            <a:ext cx="1371009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Проект-творческая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8409243" y="2841423"/>
            <a:ext cx="63389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работа: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6461760" y="2976043"/>
            <a:ext cx="2579533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изготовление</a:t>
            </a:r>
            <a:r>
              <a:rPr dirty="0" sz="900" spc="3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объ-</a:t>
            </a:r>
            <a:r>
              <a:rPr dirty="0" sz="90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ёмных</a:t>
            </a:r>
            <a:r>
              <a:rPr dirty="0" sz="900" spc="34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снежинок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из</a:t>
            </a:r>
            <a:r>
              <a:rPr dirty="0" sz="900" spc="1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бумаги</a:t>
            </a:r>
            <a:r>
              <a:rPr dirty="0" sz="900" spc="1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20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организация</a:t>
            </a:r>
            <a:r>
              <a:rPr dirty="0" sz="900" spc="1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украшения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помещения.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08660" y="308115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136650" y="308115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1424940" y="3081453"/>
            <a:ext cx="926240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Выявление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восприятия,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внимания,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2477831" y="3081453"/>
            <a:ext cx="594427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уровня</a:t>
            </a:r>
          </a:p>
          <a:p>
            <a:pPr marL="8269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1">
                <a:solidFill>
                  <a:srgbClr val="231f20"/>
                </a:solidFill>
                <a:latin typeface="GRULLQ+DejaVu Sans"/>
                <a:cs typeface="GRULLQ+DejaVu Sans"/>
              </a:rPr>
              <a:t>во-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3108390" y="3081453"/>
            <a:ext cx="898332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238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развития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ображения,</a:t>
            </a:r>
          </a:p>
          <a:p>
            <a:pPr marL="34203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255203" y="3350693"/>
            <a:ext cx="61552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памяти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2890802" y="3350693"/>
            <a:ext cx="23039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708650" y="3421813"/>
            <a:ext cx="30511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15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6461760" y="3421813"/>
            <a:ext cx="897864" cy="443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Понятие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</a:p>
          <a:p>
            <a:pPr marL="0" marR="0">
              <a:lnSpc>
                <a:spcPts val="1047"/>
              </a:lnSpc>
              <a:spcBef>
                <a:spcPts val="5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нумерации.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7321550" y="3421813"/>
            <a:ext cx="1718999" cy="443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пересечения</a:t>
            </a:r>
          </a:p>
          <a:p>
            <a:pPr marL="20193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рим-</a:t>
            </a:r>
            <a:r>
              <a:rPr dirty="0" sz="900" spc="6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ской</a:t>
            </a:r>
            <a:r>
              <a:rPr dirty="0" sz="900" spc="69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системой</a:t>
            </a:r>
          </a:p>
          <a:p>
            <a:pPr marL="336017" marR="0">
              <a:lnSpc>
                <a:spcPts val="1047"/>
              </a:lnSpc>
              <a:spcBef>
                <a:spcPts val="5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Совершенствование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8460740" y="3421813"/>
            <a:ext cx="58215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фигур.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424940" y="3485313"/>
            <a:ext cx="243086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Понятие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симметрии.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Вводный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урок.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7332980" y="3556433"/>
            <a:ext cx="21838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708660" y="3660959"/>
            <a:ext cx="229968" cy="106712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082"/>
              </a:lnSpc>
              <a:spcBef>
                <a:spcPts val="24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  <a:p>
            <a:pPr marL="0" marR="0">
              <a:lnSpc>
                <a:spcPts val="1082"/>
              </a:lnSpc>
              <a:spcBef>
                <a:spcPts val="2427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136650" y="3661549"/>
            <a:ext cx="229160" cy="106638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424940" y="3661843"/>
            <a:ext cx="2290991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  <a:r>
              <a:rPr dirty="0" sz="9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понятием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цикл.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Симметричные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фигуры.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выдвигать</a:t>
            </a:r>
            <a:r>
              <a:rPr dirty="0" sz="900" spc="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гипотезы.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6461760" y="3825673"/>
            <a:ext cx="2581166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3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3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гипотезы.</a:t>
            </a:r>
            <a:r>
              <a:rPr dirty="0" sz="900" spc="3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коммуни-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кативных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5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парной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игре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«Бусы».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424940" y="4107613"/>
            <a:ext cx="2269973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Работа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информацией.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срав-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нивать</a:t>
            </a: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геометрического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5708650" y="4271443"/>
            <a:ext cx="30511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6164580" y="427114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6461760" y="4271443"/>
            <a:ext cx="2581001" cy="7129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58">
                <a:solidFill>
                  <a:srgbClr val="231f20"/>
                </a:solidFill>
                <a:latin typeface="GRULLQ+DejaVu Sans"/>
                <a:cs typeface="GRULLQ+DejaVu Sans"/>
              </a:rPr>
              <a:t>Совершенствование</a:t>
            </a:r>
            <a:r>
              <a:rPr dirty="0" sz="900" spc="39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8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опера-</a:t>
            </a:r>
            <a:r>
              <a:rPr dirty="0" sz="900" spc="54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ций.</a:t>
            </a:r>
            <a:r>
              <a:rPr dirty="0" sz="900" spc="50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</a:t>
            </a:r>
            <a:r>
              <a:rPr dirty="0" sz="900" spc="5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6">
                <a:solidFill>
                  <a:srgbClr val="231f20"/>
                </a:solidFill>
                <a:latin typeface="GRULLQ+DejaVu Sans"/>
                <a:cs typeface="GRULLQ+DejaVu Sans"/>
              </a:rPr>
              <a:t>«о</a:t>
            </a:r>
            <a:r>
              <a:rPr dirty="0" sz="900" spc="5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рюкзаке</a:t>
            </a:r>
            <a:r>
              <a:rPr dirty="0" sz="900" spc="5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целыми</a:t>
            </a:r>
            <a:r>
              <a:rPr dirty="0" sz="900" spc="28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мерками».</a:t>
            </a:r>
            <a:r>
              <a:rPr dirty="0" sz="900" spc="2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31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находить</a:t>
            </a:r>
            <a:r>
              <a:rPr dirty="0" sz="900" spc="3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неоднозначные</a:t>
            </a:r>
            <a:r>
              <a:rPr dirty="0" sz="900" spc="3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ре-</a:t>
            </a:r>
            <a:r>
              <a:rPr dirty="0" sz="900" spc="3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шения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проблемы.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1424940" y="4553383"/>
            <a:ext cx="133393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Загадки-омонимы.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аналитических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2944449" y="4553383"/>
            <a:ext cx="106147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632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1424940" y="4822623"/>
            <a:ext cx="2576810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Совершенствование</a:t>
            </a:r>
            <a:r>
              <a:rPr dirty="0" sz="900" spc="1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воображе-</a:t>
            </a:r>
            <a:r>
              <a:rPr dirty="0" sz="900" spc="1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ния</a:t>
            </a:r>
            <a:r>
              <a:rPr dirty="0" sz="900" spc="1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мышления.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5708650" y="4986454"/>
            <a:ext cx="305114" cy="49324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17</a:t>
            </a:r>
          </a:p>
          <a:p>
            <a:pPr marL="0" marR="0">
              <a:lnSpc>
                <a:spcPts val="1073"/>
              </a:lnSpc>
              <a:spcBef>
                <a:spcPts val="1436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18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6164580" y="4986159"/>
            <a:ext cx="229160" cy="4936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1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6461760" y="4986454"/>
            <a:ext cx="2617134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Графы</a:t>
            </a:r>
            <a:r>
              <a:rPr dirty="0" sz="9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логических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задачах.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выдвигать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гипотезы.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708660" y="5132890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1136650" y="513347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424940" y="5133773"/>
            <a:ext cx="144713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Совершенствование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2912285" y="5133773"/>
            <a:ext cx="109382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мыслительных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1424940" y="5268393"/>
            <a:ext cx="257661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опера-</a:t>
            </a:r>
            <a:r>
              <a:rPr dirty="0" sz="900" spc="4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2">
                <a:solidFill>
                  <a:srgbClr val="231f20"/>
                </a:solidFill>
                <a:latin typeface="GRULLQ+DejaVu Sans"/>
                <a:cs typeface="GRULLQ+DejaVu Sans"/>
              </a:rPr>
              <a:t>ций.</a:t>
            </a:r>
            <a:r>
              <a:rPr dirty="0" sz="900" spc="44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Задачи</a:t>
            </a:r>
            <a:r>
              <a:rPr dirty="0" sz="900" spc="47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45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построение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6461760" y="5305223"/>
            <a:ext cx="898567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7363460" y="5305223"/>
            <a:ext cx="729405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175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комму-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8125794" y="5305223"/>
            <a:ext cx="91778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3805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обобщать.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никативных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424940" y="5403013"/>
            <a:ext cx="100881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конструкции.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3107069" y="5403013"/>
            <a:ext cx="898567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424940" y="5537633"/>
            <a:ext cx="123880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внимательности.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6461760" y="5574463"/>
            <a:ext cx="2580348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  <a:r>
              <a:rPr dirty="0" sz="900" spc="47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900" spc="4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46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4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1">
                <a:solidFill>
                  <a:srgbClr val="231f20"/>
                </a:solidFill>
                <a:latin typeface="GRULLQ+DejaVu Sans"/>
                <a:cs typeface="GRULLQ+DejaVu Sans"/>
              </a:rPr>
              <a:t>страте-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гию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4">
                <a:solidFill>
                  <a:srgbClr val="231f20"/>
                </a:solidFill>
                <a:latin typeface="GRULLQ+DejaVu Sans"/>
                <a:cs typeface="GRULLQ+DejaVu Sans"/>
              </a:rPr>
              <a:t>парной</a:t>
            </a:r>
            <a:r>
              <a:rPr dirty="0" sz="9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игре.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629920" y="5708859"/>
            <a:ext cx="386268" cy="6092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126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 spc="52">
                <a:solidFill>
                  <a:srgbClr val="231f20"/>
                </a:solidFill>
                <a:latin typeface="GRULLQ+DejaVu Sans"/>
                <a:cs typeface="GRULLQ+DejaVu Sans"/>
              </a:rPr>
              <a:t>6–7</a:t>
            </a:r>
          </a:p>
          <a:p>
            <a:pPr marL="78740" marR="0">
              <a:lnSpc>
                <a:spcPts val="1082"/>
              </a:lnSpc>
              <a:spcBef>
                <a:spcPts val="2288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1136650" y="5713280"/>
            <a:ext cx="229968" cy="6046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  <a:p>
            <a:pPr marL="0" marR="0">
              <a:lnSpc>
                <a:spcPts val="1076"/>
              </a:lnSpc>
              <a:spcBef>
                <a:spcPts val="2302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424940" y="5710466"/>
            <a:ext cx="2385900" cy="4315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47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Проект: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Изготовление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поделок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из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осенних</a:t>
            </a:r>
          </a:p>
          <a:p>
            <a:pPr marL="0" marR="0">
              <a:lnSpc>
                <a:spcPts val="1029"/>
              </a:lnSpc>
              <a:spcBef>
                <a:spcPts val="50"/>
              </a:spcBef>
              <a:spcAft>
                <a:spcPts val="0"/>
              </a:spcAft>
            </a:pP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листь-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ев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и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плодов.</a:t>
            </a:r>
            <a:r>
              <a:rPr dirty="0" sz="9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творческих</a:t>
            </a:r>
          </a:p>
          <a:p>
            <a:pPr marL="0" marR="0">
              <a:lnSpc>
                <a:spcPts val="102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5704840" y="5885613"/>
            <a:ext cx="312386" cy="6272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09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19</a:t>
            </a:r>
          </a:p>
          <a:p>
            <a:pPr marL="0" marR="0">
              <a:lnSpc>
                <a:spcPts val="1100"/>
              </a:lnSpc>
              <a:spcBef>
                <a:spcPts val="2415"/>
              </a:spcBef>
              <a:spcAft>
                <a:spcPts val="0"/>
              </a:spcAft>
            </a:pPr>
            <a:r>
              <a:rPr dirty="0" sz="950" spc="22">
                <a:solidFill>
                  <a:srgbClr val="231f20"/>
                </a:solidFill>
                <a:latin typeface="GRULLQ+DejaVu Sans"/>
                <a:cs typeface="GRULLQ+DejaVu Sans"/>
              </a:rPr>
              <a:t>20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6164580" y="5885319"/>
            <a:ext cx="229160" cy="6269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  <a:p>
            <a:pPr marL="0" marR="0">
              <a:lnSpc>
                <a:spcPts val="1076"/>
              </a:lnSpc>
              <a:spcBef>
                <a:spcPts val="2433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6461760" y="5885613"/>
            <a:ext cx="2581700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26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25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стратегию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2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задачах</a:t>
            </a:r>
            <a:r>
              <a:rPr dirty="0" sz="900" spc="16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1">
                <a:solidFill>
                  <a:srgbClr val="231f20"/>
                </a:solidFill>
                <a:latin typeface="GRULLQ+DejaVu Sans"/>
                <a:cs typeface="GRULLQ+DejaVu Sans"/>
              </a:rPr>
              <a:t>на</a:t>
            </a:r>
            <a:r>
              <a:rPr dirty="0" sz="900" spc="18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взвешивание.</a:t>
            </a:r>
            <a:r>
              <a:rPr dirty="0" sz="900" spc="17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творческого</a:t>
            </a:r>
            <a:r>
              <a:rPr dirty="0" sz="9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вообра-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жения.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424940" y="6143423"/>
            <a:ext cx="91423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2">
                <a:solidFill>
                  <a:srgbClr val="231f20"/>
                </a:solidFill>
                <a:latin typeface="GRULLQ+DejaVu Sans"/>
                <a:cs typeface="GRULLQ+DejaVu Sans"/>
              </a:rPr>
              <a:t>Знакомство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2358390" y="6143423"/>
            <a:ext cx="21838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2332990" y="6143423"/>
            <a:ext cx="1671416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908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3">
                <a:solidFill>
                  <a:srgbClr val="231f20"/>
                </a:solidFill>
                <a:latin typeface="GRULLQ+DejaVu Sans"/>
                <a:cs typeface="GRULLQ+DejaVu Sans"/>
              </a:rPr>
              <a:t>типом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6">
                <a:solidFill>
                  <a:srgbClr val="231f20"/>
                </a:solidFill>
                <a:latin typeface="GRULLQ+DejaVu Sans"/>
                <a:cs typeface="GRULLQ+DejaVu Sans"/>
              </a:rPr>
              <a:t>це-</a:t>
            </a:r>
            <a:r>
              <a:rPr dirty="0" sz="900" spc="86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лыми</a:t>
            </a:r>
            <a:r>
              <a:rPr dirty="0" sz="900" spc="88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9">
                <a:solidFill>
                  <a:srgbClr val="231f20"/>
                </a:solidFill>
                <a:latin typeface="GRULLQ+DejaVu Sans"/>
                <a:cs typeface="GRULLQ+DejaVu Sans"/>
              </a:rPr>
              <a:t>мерками».</a:t>
            </a:r>
          </a:p>
          <a:p>
            <a:pPr marL="35027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250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обобщать.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3162141" y="6143423"/>
            <a:ext cx="524065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задач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3705859" y="6143423"/>
            <a:ext cx="29925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«о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1424940" y="6278043"/>
            <a:ext cx="741581" cy="3090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44">
                <a:solidFill>
                  <a:srgbClr val="231f20"/>
                </a:solidFill>
                <a:latin typeface="GRULLQ+DejaVu Sans"/>
                <a:cs typeface="GRULLQ+DejaVu Sans"/>
              </a:rPr>
              <a:t>рюкзаке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3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2119630" y="6278043"/>
            <a:ext cx="218384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с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6461760" y="6337733"/>
            <a:ext cx="256011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1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строить</a:t>
            </a:r>
            <a:r>
              <a:rPr dirty="0" sz="9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5">
                <a:solidFill>
                  <a:srgbClr val="231f20"/>
                </a:solidFill>
                <a:latin typeface="GRULLQ+DejaVu Sans"/>
                <a:cs typeface="GRULLQ+DejaVu Sans"/>
              </a:rPr>
              <a:t>логическую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424940" y="6547283"/>
            <a:ext cx="2580482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3">
                <a:solidFill>
                  <a:srgbClr val="231f20"/>
                </a:solidFill>
                <a:latin typeface="GRULLQ+DejaVu Sans"/>
                <a:cs typeface="GRULLQ+DejaVu Sans"/>
              </a:rPr>
              <a:t>Тренировка</a:t>
            </a:r>
            <a:r>
              <a:rPr dirty="0" sz="900" spc="1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умения</a:t>
            </a:r>
            <a:r>
              <a:rPr dirty="0" sz="900" spc="1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видеть</a:t>
            </a:r>
            <a:r>
              <a:rPr dirty="0" sz="900" spc="1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проблему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1424940" y="6681904"/>
            <a:ext cx="230398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1623060" y="6681904"/>
            <a:ext cx="237722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9">
                <a:solidFill>
                  <a:srgbClr val="231f20"/>
                </a:solidFill>
                <a:latin typeface="GRULLQ+DejaVu Sans"/>
                <a:cs typeface="GRULLQ+DejaVu Sans"/>
              </a:rPr>
              <a:t>удержи-</a:t>
            </a:r>
            <a:r>
              <a:rPr dirty="0" sz="900" spc="63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вать</a:t>
            </a:r>
            <a:r>
              <a:rPr dirty="0" sz="900" spc="65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различные</a:t>
            </a:r>
            <a:r>
              <a:rPr dirty="0" sz="900" spc="66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2">
                <a:solidFill>
                  <a:srgbClr val="231f20"/>
                </a:solidFill>
                <a:latin typeface="GRULLQ+DejaVu Sans"/>
                <a:cs typeface="GRULLQ+DejaVu Sans"/>
              </a:rPr>
              <a:t>точки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25133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75298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</p:spTree>
  </p:cSld>
  <p:clrMapOvr>
    <a:masterClrMapping/>
  </p:clrMapOvr>
</p:sld>
</file>

<file path=ppt/slides/slide8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45769" y="611835"/>
            <a:ext cx="802563" cy="208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44"/>
              </a:lnSpc>
              <a:spcBef>
                <a:spcPts val="0"/>
              </a:spcBef>
              <a:spcAft>
                <a:spcPts val="0"/>
              </a:spcAft>
            </a:pPr>
            <a:r>
              <a:rPr dirty="0" sz="1150" spc="42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150" spc="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50" spc="38">
                <a:solidFill>
                  <a:srgbClr val="231f20"/>
                </a:solidFill>
                <a:latin typeface="GRULLQ+DejaVu Sans"/>
                <a:cs typeface="GRULLQ+DejaVu Sans"/>
              </a:rPr>
              <a:t>17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60170" y="611835"/>
            <a:ext cx="347939" cy="208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44"/>
              </a:lnSpc>
              <a:spcBef>
                <a:spcPts val="0"/>
              </a:spcBef>
              <a:spcAft>
                <a:spcPts val="0"/>
              </a:spcAft>
            </a:pPr>
            <a:r>
              <a:rPr dirty="0" sz="1150" spc="38">
                <a:solidFill>
                  <a:srgbClr val="231f20"/>
                </a:solidFill>
                <a:latin typeface="GRULLQ+DejaVu Sans"/>
                <a:cs typeface="GRULLQ+DejaVu Sans"/>
              </a:rPr>
              <a:t>44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39140" y="809633"/>
            <a:ext cx="3932269" cy="9232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18...................................................................46</a:t>
            </a:r>
          </a:p>
          <a:p>
            <a:pPr marL="0" marR="0">
              <a:lnSpc>
                <a:spcPts val="1222"/>
              </a:lnSpc>
              <a:spcBef>
                <a:spcPts val="257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19...................................................................48</a:t>
            </a:r>
          </a:p>
          <a:p>
            <a:pPr marL="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1">
                <a:solidFill>
                  <a:srgbClr val="231f20"/>
                </a:solidFill>
                <a:latin typeface="GRULLQ+DejaVu Sans"/>
                <a:cs typeface="GRULLQ+DejaVu Sans"/>
              </a:rPr>
              <a:t>20...................................................................50</a:t>
            </a:r>
          </a:p>
          <a:p>
            <a:pPr marL="0" marR="0">
              <a:lnSpc>
                <a:spcPts val="1222"/>
              </a:lnSpc>
              <a:spcBef>
                <a:spcPts val="207"/>
              </a:spcBef>
              <a:spcAft>
                <a:spcPts val="0"/>
              </a:spcAft>
            </a:pPr>
            <a:r>
              <a:rPr dirty="0" sz="1050" spc="38">
                <a:solidFill>
                  <a:srgbClr val="231f20"/>
                </a:solidFill>
                <a:latin typeface="GRULLQ+DejaVu Sans"/>
                <a:cs typeface="GRULLQ+DejaVu Sans"/>
              </a:rPr>
              <a:t>Дни</a:t>
            </a:r>
            <a:r>
              <a:rPr dirty="0" sz="105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21–22.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Проект:</a:t>
            </a:r>
            <a:r>
              <a:rPr dirty="0" sz="1050" spc="3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Твоя</a:t>
            </a:r>
            <a:r>
              <a:rPr dirty="0" sz="1050" spc="6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0">
                <a:solidFill>
                  <a:srgbClr val="231f20"/>
                </a:solidFill>
                <a:latin typeface="GRULLQ+DejaVu Sans"/>
                <a:cs typeface="GRULLQ+DejaVu Sans"/>
              </a:rPr>
              <a:t>малая</a:t>
            </a: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Родина................51</a:t>
            </a:r>
          </a:p>
          <a:p>
            <a:pPr marL="80009" marR="0">
              <a:lnSpc>
                <a:spcPts val="1309"/>
              </a:lnSpc>
              <a:spcBef>
                <a:spcPts val="198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19150" y="1675822"/>
            <a:ext cx="3836651" cy="33603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0800" marR="0">
              <a:lnSpc>
                <a:spcPts val="130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23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5080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24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50800" marR="0">
              <a:lnSpc>
                <a:spcPts val="115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25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  <a:p>
            <a:pPr marL="5080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26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27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6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28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6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29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7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30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31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32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  <a:p>
            <a:pPr marL="0" marR="0">
              <a:lnSpc>
                <a:spcPts val="1309"/>
              </a:lnSpc>
              <a:spcBef>
                <a:spcPts val="1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  <a:p>
            <a:pPr marL="5080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33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414520" y="16846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3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414520" y="200089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14520" y="231585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414520" y="26320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414520" y="294704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414520" y="326327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2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414520" y="357823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4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414520" y="38944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414520" y="420942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6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414520" y="452565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414520" y="484061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19150" y="4984172"/>
            <a:ext cx="3836651" cy="2044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0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4">
                <a:solidFill>
                  <a:srgbClr val="231f20"/>
                </a:solidFill>
                <a:latin typeface="GRULLQ+DejaVu Sans"/>
                <a:cs typeface="GRULLQ+DejaVu Sans"/>
              </a:rPr>
              <a:t>День</a:t>
            </a:r>
            <a:r>
              <a:rPr dirty="0" sz="1050" spc="7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8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64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7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69950" y="5112442"/>
            <a:ext cx="757534" cy="2044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30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25">
                <a:solidFill>
                  <a:srgbClr val="231f20"/>
                </a:solidFill>
                <a:latin typeface="GRULLQ+DejaVu Sans"/>
                <a:cs typeface="GRULLQ+DejaVu Sans"/>
              </a:rPr>
              <a:t>34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050" spc="115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1100" spc="9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1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414520" y="512128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21969" y="5411707"/>
            <a:ext cx="4004855" cy="49293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" marR="0">
              <a:lnSpc>
                <a:spcPts val="1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74">
                <a:solidFill>
                  <a:srgbClr val="231f20"/>
                </a:solidFill>
                <a:latin typeface="GRULLQ+DejaVu Sans"/>
                <a:cs typeface="GRULLQ+DejaVu Sans"/>
              </a:rPr>
              <a:t>ПРИЛОЖЕНИЕ</a:t>
            </a:r>
          </a:p>
          <a:p>
            <a:pPr marL="0" marR="0">
              <a:lnSpc>
                <a:spcPts val="1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..................................................................................</a:t>
            </a:r>
          </a:p>
          <a:p>
            <a:pPr marL="1270" marR="0">
              <a:lnSpc>
                <a:spcPts val="1169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67">
                <a:solidFill>
                  <a:srgbClr val="231f20"/>
                </a:solidFill>
                <a:latin typeface="GRULLQ+DejaVu Sans"/>
                <a:cs typeface="GRULLQ+DejaVu Sans"/>
              </a:rPr>
              <a:t>73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39140" y="5909953"/>
            <a:ext cx="3932269" cy="7386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 spc="32">
                <a:solidFill>
                  <a:srgbClr val="231f20"/>
                </a:solidFill>
                <a:latin typeface="GRULLQ+DejaVu Sans"/>
                <a:cs typeface="GRULLQ+DejaVu Sans"/>
              </a:rPr>
              <a:t>Объекты</a:t>
            </a:r>
            <a:r>
              <a:rPr dirty="0" sz="105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оценки.....................................................73</a:t>
            </a:r>
          </a:p>
          <a:p>
            <a:pPr marL="0" marR="0">
              <a:lnSpc>
                <a:spcPts val="1193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Особенности</a:t>
            </a:r>
            <a:r>
              <a:rPr dirty="0" sz="1000" spc="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проведения</a:t>
            </a:r>
            <a:r>
              <a:rPr dirty="0" sz="10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19">
                <a:solidFill>
                  <a:srgbClr val="231f20"/>
                </a:solidFill>
                <a:latin typeface="GRULLQ+DejaVu Sans"/>
                <a:cs typeface="GRULLQ+DejaVu Sans"/>
              </a:rPr>
              <a:t>мониторинга....................74</a:t>
            </a:r>
          </a:p>
          <a:p>
            <a:pPr marL="0" marR="0">
              <a:lnSpc>
                <a:spcPts val="1222"/>
              </a:lnSpc>
              <a:spcBef>
                <a:spcPts val="263"/>
              </a:spcBef>
              <a:spcAft>
                <a:spcPts val="0"/>
              </a:spcAft>
            </a:pP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Как</a:t>
            </a:r>
            <a:r>
              <a:rPr dirty="0" sz="10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6">
                <a:solidFill>
                  <a:srgbClr val="231f20"/>
                </a:solidFill>
                <a:latin typeface="GRULLQ+DejaVu Sans"/>
                <a:cs typeface="GRULLQ+DejaVu Sans"/>
              </a:rPr>
              <a:t>можно</a:t>
            </a:r>
            <a:r>
              <a:rPr dirty="0" sz="10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31">
                <a:solidFill>
                  <a:srgbClr val="231f20"/>
                </a:solidFill>
                <a:latin typeface="GRULLQ+DejaVu Sans"/>
                <a:cs typeface="GRULLQ+DejaVu Sans"/>
              </a:rPr>
              <a:t>оценить</a:t>
            </a:r>
            <a:r>
              <a:rPr dirty="0" sz="10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50" spc="27">
                <a:solidFill>
                  <a:srgbClr val="231f20"/>
                </a:solidFill>
                <a:latin typeface="GRULLQ+DejaVu Sans"/>
                <a:cs typeface="GRULLQ+DejaVu Sans"/>
              </a:rPr>
              <a:t>результаты...........................77</a:t>
            </a:r>
          </a:p>
          <a:p>
            <a:pPr marL="0" marR="0">
              <a:lnSpc>
                <a:spcPts val="1193"/>
              </a:lnSpc>
              <a:spcBef>
                <a:spcPts val="240"/>
              </a:spcBef>
              <a:spcAft>
                <a:spcPts val="0"/>
              </a:spcAft>
            </a:pPr>
            <a:r>
              <a:rPr dirty="0" sz="1000" spc="33">
                <a:solidFill>
                  <a:srgbClr val="231f20"/>
                </a:solidFill>
                <a:latin typeface="GRULLQ+DejaVu Sans"/>
                <a:cs typeface="GRULLQ+DejaVu Sans"/>
              </a:rPr>
              <a:t>Основные</a:t>
            </a:r>
            <a:r>
              <a:rPr dirty="0" sz="10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31">
                <a:solidFill>
                  <a:srgbClr val="231f20"/>
                </a:solidFill>
                <a:latin typeface="GRULLQ+DejaVu Sans"/>
                <a:cs typeface="GRULLQ+DejaVu Sans"/>
              </a:rPr>
              <a:t>затруднения</a:t>
            </a:r>
            <a:r>
              <a:rPr dirty="0" sz="10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1000" spc="20">
                <a:solidFill>
                  <a:srgbClr val="231f20"/>
                </a:solidFill>
                <a:latin typeface="GRULLQ+DejaVu Sans"/>
                <a:cs typeface="GRULLQ+DejaVu Sans"/>
              </a:rPr>
              <a:t>учащихся.............................78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471420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494269" y="6878963"/>
            <a:ext cx="241281" cy="19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22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</p:spTree>
  </p:cSld>
  <p:clrMapOvr>
    <a:masterClrMapping/>
  </p:clrMapOvr>
</p:sld>
</file>

<file path=ppt/slides/slide8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6420" y="2229136"/>
            <a:ext cx="1523876" cy="8950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5750" marR="0">
              <a:lnSpc>
                <a:spcPts val="941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i="1">
                <a:solidFill>
                  <a:srgbClr val="231f20"/>
                </a:solidFill>
                <a:latin typeface="Times New Roman"/>
                <a:cs typeface="Times New Roman"/>
              </a:rPr>
              <a:t>Начальное</a:t>
            </a:r>
            <a:r>
              <a:rPr dirty="0" sz="8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50" i="1">
                <a:solidFill>
                  <a:srgbClr val="231f20"/>
                </a:solidFill>
                <a:latin typeface="Times New Roman"/>
                <a:cs typeface="Times New Roman"/>
              </a:rPr>
              <a:t>общее</a:t>
            </a:r>
          </a:p>
          <a:p>
            <a:pPr marL="130809" marR="0">
              <a:lnSpc>
                <a:spcPts val="989"/>
              </a:lnSpc>
              <a:spcBef>
                <a:spcPts val="997"/>
              </a:spcBef>
              <a:spcAft>
                <a:spcPts val="0"/>
              </a:spcAft>
            </a:pPr>
            <a:r>
              <a:rPr dirty="0" sz="850" i="1">
                <a:solidFill>
                  <a:srgbClr val="231f20"/>
                </a:solidFill>
                <a:latin typeface="Times New Roman"/>
                <a:cs typeface="Times New Roman"/>
              </a:rPr>
              <a:t>образование</a:t>
            </a:r>
            <a:r>
              <a:rPr dirty="0" sz="85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50" spc="64">
                <a:solidFill>
                  <a:srgbClr val="231f20"/>
                </a:solidFill>
                <a:latin typeface="GRULLQ+DejaVu Sans"/>
                <a:cs typeface="GRULLQ+DejaVu Sans"/>
              </a:rPr>
              <a:t>Учебное</a:t>
            </a:r>
          </a:p>
          <a:p>
            <a:pPr marL="0" marR="0">
              <a:lnSpc>
                <a:spcPts val="989"/>
              </a:lnSpc>
              <a:spcBef>
                <a:spcPts val="900"/>
              </a:spcBef>
              <a:spcAft>
                <a:spcPts val="0"/>
              </a:spcAft>
            </a:pPr>
            <a:r>
              <a:rPr dirty="0" sz="850" spc="69">
                <a:solidFill>
                  <a:srgbClr val="231f20"/>
                </a:solidFill>
                <a:latin typeface="GRULLQ+DejaVu Sans"/>
                <a:cs typeface="GRULLQ+DejaVu Sans"/>
              </a:rPr>
              <a:t>издание</a:t>
            </a:r>
            <a:r>
              <a:rPr dirty="0" sz="8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Коннова</a:t>
            </a:r>
            <a:r>
              <a:rPr dirty="0" sz="850" b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Елена</a:t>
            </a:r>
          </a:p>
          <a:p>
            <a:pPr marL="388619" marR="0">
              <a:lnSpc>
                <a:spcPts val="989"/>
              </a:lnSpc>
              <a:spcBef>
                <a:spcPts val="940"/>
              </a:spcBef>
              <a:spcAft>
                <a:spcPts val="0"/>
              </a:spcAft>
            </a:pPr>
            <a:r>
              <a:rPr dirty="0" sz="850" spc="-15">
                <a:solidFill>
                  <a:srgbClr val="231f20"/>
                </a:solidFill>
                <a:latin typeface="GRULLQ+DejaVu Sans"/>
                <a:cs typeface="GRULLQ+DejaVu Sans"/>
              </a:rPr>
              <a:t>Генриевна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5180" y="3228682"/>
            <a:ext cx="3586599" cy="4485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00989" marR="0">
              <a:lnSpc>
                <a:spcPts val="1062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8">
                <a:solidFill>
                  <a:srgbClr val="231f20"/>
                </a:solidFill>
                <a:latin typeface="GRULLQ+DejaVu Sans"/>
                <a:cs typeface="GRULLQ+DejaVu Sans"/>
              </a:rPr>
              <a:t>РОСТ:</a:t>
            </a:r>
            <a:r>
              <a:rPr dirty="0" sz="900" spc="4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0">
                <a:solidFill>
                  <a:srgbClr val="231f20"/>
                </a:solidFill>
                <a:latin typeface="GRULLQ+DejaVu Sans"/>
                <a:cs typeface="GRULLQ+DejaVu Sans"/>
              </a:rPr>
              <a:t>РАЗВИТИЕ,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6">
                <a:solidFill>
                  <a:srgbClr val="231f20"/>
                </a:solidFill>
                <a:latin typeface="GRULLQ+DejaVu Sans"/>
                <a:cs typeface="GRULLQ+DejaVu Sans"/>
              </a:rPr>
              <a:t>ОБЩЕНИЕ,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5">
                <a:solidFill>
                  <a:srgbClr val="231f20"/>
                </a:solidFill>
                <a:latin typeface="GRULLQ+DejaVu Sans"/>
                <a:cs typeface="GRULLQ+DejaVu Sans"/>
              </a:rPr>
              <a:t>САМООЦЕНКА,</a:t>
            </a:r>
          </a:p>
          <a:p>
            <a:pPr marL="0" marR="0">
              <a:lnSpc>
                <a:spcPts val="1062"/>
              </a:lnSpc>
              <a:spcBef>
                <a:spcPts val="27"/>
              </a:spcBef>
              <a:spcAft>
                <a:spcPts val="0"/>
              </a:spcAft>
            </a:pPr>
            <a:r>
              <a:rPr dirty="0" sz="900" spc="50">
                <a:solidFill>
                  <a:srgbClr val="231f20"/>
                </a:solidFill>
                <a:latin typeface="GRULLQ+DejaVu Sans"/>
                <a:cs typeface="GRULLQ+DejaVu Sans"/>
              </a:rPr>
              <a:t>ТВОРЧЕСТВО.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6">
                <a:solidFill>
                  <a:srgbClr val="231f20"/>
                </a:solidFill>
                <a:latin typeface="GRULLQ+DejaVu Sans"/>
                <a:cs typeface="GRULLQ+DejaVu Sans"/>
              </a:rPr>
              <a:t>КУРС</a:t>
            </a:r>
            <a:r>
              <a:rPr dirty="0" sz="900" spc="4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2">
                <a:solidFill>
                  <a:srgbClr val="231f20"/>
                </a:solidFill>
                <a:latin typeface="GRULLQ+DejaVu Sans"/>
                <a:cs typeface="GRULLQ+DejaVu Sans"/>
              </a:rPr>
              <a:t>ВНЕУРОЧНОЙ</a:t>
            </a:r>
            <a:r>
              <a:rPr dirty="0" sz="9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1">
                <a:solidFill>
                  <a:srgbClr val="231f20"/>
                </a:solidFill>
                <a:latin typeface="GRULLQ+DejaVu Sans"/>
                <a:cs typeface="GRULLQ+DejaVu Sans"/>
              </a:rPr>
              <a:t>ДЕЯТЕЛЬНОСТИ.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7">
                <a:solidFill>
                  <a:srgbClr val="231f20"/>
                </a:solidFill>
                <a:latin typeface="GRULLQ+DejaVu Sans"/>
                <a:cs typeface="GRULLQ+DejaVu Sans"/>
              </a:rPr>
              <a:t>4-</a:t>
            </a:r>
          </a:p>
          <a:p>
            <a:pPr marL="1437640" marR="0">
              <a:lnSpc>
                <a:spcPts val="1062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й</a:t>
            </a:r>
            <a:r>
              <a:rPr dirty="0" sz="900" spc="7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4">
                <a:solidFill>
                  <a:srgbClr val="231f20"/>
                </a:solidFill>
                <a:latin typeface="GRULLQ+DejaVu Sans"/>
                <a:cs typeface="GRULLQ+DejaVu Sans"/>
              </a:rPr>
              <a:t>КЛАСС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80820" y="3684360"/>
            <a:ext cx="2232503" cy="163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89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Пособие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учителей</a:t>
            </a:r>
            <a:r>
              <a:rPr dirty="0" sz="8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50" spc="3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родителей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37970" y="3884747"/>
            <a:ext cx="2118096" cy="2914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Компьютерная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вёрстка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6" i="1">
                <a:solidFill>
                  <a:srgbClr val="231f20"/>
                </a:solidFill>
                <a:latin typeface="Times New Roman"/>
                <a:cs typeface="Times New Roman"/>
              </a:rPr>
              <a:t>Д.</a:t>
            </a:r>
            <a:r>
              <a:rPr dirty="0" sz="800" spc="19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18" i="1">
                <a:solidFill>
                  <a:srgbClr val="231f20"/>
                </a:solidFill>
                <a:latin typeface="Times New Roman"/>
                <a:cs typeface="Times New Roman"/>
              </a:rPr>
              <a:t>Бездудный</a:t>
            </a:r>
          </a:p>
          <a:p>
            <a:pPr marL="0" marR="0">
              <a:lnSpc>
                <a:spcPts val="954"/>
              </a:lnSpc>
              <a:spcBef>
                <a:spcPts val="35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Корректоры</a:t>
            </a:r>
            <a:r>
              <a:rPr dirty="0" sz="800" spc="3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0" i="1">
                <a:solidFill>
                  <a:srgbClr val="231f20"/>
                </a:solidFill>
                <a:latin typeface="Times New Roman"/>
                <a:cs typeface="Times New Roman"/>
              </a:rPr>
              <a:t>Н.</a:t>
            </a:r>
            <a:r>
              <a:rPr dirty="0" sz="8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19" i="1">
                <a:solidFill>
                  <a:srgbClr val="231f20"/>
                </a:solidFill>
                <a:latin typeface="Times New Roman"/>
                <a:cs typeface="Times New Roman"/>
              </a:rPr>
              <a:t>Коновалова,</a:t>
            </a:r>
            <a:r>
              <a:rPr dirty="0" sz="800" spc="11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22" i="1">
                <a:solidFill>
                  <a:srgbClr val="231f20"/>
                </a:solidFill>
                <a:latin typeface="Times New Roman"/>
                <a:cs typeface="Times New Roman"/>
              </a:rPr>
              <a:t>С.</a:t>
            </a:r>
            <a:r>
              <a:rPr dirty="0" sz="800" i="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dirty="0" sz="800" spc="17" i="1">
                <a:solidFill>
                  <a:srgbClr val="231f20"/>
                </a:solidFill>
                <a:latin typeface="Times New Roman"/>
                <a:cs typeface="Times New Roman"/>
              </a:rPr>
              <a:t>Верескун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9470" y="4222566"/>
            <a:ext cx="3512282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Налоговая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льгота: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издание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соответствует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коду</a:t>
            </a:r>
            <a:r>
              <a:rPr dirty="0" sz="800" spc="1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95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3000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ОК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30630" y="4419416"/>
            <a:ext cx="2731054" cy="3041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005-93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(ОКП)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Подписано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печать</a:t>
            </a:r>
            <a:r>
              <a:rPr dirty="0" sz="8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05.08.2015.</a:t>
            </a:r>
          </a:p>
          <a:p>
            <a:pPr marL="140969" marR="0">
              <a:lnSpc>
                <a:spcPts val="954"/>
              </a:lnSpc>
              <a:spcBef>
                <a:spcPts val="135"/>
              </a:spcBef>
              <a:spcAft>
                <a:spcPts val="0"/>
              </a:spcAft>
            </a:pP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Формат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60х84</a:t>
            </a:r>
            <a:r>
              <a:rPr dirty="0" sz="700" baseline="38750" spc="24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/</a:t>
            </a:r>
            <a:r>
              <a:rPr dirty="0" sz="800" spc="4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.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Бумага</a:t>
            </a:r>
            <a:r>
              <a:rPr dirty="0" sz="800" spc="3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типографская.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47900" y="4629656"/>
            <a:ext cx="181609" cy="11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96"/>
              </a:lnSpc>
              <a:spcBef>
                <a:spcPts val="0"/>
              </a:spcBef>
              <a:spcAft>
                <a:spcPts val="0"/>
              </a:spcAft>
            </a:pPr>
            <a:r>
              <a:rPr dirty="0" sz="500" spc="28">
                <a:solidFill>
                  <a:srgbClr val="231f20"/>
                </a:solidFill>
                <a:latin typeface="GRULLQ+DejaVu Sans"/>
                <a:cs typeface="GRULLQ+DejaVu Sans"/>
              </a:rPr>
              <a:t>16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70280" y="4681037"/>
            <a:ext cx="3250478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Гарнитура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Ньютон.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Печать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офсетная.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Усл.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печ.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л.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19">
                <a:solidFill>
                  <a:srgbClr val="231f20"/>
                </a:solidFill>
                <a:latin typeface="GRULLQ+DejaVu Sans"/>
                <a:cs typeface="GRULLQ+DejaVu Sans"/>
              </a:rPr>
              <a:t>3,72.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86130" y="4918527"/>
            <a:ext cx="3619383" cy="921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9239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Издательство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31">
                <a:solidFill>
                  <a:srgbClr val="231f20"/>
                </a:solidFill>
                <a:latin typeface="GRULLQ+DejaVu Sans"/>
                <a:cs typeface="GRULLQ+DejaVu Sans"/>
              </a:rPr>
              <a:t>ООО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«ЛЕГИОН»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включено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перечень</a:t>
            </a:r>
          </a:p>
          <a:p>
            <a:pPr marL="71119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организаций,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осуществляющих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издание</a:t>
            </a:r>
            <a:r>
              <a:rPr dirty="0" sz="80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учебных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пособий,</a:t>
            </a:r>
          </a:p>
          <a:p>
            <a:pPr marL="1113790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которые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допускаются</a:t>
            </a:r>
          </a:p>
          <a:p>
            <a:pPr marL="77469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к</a:t>
            </a:r>
            <a:r>
              <a:rPr dirty="0" sz="800" spc="4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использованию</a:t>
            </a:r>
            <a:r>
              <a:rPr dirty="0" sz="800" spc="3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образовательном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процессе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00" spc="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имеющих</a:t>
            </a:r>
          </a:p>
          <a:p>
            <a:pPr marL="359409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14">
                <a:solidFill>
                  <a:srgbClr val="231f20"/>
                </a:solidFill>
                <a:latin typeface="GRULLQ+DejaVu Sans"/>
                <a:cs typeface="GRULLQ+DejaVu Sans"/>
              </a:rPr>
              <a:t>государственную</a:t>
            </a:r>
            <a:r>
              <a:rPr dirty="0" sz="800" spc="3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аккредитацию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и</a:t>
            </a:r>
            <a:r>
              <a:rPr dirty="0" sz="8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8">
                <a:solidFill>
                  <a:srgbClr val="231f20"/>
                </a:solidFill>
                <a:latin typeface="GRULLQ+DejaVu Sans"/>
                <a:cs typeface="GRULLQ+DejaVu Sans"/>
              </a:rPr>
              <a:t>реализующих</a:t>
            </a:r>
          </a:p>
          <a:p>
            <a:pPr marL="302259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образовательные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программы</a:t>
            </a:r>
            <a:r>
              <a:rPr dirty="0" sz="800" spc="3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общего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образования</a:t>
            </a:r>
          </a:p>
          <a:p>
            <a:pPr marL="0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образовательных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учреждениях.</a:t>
            </a:r>
            <a:r>
              <a:rPr dirty="0" sz="800" spc="-1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Приказ</a:t>
            </a:r>
            <a:r>
              <a:rPr dirty="0" sz="8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5">
                <a:solidFill>
                  <a:srgbClr val="231f20"/>
                </a:solidFill>
                <a:latin typeface="GRULLQ+DejaVu Sans"/>
                <a:cs typeface="GRULLQ+DejaVu Sans"/>
              </a:rPr>
              <a:t>Минобрнауки</a:t>
            </a:r>
            <a:r>
              <a:rPr dirty="0" sz="80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1">
                <a:solidFill>
                  <a:srgbClr val="231f20"/>
                </a:solidFill>
                <a:latin typeface="GRULLQ+DejaVu Sans"/>
                <a:cs typeface="GRULLQ+DejaVu Sans"/>
              </a:rPr>
              <a:t>России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53439" y="5812789"/>
            <a:ext cx="3483730" cy="2803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7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850" spc="4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20">
                <a:solidFill>
                  <a:srgbClr val="231f20"/>
                </a:solidFill>
                <a:latin typeface="GRULLQ+DejaVu Sans"/>
                <a:cs typeface="GRULLQ+DejaVu Sans"/>
              </a:rPr>
              <a:t>729</a:t>
            </a:r>
            <a:r>
              <a:rPr dirty="0" sz="8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9">
                <a:solidFill>
                  <a:srgbClr val="231f20"/>
                </a:solidFill>
                <a:latin typeface="GRULLQ+DejaVu Sans"/>
                <a:cs typeface="GRULLQ+DejaVu Sans"/>
              </a:rPr>
              <a:t>от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7">
                <a:solidFill>
                  <a:srgbClr val="231f20"/>
                </a:solidFill>
                <a:latin typeface="GRULLQ+DejaVu Sans"/>
                <a:cs typeface="GRULLQ+DejaVu Sans"/>
              </a:rPr>
              <a:t>14.12.2009,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6">
                <a:solidFill>
                  <a:srgbClr val="231f20"/>
                </a:solidFill>
                <a:latin typeface="GRULLQ+DejaVu Sans"/>
                <a:cs typeface="GRULLQ+DejaVu Sans"/>
              </a:rPr>
              <a:t>зарегистрирован</a:t>
            </a:r>
            <a:r>
              <a:rPr dirty="0" sz="850" spc="2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850" spc="2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22">
                <a:solidFill>
                  <a:srgbClr val="231f20"/>
                </a:solidFill>
                <a:latin typeface="GRULLQ+DejaVu Sans"/>
                <a:cs typeface="GRULLQ+DejaVu Sans"/>
              </a:rPr>
              <a:t>Минюст</a:t>
            </a:r>
            <a:r>
              <a:rPr dirty="0" sz="850" spc="1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5">
                <a:solidFill>
                  <a:srgbClr val="231f20"/>
                </a:solidFill>
                <a:latin typeface="GRULLQ+DejaVu Sans"/>
                <a:cs typeface="GRULLQ+DejaVu Sans"/>
              </a:rPr>
              <a:t>России</a:t>
            </a:r>
          </a:p>
          <a:p>
            <a:pPr marL="1059180" marR="0">
              <a:lnSpc>
                <a:spcPts val="929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spc="16">
                <a:solidFill>
                  <a:srgbClr val="231f20"/>
                </a:solidFill>
                <a:latin typeface="GRULLQ+DejaVu Sans"/>
                <a:cs typeface="GRULLQ+DejaVu Sans"/>
              </a:rPr>
              <a:t>15.01.2010</a:t>
            </a:r>
            <a:r>
              <a:rPr dirty="0" sz="850" spc="1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№</a:t>
            </a:r>
            <a:r>
              <a:rPr dirty="0" sz="85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20">
                <a:solidFill>
                  <a:srgbClr val="231f20"/>
                </a:solidFill>
                <a:latin typeface="GRULLQ+DejaVu Sans"/>
                <a:cs typeface="GRULLQ+DejaVu Sans"/>
              </a:rPr>
              <a:t>15987.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085340" y="6170747"/>
            <a:ext cx="1023955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31">
                <a:solidFill>
                  <a:srgbClr val="231f20"/>
                </a:solidFill>
                <a:latin typeface="GRULLQ+DejaVu Sans"/>
                <a:cs typeface="GRULLQ+DejaVu Sans"/>
              </a:rPr>
              <a:t>ООО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7">
                <a:solidFill>
                  <a:srgbClr val="231f20"/>
                </a:solidFill>
                <a:latin typeface="GRULLQ+DejaVu Sans"/>
                <a:cs typeface="GRULLQ+DejaVu Sans"/>
              </a:rPr>
              <a:t>«ЛЕГИОН»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141730" y="6296659"/>
            <a:ext cx="2910947" cy="4169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77"/>
              </a:lnSpc>
              <a:spcBef>
                <a:spcPts val="0"/>
              </a:spcBef>
              <a:spcAft>
                <a:spcPts val="0"/>
              </a:spcAft>
            </a:pPr>
            <a:r>
              <a:rPr dirty="0" sz="850" spc="23">
                <a:solidFill>
                  <a:srgbClr val="231f20"/>
                </a:solidFill>
                <a:latin typeface="GRULLQ+DejaVu Sans"/>
                <a:cs typeface="GRULLQ+DejaVu Sans"/>
              </a:rPr>
              <a:t>Для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7">
                <a:solidFill>
                  <a:srgbClr val="231f20"/>
                </a:solidFill>
                <a:latin typeface="GRULLQ+DejaVu Sans"/>
                <a:cs typeface="GRULLQ+DejaVu Sans"/>
              </a:rPr>
              <a:t>писем:</a:t>
            </a:r>
            <a:r>
              <a:rPr dirty="0" sz="850" spc="2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8">
                <a:solidFill>
                  <a:srgbClr val="231f20"/>
                </a:solidFill>
                <a:latin typeface="GRULLQ+DejaVu Sans"/>
                <a:cs typeface="GRULLQ+DejaVu Sans"/>
              </a:rPr>
              <a:t>344000,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-51">
                <a:solidFill>
                  <a:srgbClr val="231f20"/>
                </a:solidFill>
                <a:latin typeface="GRULLQ+DejaVu Sans"/>
                <a:cs typeface="GRULLQ+DejaVu Sans"/>
              </a:rPr>
              <a:t>г.</a:t>
            </a:r>
            <a:r>
              <a:rPr dirty="0" sz="850" spc="84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7">
                <a:solidFill>
                  <a:srgbClr val="231f20"/>
                </a:solidFill>
                <a:latin typeface="GRULLQ+DejaVu Sans"/>
                <a:cs typeface="GRULLQ+DejaVu Sans"/>
              </a:rPr>
              <a:t>Ростов-на-Дону,</a:t>
            </a:r>
            <a:r>
              <a:rPr dirty="0" sz="85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4">
                <a:solidFill>
                  <a:srgbClr val="231f20"/>
                </a:solidFill>
                <a:latin typeface="GRULLQ+DejaVu Sans"/>
                <a:cs typeface="GRULLQ+DejaVu Sans"/>
              </a:rPr>
              <a:t>а/я</a:t>
            </a:r>
            <a:r>
              <a:rPr dirty="0" sz="850" spc="1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50" spc="16">
                <a:solidFill>
                  <a:srgbClr val="231f20"/>
                </a:solidFill>
                <a:latin typeface="GRULLQ+DejaVu Sans"/>
                <a:cs typeface="GRULLQ+DejaVu Sans"/>
              </a:rPr>
              <a:t>550.</a:t>
            </a:r>
          </a:p>
          <a:p>
            <a:pPr marL="40639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Адрес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6">
                <a:solidFill>
                  <a:srgbClr val="231f20"/>
                </a:solidFill>
                <a:latin typeface="GRULLQ+DejaVu Sans"/>
                <a:cs typeface="GRULLQ+DejaVu Sans"/>
              </a:rPr>
              <a:t>редакции: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344082,</a:t>
            </a: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-42">
                <a:solidFill>
                  <a:srgbClr val="231f20"/>
                </a:solidFill>
                <a:latin typeface="GRULLQ+DejaVu Sans"/>
                <a:cs typeface="GRULLQ+DejaVu Sans"/>
              </a:rPr>
              <a:t>г.</a:t>
            </a:r>
            <a:r>
              <a:rPr dirty="0" sz="800" spc="1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4">
                <a:solidFill>
                  <a:srgbClr val="231f20"/>
                </a:solidFill>
                <a:latin typeface="GRULLQ+DejaVu Sans"/>
                <a:cs typeface="GRULLQ+DejaVu Sans"/>
              </a:rPr>
              <a:t>Ростов-на-Дону,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2">
                <a:solidFill>
                  <a:srgbClr val="231f20"/>
                </a:solidFill>
                <a:latin typeface="GRULLQ+DejaVu Sans"/>
                <a:cs typeface="GRULLQ+DejaVu Sans"/>
              </a:rPr>
              <a:t>ул.</a:t>
            </a:r>
          </a:p>
          <a:p>
            <a:pPr marL="429259" marR="0">
              <a:lnSpc>
                <a:spcPts val="954"/>
              </a:lnSpc>
              <a:spcBef>
                <a:spcPts val="45"/>
              </a:spcBef>
              <a:spcAft>
                <a:spcPts val="0"/>
              </a:spcAft>
            </a:pPr>
            <a:r>
              <a:rPr dirty="0" sz="800" spc="23">
                <a:solidFill>
                  <a:srgbClr val="231f20"/>
                </a:solidFill>
                <a:latin typeface="GRULLQ+DejaVu Sans"/>
                <a:cs typeface="GRULLQ+DejaVu Sans"/>
              </a:rPr>
              <a:t>Согласия,</a:t>
            </a:r>
            <a:r>
              <a:rPr dirty="0" sz="800" spc="1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-16">
                <a:solidFill>
                  <a:srgbClr val="231f20"/>
                </a:solidFill>
                <a:latin typeface="GRULLQ+DejaVu Sans"/>
                <a:cs typeface="GRULLQ+DejaVu Sans"/>
              </a:rPr>
              <a:t>7.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>
                <a:solidFill>
                  <a:srgbClr val="231f20"/>
                </a:solidFill>
                <a:latin typeface="GRULLQ+DejaVu Sans"/>
                <a:cs typeface="GRULLQ+DejaVu Sans"/>
              </a:rPr>
              <a:t>www.legionr.ru</a:t>
            </a:r>
            <a:r>
              <a:rPr dirty="0" sz="8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800" spc="20">
                <a:solidFill>
                  <a:srgbClr val="231f20"/>
                </a:solidFill>
                <a:latin typeface="GRULLQ+DejaVu Sans"/>
                <a:cs typeface="GRULLQ+DejaVu Sans"/>
              </a:rPr>
              <a:t>e-mail: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845310" y="6681287"/>
            <a:ext cx="1505954" cy="159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954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 spc="20">
                <a:solidFill>
                  <a:srgbClr val="231f20"/>
                </a:solidFill>
                <a:latin typeface="GRULLQ+DejaVu Sans"/>
                <a:cs typeface="GRULLQ+DejaVu Sans"/>
              </a:rPr>
              <a:t>legionrus@legionrus.com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530225" y="491452"/>
            <a:ext cx="3997325" cy="1177924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7852410" y="6955752"/>
            <a:ext cx="12700" cy="127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425055" y="6955752"/>
            <a:ext cx="12700" cy="12700"/>
          </a:xfrm>
          <a:prstGeom prst="rect">
            <a:avLst/>
          </a:prstGeom>
          <a:blipFill>
            <a:blip cstate="print"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2830195" y="6955752"/>
            <a:ext cx="12700" cy="12700"/>
          </a:xfrm>
          <a:prstGeom prst="rect">
            <a:avLst/>
          </a:prstGeom>
          <a:blipFill>
            <a:blip cstate="print"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03475" y="6955752"/>
            <a:ext cx="12700" cy="12700"/>
          </a:xfrm>
          <a:prstGeom prst="rect">
            <a:avLst/>
          </a:prstGeom>
          <a:blipFill>
            <a:blip cstate="print"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24940" y="531293"/>
            <a:ext cx="633046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зрения.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08660" y="706939"/>
            <a:ext cx="229968" cy="1755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dirty="0" sz="9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36650" y="707529"/>
            <a:ext cx="229160" cy="1748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6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1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24940" y="707823"/>
            <a:ext cx="808190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12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028950" y="707823"/>
            <a:ext cx="975677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15">
                <a:solidFill>
                  <a:srgbClr val="231f20"/>
                </a:solidFill>
                <a:latin typeface="GRULLQ+DejaVu Sans"/>
                <a:cs typeface="GRULLQ+DejaVu Sans"/>
              </a:rPr>
              <a:t>логических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24940" y="842443"/>
            <a:ext cx="2580402" cy="4437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116">
                <a:solidFill>
                  <a:srgbClr val="231f20"/>
                </a:solidFill>
                <a:latin typeface="GRULLQ+DejaVu Sans"/>
                <a:cs typeface="GRULLQ+DejaVu Sans"/>
              </a:rPr>
              <a:t>способностей.</a:t>
            </a:r>
            <a:r>
              <a:rPr dirty="0" sz="900" spc="657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Построение</a:t>
            </a:r>
            <a:r>
              <a:rPr dirty="0" sz="900" spc="58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графа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8">
                <a:solidFill>
                  <a:srgbClr val="231f20"/>
                </a:solidFill>
                <a:latin typeface="GRULLQ+DejaVu Sans"/>
                <a:cs typeface="GRULLQ+DejaVu Sans"/>
              </a:rPr>
              <a:t>возможностей</a:t>
            </a:r>
            <a:r>
              <a:rPr dirty="0" sz="900" spc="240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комбина-</a:t>
            </a:r>
            <a:r>
              <a:rPr dirty="0" sz="900" spc="768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6">
                <a:solidFill>
                  <a:srgbClr val="231f20"/>
                </a:solidFill>
                <a:latin typeface="GRULLQ+DejaVu Sans"/>
                <a:cs typeface="GRULLQ+DejaVu Sans"/>
              </a:rPr>
              <a:t>торной</a:t>
            </a:r>
          </a:p>
          <a:p>
            <a:pPr marL="0" marR="0">
              <a:lnSpc>
                <a:spcPts val="1059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задаче.</a:t>
            </a:r>
            <a:r>
              <a:rPr dirty="0" sz="900" spc="1329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30">
                <a:solidFill>
                  <a:srgbClr val="231f20"/>
                </a:solidFill>
                <a:latin typeface="GRULLQ+DejaVu Sans"/>
                <a:cs typeface="GRULLQ+DejaVu Sans"/>
              </a:rPr>
              <a:t>Симметрия</a:t>
            </a:r>
            <a:r>
              <a:rPr dirty="0" sz="900" spc="3525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задачах.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79031" y="977063"/>
            <a:ext cx="22313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28950" y="1111683"/>
            <a:ext cx="223131" cy="1744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424940" y="1246303"/>
            <a:ext cx="2578858" cy="4443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073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 spc="27">
                <a:solidFill>
                  <a:srgbClr val="231f20"/>
                </a:solidFill>
                <a:latin typeface="GRULLQ+DejaVu Sans"/>
                <a:cs typeface="GRULLQ+DejaVu Sans"/>
              </a:rPr>
              <a:t>Развитие</a:t>
            </a:r>
            <a:r>
              <a:rPr dirty="0" sz="900" spc="36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2">
                <a:solidFill>
                  <a:srgbClr val="231f20"/>
                </a:solidFill>
                <a:latin typeface="GRULLQ+DejaVu Sans"/>
                <a:cs typeface="GRULLQ+DejaVu Sans"/>
              </a:rPr>
              <a:t>коммуникативных</a:t>
            </a:r>
            <a:r>
              <a:rPr dirty="0" sz="900" spc="72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1">
                <a:solidFill>
                  <a:srgbClr val="231f20"/>
                </a:solidFill>
                <a:latin typeface="GRULLQ+DejaVu Sans"/>
                <a:cs typeface="GRULLQ+DejaVu Sans"/>
              </a:rPr>
              <a:t>навыков</a:t>
            </a:r>
          </a:p>
          <a:p>
            <a:pPr marL="0" marR="0">
              <a:lnSpc>
                <a:spcPts val="1060"/>
              </a:lnSpc>
              <a:spcBef>
                <a:spcPts val="0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в</a:t>
            </a:r>
            <a:r>
              <a:rPr dirty="0" sz="900" spc="33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52">
                <a:solidFill>
                  <a:srgbClr val="231f20"/>
                </a:solidFill>
                <a:latin typeface="GRULLQ+DejaVu Sans"/>
                <a:cs typeface="GRULLQ+DejaVu Sans"/>
              </a:rPr>
              <a:t>парной</a:t>
            </a:r>
            <a:r>
              <a:rPr dirty="0" sz="900" spc="71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 spc="48">
                <a:solidFill>
                  <a:srgbClr val="231f20"/>
                </a:solidFill>
                <a:latin typeface="GRULLQ+DejaVu Sans"/>
                <a:cs typeface="GRULLQ+DejaVu Sans"/>
              </a:rPr>
              <a:t>игре</a:t>
            </a:r>
          </a:p>
          <a:p>
            <a:pPr marL="0" marR="0">
              <a:lnSpc>
                <a:spcPts val="1047"/>
              </a:lnSpc>
              <a:spcBef>
                <a:spcPts val="67"/>
              </a:spcBef>
              <a:spcAft>
                <a:spcPts val="0"/>
              </a:spcAft>
            </a:pP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«Зачеркни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 </a:t>
            </a:r>
            <a:r>
              <a:rPr dirty="0" sz="900">
                <a:solidFill>
                  <a:srgbClr val="231f20"/>
                </a:solidFill>
                <a:latin typeface="GRULLQ+DejaVu Sans"/>
                <a:cs typeface="GRULLQ+DejaVu Sans"/>
              </a:rPr>
              <a:t>клетку».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5133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8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529830" y="6879552"/>
            <a:ext cx="240473" cy="19258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16"/>
              </a:lnSpc>
              <a:spcBef>
                <a:spcPts val="0"/>
              </a:spcBef>
              <a:spcAft>
                <a:spcPts val="0"/>
              </a:spcAft>
            </a:pPr>
            <a:r>
              <a:rPr dirty="0" sz="1050">
                <a:solidFill>
                  <a:srgbClr val="231f20"/>
                </a:solidFill>
                <a:latin typeface="GRULLQ+DejaVu Sans"/>
                <a:cs typeface="GRULLQ+DejaVu Sans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root</dc:creator>
  <cp:lastModifiedBy>root</cp:lastModifiedBy>
  <cp:revision>1</cp:revision>
  <dcterms:modified xsi:type="dcterms:W3CDTF">2023-10-13T08:40:28+00:00</dcterms:modified>
</cp:coreProperties>
</file>