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62" r:id="rId3"/>
    <p:sldId id="263" r:id="rId4"/>
    <p:sldId id="264" r:id="rId5"/>
    <p:sldId id="265" r:id="rId6"/>
    <p:sldId id="266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87" autoAdjust="0"/>
    <p:restoredTop sz="94660"/>
  </p:normalViewPr>
  <p:slideViewPr>
    <p:cSldViewPr>
      <p:cViewPr varScale="1">
        <p:scale>
          <a:sx n="55" d="100"/>
          <a:sy n="55" d="100"/>
        </p:scale>
        <p:origin x="150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FB33-968F-4EEC-9D61-A403C5151437}" type="datetimeFigureOut">
              <a:rPr lang="ru-RU" smtClean="0"/>
              <a:pPr/>
              <a:t>14.10.2023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FB33-968F-4EEC-9D61-A403C5151437}" type="datetimeFigureOut">
              <a:rPr lang="ru-RU" smtClean="0"/>
              <a:pPr/>
              <a:t>14.10.2023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FB33-968F-4EEC-9D61-A403C5151437}" type="datetimeFigureOut">
              <a:rPr lang="ru-RU" smtClean="0"/>
              <a:pPr/>
              <a:t>14.10.2023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FB33-968F-4EEC-9D61-A403C5151437}" type="datetimeFigureOut">
              <a:rPr lang="ru-RU" smtClean="0"/>
              <a:pPr/>
              <a:t>14.10.2023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FB33-968F-4EEC-9D61-A403C5151437}" type="datetimeFigureOut">
              <a:rPr lang="ru-RU" smtClean="0"/>
              <a:pPr/>
              <a:t>14.10.2023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FB33-968F-4EEC-9D61-A403C5151437}" type="datetimeFigureOut">
              <a:rPr lang="ru-RU" smtClean="0"/>
              <a:pPr/>
              <a:t>14.10.2023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FB33-968F-4EEC-9D61-A403C5151437}" type="datetimeFigureOut">
              <a:rPr lang="ru-RU" smtClean="0"/>
              <a:pPr/>
              <a:t>14.10.2023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FB33-968F-4EEC-9D61-A403C5151437}" type="datetimeFigureOut">
              <a:rPr lang="ru-RU" smtClean="0"/>
              <a:pPr/>
              <a:t>14.10.2023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FB33-968F-4EEC-9D61-A403C5151437}" type="datetimeFigureOut">
              <a:rPr lang="ru-RU" smtClean="0"/>
              <a:pPr/>
              <a:t>14.10.2023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FB33-968F-4EEC-9D61-A403C5151437}" type="datetimeFigureOut">
              <a:rPr lang="ru-RU" smtClean="0"/>
              <a:pPr/>
              <a:t>14.10.2023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FB33-968F-4EEC-9D61-A403C5151437}" type="datetimeFigureOut">
              <a:rPr lang="ru-RU" smtClean="0"/>
              <a:pPr/>
              <a:t>14.10.2023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992FB33-968F-4EEC-9D61-A403C5151437}" type="datetimeFigureOut">
              <a:rPr lang="ru-RU" smtClean="0"/>
              <a:pPr/>
              <a:t>14.10.2023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krasotyrossii.ru/wp-content/uploads/2015/11/&#1041;&#1072;&#1088;&#1075;&#1091;&#1079;&#1080;&#1085;&#1089;&#1082;&#1080;&#1081;-&#1079;&#1072;&#1087;&#1086;&#1074;&#1077;&#1076;&#1085;&#1080;&#1082;-&#1089;&#1086;&#1073;&#1086;&#1083;&#1100;-&#1092;&#1086;&#1090;&#1086;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krasotyrossii.ru/wp-content/uploads/2015/11/&#1041;&#1072;&#1088;&#1075;&#1091;&#1079;&#1080;&#1085;&#1089;&#1082;&#1080;&#1081;-&#1079;&#1072;&#1087;&#1086;&#1074;&#1077;&#1076;&#1085;&#1080;&#1082;-&#1088;&#1099;&#1073;&#1072;-&#1092;&#1086;&#1090;&#1086;.jpg" TargetMode="External"/><Relationship Id="rId3" Type="http://schemas.openxmlformats.org/officeDocument/2006/relationships/image" Target="../media/image14.jpeg"/><Relationship Id="rId7" Type="http://schemas.openxmlformats.org/officeDocument/2006/relationships/image" Target="../media/image16.jpeg"/><Relationship Id="rId2" Type="http://schemas.openxmlformats.org/officeDocument/2006/relationships/hyperlink" Target="http://krasotyrossii.ru/wp-content/uploads/2015/11/&#1041;&#1072;&#1088;&#1075;&#1091;&#1079;&#1080;&#1085;&#1089;&#1082;&#1080;&#1081;-&#1079;&#1072;&#1087;&#1086;&#1074;&#1077;&#1076;&#1085;&#1080;&#1082;-&#1089;&#1086;&#1073;&#1086;&#1083;&#1100;-&#1092;&#1086;&#1090;&#1086;.jpg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krasotyrossii.ru/wp-content/uploads/2015/11/&#1041;&#1072;&#1088;&#1075;&#1091;&#1079;&#1080;&#1085;&#1089;&#1082;&#1080;&#1081;-&#1079;&#1072;&#1087;&#1086;&#1074;&#1077;&#1076;&#1085;&#1080;&#1082;-&#1095;&#1077;&#1088;&#1085;&#1099;&#1081;-&#1072;&#1080;&#1089;&#1090;-&#1092;&#1086;&#1090;&#1086;.jpg" TargetMode="External"/><Relationship Id="rId11" Type="http://schemas.openxmlformats.org/officeDocument/2006/relationships/image" Target="../media/image19.jpeg"/><Relationship Id="rId5" Type="http://schemas.openxmlformats.org/officeDocument/2006/relationships/image" Target="../media/image15.jpeg"/><Relationship Id="rId10" Type="http://schemas.openxmlformats.org/officeDocument/2006/relationships/image" Target="../media/image18.jpeg"/><Relationship Id="rId4" Type="http://schemas.openxmlformats.org/officeDocument/2006/relationships/hyperlink" Target="http://krasotyrossii.ru/wp-content/uploads/2015/11/&#1041;&#1072;&#1088;&#1075;&#1091;&#1079;&#1080;&#1085;&#1089;&#1082;&#1080;&#1081;-&#1079;&#1072;&#1087;&#1086;&#1074;&#1077;&#1076;&#1085;&#1080;&#1082;-&#1073;&#1091;&#1088;&#1099;&#1081;-&#1084;&#1077;&#1076;&#1074;&#1077;&#1076;&#1100;-&#1092;&#1086;&#1090;&#1086;.jpg" TargetMode="External"/><Relationship Id="rId9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ЗАПОВЕДНИКИ ПРИБАЙКАЛЬЯ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766936"/>
          </a:xfrm>
        </p:spPr>
        <p:txBody>
          <a:bodyPr/>
          <a:lstStyle/>
          <a:p>
            <a:r>
              <a:rPr lang="ru-RU" dirty="0" smtClean="0"/>
              <a:t>БАРГУЗИНСКИЙ ЗАПОВЕДНИК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347864" y="5373216"/>
            <a:ext cx="27570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Над  проектом работали</a:t>
            </a:r>
          </a:p>
          <a:p>
            <a:pPr algn="ctr"/>
            <a:r>
              <a:rPr lang="ru-RU" dirty="0" smtClean="0"/>
              <a:t>учащиеся 4 А класса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Баргузинский заповедник соболь фото">
            <a:hlinkClick r:id="rId2" tooltip="&quot;&quot;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828378"/>
            <a:ext cx="2620228" cy="1725751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27" descr="http://attractionstory.ru/wp-content/uploads/2016/02/id-7161-barguzinskiyy-zapovednik-0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19"/>
          <a:stretch/>
        </p:blipFill>
        <p:spPr bwMode="auto">
          <a:xfrm>
            <a:off x="467544" y="404664"/>
            <a:ext cx="5397073" cy="4240869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138595" y="3832100"/>
            <a:ext cx="5024436" cy="30259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5076056" y="1390564"/>
            <a:ext cx="788561" cy="886308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988"/>
          </a:p>
        </p:txBody>
      </p:sp>
    </p:spTree>
    <p:extLst>
      <p:ext uri="{BB962C8B-B14F-4D97-AF65-F5344CB8AC3E}">
        <p14:creationId xmlns:p14="http://schemas.microsoft.com/office/powerpoint/2010/main" val="3123818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548451" y="227725"/>
            <a:ext cx="11404660" cy="235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2953" tIns="41476" rIns="82953" bIns="41476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sz="988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3195043"/>
            <a:ext cx="7992888" cy="31927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08435" algn="ctr"/>
            <a:r>
              <a:rPr lang="ru-RU" sz="1270" b="1" dirty="0">
                <a:solidFill>
                  <a:srgbClr val="C00000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БАРГУЗИНСКИЙ ЗАПОВЕДНИК</a:t>
            </a:r>
            <a:endParaRPr lang="en-US" sz="1270" b="1" dirty="0">
              <a:solidFill>
                <a:srgbClr val="C00000"/>
              </a:solidFill>
              <a:latin typeface="Bookman Old Style" panose="0205060405050502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08435" algn="just"/>
            <a:r>
              <a:rPr lang="ru-RU" sz="1452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северо-восточном берегу самого древнего, самого глубокого, самого чистого, самого прозрачного и самого красивого на Планете озера раскинул свои владения </a:t>
            </a:r>
            <a:r>
              <a:rPr lang="ru-RU" sz="1452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Баргузинский</a:t>
            </a:r>
            <a:r>
              <a:rPr lang="ru-RU" sz="1452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заповедник.</a:t>
            </a:r>
            <a:r>
              <a:rPr lang="ru-RU" sz="1452" dirty="0">
                <a:latin typeface="Times New Roman" panose="02020603050405020304" pitchFamily="18" charset="0"/>
                <a:ea typeface="Bookman Old Style" panose="02050604050505020204" pitchFamily="18" charset="0"/>
                <a:cs typeface="Times New Roman" panose="02020603050405020304" pitchFamily="18" charset="0"/>
              </a:rPr>
              <a:t> Он является самым старым российским заповедником. </a:t>
            </a:r>
            <a:r>
              <a:rPr lang="ru-RU" sz="1452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Именно здесь в 1916 г. зародилась современная заповедная система нашей страны. Заповедник был создан</a:t>
            </a:r>
            <a:r>
              <a:rPr lang="ru-RU" sz="1452" dirty="0">
                <a:latin typeface="Times New Roman" panose="02020603050405020304" pitchFamily="18" charset="0"/>
                <a:ea typeface="Bookman Old Style" panose="02050604050505020204" pitchFamily="18" charset="0"/>
                <a:cs typeface="Times New Roman" panose="02020603050405020304" pitchFamily="18" charset="0"/>
              </a:rPr>
              <a:t> с целью сохранения природы западного склона хребта </a:t>
            </a:r>
            <a:r>
              <a:rPr lang="ru-RU" sz="1452" dirty="0" err="1">
                <a:latin typeface="Times New Roman" panose="02020603050405020304" pitchFamily="18" charset="0"/>
                <a:ea typeface="Bookman Old Style" panose="02050604050505020204" pitchFamily="18" charset="0"/>
                <a:cs typeface="Times New Roman" panose="02020603050405020304" pitchFamily="18" charset="0"/>
              </a:rPr>
              <a:t>Баргузинский</a:t>
            </a:r>
            <a:r>
              <a:rPr lang="ru-RU" sz="1452" dirty="0">
                <a:latin typeface="Times New Roman" panose="02020603050405020304" pitchFamily="18" charset="0"/>
                <a:ea typeface="Bookman Old Style" panose="02050604050505020204" pitchFamily="18" charset="0"/>
                <a:cs typeface="Times New Roman" panose="02020603050405020304" pitchFamily="18" charset="0"/>
              </a:rPr>
              <a:t> и северо-восточной части побережья озера Байкал и увеличения численности соболя. </a:t>
            </a:r>
            <a:r>
              <a:rPr lang="ru-RU" sz="1452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Территория </a:t>
            </a:r>
            <a:r>
              <a:rPr lang="ru-RU" sz="1452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Баргузинского</a:t>
            </a:r>
            <a:r>
              <a:rPr lang="ru-RU" sz="1452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заповедника охватывает более 374 тысяч гектаров. Из них 15 тысяч принадлежит водам озера Байкал. Заповедник располагается на поверхности </a:t>
            </a:r>
            <a:r>
              <a:rPr lang="ru-RU" sz="1452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Баргузинского</a:t>
            </a:r>
            <a:r>
              <a:rPr lang="ru-RU" sz="1452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хребта и имеет на своей территории множество рек, озер, заливов, мысов. Именно с </a:t>
            </a:r>
            <a:r>
              <a:rPr lang="ru-RU" sz="1452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Баргузинского</a:t>
            </a:r>
            <a:r>
              <a:rPr lang="ru-RU" sz="1452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хребта дует вдоль Байкала северо-восточный ветер Баргузин, который воспет в народных песнях. Самыми известными озерами на территории </a:t>
            </a:r>
            <a:r>
              <a:rPr lang="ru-RU" sz="1452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Баргузинского</a:t>
            </a:r>
            <a:r>
              <a:rPr lang="ru-RU" sz="1452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заповедника являются озера Лосиное и Карасевое. Раньше территория заповедника подвергалась сильному оледенению. Современных ледников в заповеднике нет, однако есть снежники, иногда не успевающие растаять за лето.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69011" y="-889637"/>
            <a:ext cx="1772851" cy="361564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999782" y="4581786"/>
            <a:ext cx="1410925" cy="287751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731202">
            <a:off x="6521151" y="1210314"/>
            <a:ext cx="1459259" cy="2579024"/>
          </a:xfrm>
          <a:prstGeom prst="rect">
            <a:avLst/>
          </a:prstGeom>
        </p:spPr>
      </p:pic>
      <p:pic>
        <p:nvPicPr>
          <p:cNvPr id="1051" name="Picture 27" descr="http://attractionstory.ru/wp-content/uploads/2016/02/id-7161-barguzinskiyy-zapovednik-01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19"/>
          <a:stretch/>
        </p:blipFill>
        <p:spPr bwMode="auto">
          <a:xfrm>
            <a:off x="3275856" y="498025"/>
            <a:ext cx="3308841" cy="2599995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 rot="5400000">
            <a:off x="5988358" y="1088657"/>
            <a:ext cx="786397" cy="469855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988"/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6668014" y="930386"/>
            <a:ext cx="582767" cy="22525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100676" y="654050"/>
            <a:ext cx="17784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err="1" smtClean="0">
                <a:solidFill>
                  <a:srgbClr val="C00000"/>
                </a:solidFill>
              </a:rPr>
              <a:t>Баргузинский</a:t>
            </a:r>
            <a:r>
              <a:rPr lang="ru-RU" sz="1400" dirty="0" smtClean="0">
                <a:solidFill>
                  <a:srgbClr val="C00000"/>
                </a:solidFill>
              </a:rPr>
              <a:t> </a:t>
            </a:r>
            <a:r>
              <a:rPr lang="ru-RU" sz="1400" b="1" dirty="0" smtClean="0">
                <a:solidFill>
                  <a:srgbClr val="C00000"/>
                </a:solidFill>
              </a:rPr>
              <a:t>Заповедник</a:t>
            </a:r>
            <a:endParaRPr lang="ru-RU" sz="1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575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548451" y="227725"/>
            <a:ext cx="11404660" cy="235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2953" tIns="41476" rIns="82953" bIns="41476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sz="988"/>
          </a:p>
        </p:txBody>
      </p:sp>
      <p:sp>
        <p:nvSpPr>
          <p:cNvPr id="4" name="Прямоугольник 3"/>
          <p:cNvSpPr/>
          <p:nvPr/>
        </p:nvSpPr>
        <p:spPr>
          <a:xfrm>
            <a:off x="4860032" y="260648"/>
            <a:ext cx="3932005" cy="2640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08435" algn="just">
              <a:lnSpc>
                <a:spcPct val="115000"/>
              </a:lnSpc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Спускаясь со склонов хребта к акватории озера, заповедные просторы целиком и полностью сохранились в своей первозданной красоте и девственности.</a:t>
            </a:r>
            <a:r>
              <a:rPr lang="ru-RU" sz="1600" dirty="0">
                <a:latin typeface="Times New Roman" panose="02020603050405020304" pitchFamily="18" charset="0"/>
                <a:ea typeface="Bookman Old Style" panose="02050604050505020204" pitchFamily="18" charset="0"/>
                <a:cs typeface="Times New Roman" panose="02020603050405020304" pitchFamily="18" charset="0"/>
              </a:rPr>
              <a:t> Флора </a:t>
            </a:r>
            <a:r>
              <a:rPr lang="ru-RU" sz="1600" dirty="0" err="1">
                <a:latin typeface="Times New Roman" panose="02020603050405020304" pitchFamily="18" charset="0"/>
                <a:ea typeface="Bookman Old Style" panose="02050604050505020204" pitchFamily="18" charset="0"/>
                <a:cs typeface="Times New Roman" panose="02020603050405020304" pitchFamily="18" charset="0"/>
              </a:rPr>
              <a:t>Баргузинского</a:t>
            </a:r>
            <a:r>
              <a:rPr lang="ru-RU" sz="1600" dirty="0">
                <a:latin typeface="Times New Roman" panose="02020603050405020304" pitchFamily="18" charset="0"/>
                <a:ea typeface="Bookman Old Style" panose="02050604050505020204" pitchFamily="18" charset="0"/>
                <a:cs typeface="Times New Roman" panose="02020603050405020304" pitchFamily="18" charset="0"/>
              </a:rPr>
              <a:t> заповедника насчитывает 874 вида сосудистых растений, 212 видов лишайников, 171 вид грибов, свыше 147 видов мхов и более 1200 видов водорослей. 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583"/>
          <a:stretch/>
        </p:blipFill>
        <p:spPr>
          <a:xfrm>
            <a:off x="611560" y="1052736"/>
            <a:ext cx="4155444" cy="1650426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971600" y="5301208"/>
            <a:ext cx="7416824" cy="1341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08435" algn="just">
              <a:lnSpc>
                <a:spcPct val="115000"/>
              </a:lnSpc>
            </a:pPr>
            <a:r>
              <a:rPr lang="ru-RU" dirty="0">
                <a:latin typeface="Times New Roman" panose="02020603050405020304" pitchFamily="18" charset="0"/>
                <a:ea typeface="Bookman Old Style" panose="02050604050505020204" pitchFamily="18" charset="0"/>
                <a:cs typeface="Times New Roman" panose="02020603050405020304" pitchFamily="18" charset="0"/>
              </a:rPr>
              <a:t>Самые распространенные деревья: лиственница и сосна, кедр, пихта, ель и береза, а среди кустарников – брусника, черника, </a:t>
            </a:r>
            <a:r>
              <a:rPr lang="ru-RU" dirty="0" err="1">
                <a:latin typeface="Times New Roman" panose="02020603050405020304" pitchFamily="18" charset="0"/>
                <a:ea typeface="Bookman Old Style" panose="02050604050505020204" pitchFamily="18" charset="0"/>
                <a:cs typeface="Times New Roman" panose="02020603050405020304" pitchFamily="18" charset="0"/>
              </a:rPr>
              <a:t>грушанка</a:t>
            </a:r>
            <a:r>
              <a:rPr lang="ru-RU" dirty="0">
                <a:latin typeface="Times New Roman" panose="02020603050405020304" pitchFamily="18" charset="0"/>
                <a:ea typeface="Bookman Old Style" panose="02050604050505020204" pitchFamily="18" charset="0"/>
                <a:cs typeface="Times New Roman" panose="02020603050405020304" pitchFamily="18" charset="0"/>
              </a:rPr>
              <a:t> красная и Линнея северная. Кедр и лиственница, уникальные сибирские деревья, делают леса </a:t>
            </a:r>
            <a:r>
              <a:rPr lang="ru-RU" dirty="0" err="1">
                <a:latin typeface="Times New Roman" panose="02020603050405020304" pitchFamily="18" charset="0"/>
                <a:ea typeface="Bookman Old Style" panose="02050604050505020204" pitchFamily="18" charset="0"/>
                <a:cs typeface="Times New Roman" panose="02020603050405020304" pitchFamily="18" charset="0"/>
              </a:rPr>
              <a:t>Баргузинского</a:t>
            </a:r>
            <a:r>
              <a:rPr lang="ru-RU" dirty="0">
                <a:latin typeface="Times New Roman" panose="02020603050405020304" pitchFamily="18" charset="0"/>
                <a:ea typeface="Bookman Old Style" panose="02050604050505020204" pitchFamily="18" charset="0"/>
                <a:cs typeface="Times New Roman" panose="02020603050405020304" pitchFamily="18" charset="0"/>
              </a:rPr>
              <a:t> заповедника красивыми и светлыми.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4437112"/>
            <a:ext cx="2248400" cy="87557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4365104"/>
            <a:ext cx="1436263" cy="101020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83"/>
          <a:stretch/>
        </p:blipFill>
        <p:spPr>
          <a:xfrm>
            <a:off x="5724128" y="4437112"/>
            <a:ext cx="2311497" cy="912317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952123" y="4666123"/>
            <a:ext cx="1442285" cy="2941469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1043608" y="2924944"/>
            <a:ext cx="77768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заповедной территории можно застать красивейшее в мире явление – цветение лотоса. Многие виды растений, находящихся на территории </a:t>
            </a:r>
            <a:r>
              <a:rPr lang="ru-RU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Баргузинского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заповедника, являются очень редкими и вымирающими, поэтому они занесены в Красную книгу.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9480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548451" y="227725"/>
            <a:ext cx="11404660" cy="235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2953" tIns="41476" rIns="82953" bIns="41476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sz="988"/>
          </a:p>
        </p:txBody>
      </p:sp>
      <p:sp>
        <p:nvSpPr>
          <p:cNvPr id="2" name="Прямоугольник 1"/>
          <p:cNvSpPr/>
          <p:nvPr/>
        </p:nvSpPr>
        <p:spPr>
          <a:xfrm>
            <a:off x="2267744" y="449943"/>
            <a:ext cx="6480720" cy="6290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08435" algn="just">
              <a:lnSpc>
                <a:spcPct val="115000"/>
              </a:lnSpc>
            </a:pPr>
            <a:r>
              <a:rPr lang="ru-RU" sz="2200" dirty="0">
                <a:latin typeface="Times New Roman" panose="02020603050405020304" pitchFamily="18" charset="0"/>
                <a:ea typeface="Bookman Old Style" panose="02050604050505020204" pitchFamily="18" charset="0"/>
                <a:cs typeface="Times New Roman" panose="02020603050405020304" pitchFamily="18" charset="0"/>
              </a:rPr>
              <a:t>Фауна </a:t>
            </a:r>
            <a:r>
              <a:rPr lang="ru-RU" sz="2200" dirty="0" err="1">
                <a:latin typeface="Times New Roman" panose="02020603050405020304" pitchFamily="18" charset="0"/>
                <a:ea typeface="Bookman Old Style" panose="02050604050505020204" pitchFamily="18" charset="0"/>
                <a:cs typeface="Times New Roman" panose="02020603050405020304" pitchFamily="18" charset="0"/>
              </a:rPr>
              <a:t>Баргузинского</a:t>
            </a:r>
            <a:r>
              <a:rPr lang="ru-RU" sz="2200" dirty="0">
                <a:latin typeface="Times New Roman" panose="02020603050405020304" pitchFamily="18" charset="0"/>
                <a:ea typeface="Bookman Old Style" panose="02050604050505020204" pitchFamily="18" charset="0"/>
                <a:cs typeface="Times New Roman" panose="02020603050405020304" pitchFamily="18" charset="0"/>
              </a:rPr>
              <a:t> заповедника насчитывает 41 вид млекопитающих, 265 видов различных птиц.</a:t>
            </a:r>
            <a:endParaRPr lang="ru-RU" sz="2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08435" algn="just">
              <a:lnSpc>
                <a:spcPct val="115000"/>
              </a:lnSpc>
            </a:pPr>
            <a:r>
              <a:rPr lang="ru-RU" sz="2200" dirty="0">
                <a:latin typeface="Times New Roman" panose="02020603050405020304" pitchFamily="18" charset="0"/>
                <a:ea typeface="Bookman Old Style" panose="02050604050505020204" pitchFamily="18" charset="0"/>
                <a:cs typeface="Times New Roman" panose="02020603050405020304" pitchFamily="18" charset="0"/>
              </a:rPr>
              <a:t>По берегам водятся рыси и росомахи, а на лесной опушке - ласка и горностай. Весной в кедровых лесах обитают бурые медведи и бурундуки, водится большое количество грызунов. Обитают олени, лоси,</a:t>
            </a: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волки, лисицы</a:t>
            </a:r>
            <a:r>
              <a:rPr lang="ru-RU" sz="2200" dirty="0">
                <a:latin typeface="Times New Roman" panose="02020603050405020304" pitchFamily="18" charset="0"/>
                <a:ea typeface="Bookman Old Style" panose="02050604050505020204" pitchFamily="18" charset="0"/>
                <a:cs typeface="Times New Roman" panose="02020603050405020304" pitchFamily="18" charset="0"/>
              </a:rPr>
              <a:t>. Побережья водоемов населяют копытные животные, а в речных долинах обитают ласки и горностаи. В луговых травах живут полевки и зайцы-беляки.</a:t>
            </a: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территории заповедника проживает огромная популяция соболей, белок. Разнообразие в животный мир заповедника вносят разнообразные птицы. Из них имеется два вида, внесенных в Красную книгу – это орлан белохвост и черный аист.</a:t>
            </a:r>
          </a:p>
        </p:txBody>
      </p:sp>
      <p:pic>
        <p:nvPicPr>
          <p:cNvPr id="12" name="Рисунок 11" descr="Баргузинский заповедник соболь фото">
            <a:hlinkClick r:id="rId2" tooltip="&quot;&quot;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1605437" cy="10304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Баргузинский заповедник бурый медведь фото">
            <a:hlinkClick r:id="rId4" tooltip="&quot;&quot;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501008"/>
            <a:ext cx="1549965" cy="10304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Баргузинский заповедник черный аист фото">
            <a:hlinkClick r:id="rId6" tooltip="&quot;&quot;"/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12776"/>
            <a:ext cx="1605437" cy="10188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Баргузинский заповедник рыба фото">
            <a:hlinkClick r:id="rId8" tooltip="&quot;&quot;"/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581128"/>
            <a:ext cx="1549962" cy="101887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492896"/>
            <a:ext cx="1533429" cy="97260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661248"/>
            <a:ext cx="1549965" cy="989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787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548451" y="227725"/>
            <a:ext cx="11404660" cy="235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2953" tIns="41476" rIns="82953" bIns="41476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sz="988"/>
          </a:p>
        </p:txBody>
      </p:sp>
      <p:sp>
        <p:nvSpPr>
          <p:cNvPr id="4" name="Прямоугольник 3"/>
          <p:cNvSpPr/>
          <p:nvPr/>
        </p:nvSpPr>
        <p:spPr>
          <a:xfrm>
            <a:off x="991321" y="486253"/>
            <a:ext cx="7035343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08435" algn="just">
              <a:lnSpc>
                <a:spcPct val="115000"/>
              </a:lnSpc>
            </a:pPr>
            <a:r>
              <a:rPr lang="ru-RU" sz="1600" dirty="0">
                <a:latin typeface="Times New Roman" panose="02020603050405020304" pitchFamily="18" charset="0"/>
                <a:ea typeface="Bookman Old Style" panose="02050604050505020204" pitchFamily="18" charset="0"/>
                <a:cs typeface="Times New Roman" panose="02020603050405020304" pitchFamily="18" charset="0"/>
              </a:rPr>
              <a:t>Центром заповедника является поселок </a:t>
            </a:r>
            <a:r>
              <a:rPr lang="ru-RU" sz="1600" dirty="0" err="1">
                <a:latin typeface="Times New Roman" panose="02020603050405020304" pitchFamily="18" charset="0"/>
                <a:ea typeface="Bookman Old Style" panose="02050604050505020204" pitchFamily="18" charset="0"/>
                <a:cs typeface="Times New Roman" panose="02020603050405020304" pitchFamily="18" charset="0"/>
              </a:rPr>
              <a:t>Давша</a:t>
            </a:r>
            <a:r>
              <a:rPr lang="ru-RU" sz="1600" dirty="0">
                <a:latin typeface="Times New Roman" panose="02020603050405020304" pitchFamily="18" charset="0"/>
                <a:ea typeface="Bookman Old Style" panose="02050604050505020204" pitchFamily="18" charset="0"/>
                <a:cs typeface="Times New Roman" panose="02020603050405020304" pitchFamily="18" charset="0"/>
              </a:rPr>
              <a:t>.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Название </a:t>
            </a:r>
            <a:r>
              <a:rPr lang="ru-RU" sz="1600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Давша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имеет эвенкийские корни и означает </a:t>
            </a:r>
            <a:r>
              <a:rPr lang="ru-RU" sz="16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«луга», «широкая открытая местность»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В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Давше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находится научный отдел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Баргузинского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заповедника и Музей природы Дивное диво сотворила природа в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Давше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В самом центре поселения бьет из земли горячий ключ. Температура целебной воды плюс 40 — 43 °С. Таких источников по побережью много, они отличаются друг от друга составом воды и температурой. Воды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Давшинского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термального источника обладают лечебным эффектом.</a:t>
            </a:r>
          </a:p>
          <a:p>
            <a:pPr indent="408435" algn="just">
              <a:lnSpc>
                <a:spcPct val="115000"/>
              </a:lnSpc>
            </a:pPr>
            <a:r>
              <a:rPr lang="ru-RU" sz="1600" dirty="0">
                <a:latin typeface="Times New Roman" panose="02020603050405020304" pitchFamily="18" charset="0"/>
                <a:ea typeface="Bookman Old Style" panose="02050604050505020204" pitchFamily="18" charset="0"/>
                <a:cs typeface="Times New Roman" panose="02020603050405020304" pitchFamily="18" charset="0"/>
              </a:rPr>
              <a:t>С момента создания </a:t>
            </a:r>
            <a:r>
              <a:rPr lang="ru-RU" sz="1600" dirty="0" err="1">
                <a:latin typeface="Times New Roman" panose="02020603050405020304" pitchFamily="18" charset="0"/>
                <a:ea typeface="Bookman Old Style" panose="02050604050505020204" pitchFamily="18" charset="0"/>
                <a:cs typeface="Times New Roman" panose="02020603050405020304" pitchFamily="18" charset="0"/>
              </a:rPr>
              <a:t>Баргузинского</a:t>
            </a:r>
            <a:r>
              <a:rPr lang="ru-RU" sz="1600" dirty="0">
                <a:latin typeface="Times New Roman" panose="02020603050405020304" pitchFamily="18" charset="0"/>
                <a:ea typeface="Bookman Old Style" panose="02050604050505020204" pitchFamily="18" charset="0"/>
                <a:cs typeface="Times New Roman" panose="02020603050405020304" pitchFamily="18" charset="0"/>
              </a:rPr>
              <a:t> заповедника численность его обитателей возросла в 300-400 раз.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 descr="https://upload.wikimedia.org/wikipedia/commons/thumb/d/de/Davsha_museum.jpg/800px-Davsha_museum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727956"/>
            <a:ext cx="3085410" cy="20882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</p:pic>
      <p:pic>
        <p:nvPicPr>
          <p:cNvPr id="16" name="Рисунок 15" descr="https://upload.wikimedia.org/wikipedia/commons/b/ba/Davsha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727956"/>
            <a:ext cx="3457812" cy="20882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25196" y="-591559"/>
            <a:ext cx="1491510" cy="304186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216772" y="4239589"/>
            <a:ext cx="1679697" cy="3392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251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521</TotalTime>
  <Words>513</Words>
  <Application>Microsoft Office PowerPoint</Application>
  <PresentationFormat>Экран (4:3)</PresentationFormat>
  <Paragraphs>14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Bookman Old Style</vt:lpstr>
      <vt:lpstr>Calibri</vt:lpstr>
      <vt:lpstr>Constantia</vt:lpstr>
      <vt:lpstr>Times New Roman</vt:lpstr>
      <vt:lpstr>Wingdings 2</vt:lpstr>
      <vt:lpstr>Поток</vt:lpstr>
      <vt:lpstr>ЗАПОВЕДНИКИ ПРИБАЙКАЛЬЯ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Байкало-Ленский заповедник</dc:title>
  <dc:creator>admin</dc:creator>
  <cp:lastModifiedBy>Пользователь Windows</cp:lastModifiedBy>
  <cp:revision>71</cp:revision>
  <dcterms:created xsi:type="dcterms:W3CDTF">2015-04-21T09:26:01Z</dcterms:created>
  <dcterms:modified xsi:type="dcterms:W3CDTF">2023-10-14T11:20:12Z</dcterms:modified>
</cp:coreProperties>
</file>