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57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88" autoAdjust="0"/>
    <p:restoredTop sz="94660"/>
  </p:normalViewPr>
  <p:slideViewPr>
    <p:cSldViewPr>
      <p:cViewPr>
        <p:scale>
          <a:sx n="57" d="100"/>
          <a:sy n="57" d="100"/>
        </p:scale>
        <p:origin x="-1878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19.01.17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19.01.17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19.01.17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19.01.17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19.01.17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19.01.17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19.01.17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19.01.17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19.01.17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19.01.17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19.01.17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FB33-968F-4EEC-9D61-A403C5151437}" type="datetimeFigureOut">
              <a:rPr lang="ru-RU" smtClean="0"/>
              <a:pPr/>
              <a:t>19.01.17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8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7146" y="548680"/>
            <a:ext cx="8675334" cy="5760640"/>
          </a:xfrm>
        </p:spPr>
        <p:txBody>
          <a:bodyPr>
            <a:normAutofit fontScale="90000"/>
          </a:bodyPr>
          <a:lstStyle/>
          <a:p>
            <a:pPr algn="l"/>
            <a:r>
              <a:rPr lang="en-US" sz="4900" b="1" dirty="0" smtClean="0">
                <a:latin typeface="+mn-lt"/>
              </a:rPr>
              <a:t>  </a:t>
            </a:r>
            <a:r>
              <a:rPr lang="ru-RU" sz="4900" b="1" dirty="0" smtClean="0">
                <a:latin typeface="+mn-lt"/>
              </a:rPr>
              <a:t>    </a:t>
            </a:r>
            <a:r>
              <a:rPr lang="en-US" sz="4900" b="1" dirty="0" smtClean="0">
                <a:latin typeface="+mn-lt"/>
              </a:rPr>
              <a:t>  </a:t>
            </a:r>
            <a:r>
              <a:rPr lang="ru-RU" sz="4900" b="1" dirty="0" smtClean="0">
                <a:latin typeface="+mn-lt"/>
              </a:rPr>
              <a:t>Байкало-Ленский заповедник</a:t>
            </a:r>
            <a:r>
              <a:rPr lang="ru-RU" sz="1800" dirty="0">
                <a:solidFill>
                  <a:schemeClr val="bg1"/>
                </a:solidFill>
              </a:rPr>
              <a:t/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2100" dirty="0" smtClean="0"/>
              <a:t>* </a:t>
            </a:r>
            <a:r>
              <a:rPr lang="ru-RU" sz="2100" dirty="0"/>
              <a:t>"</a:t>
            </a:r>
            <a:r>
              <a:rPr lang="ru-RU" sz="2100" b="1" dirty="0"/>
              <a:t>Байкало-Ленский" государственный природный заповедник был </a:t>
            </a:r>
            <a:r>
              <a:rPr lang="ru-RU" sz="2100" b="1" dirty="0" smtClean="0"/>
              <a:t>создан:</a:t>
            </a:r>
            <a:br>
              <a:rPr lang="ru-RU" sz="2100" b="1" dirty="0" smtClean="0"/>
            </a:br>
            <a:r>
              <a:rPr lang="ru-RU" sz="2100" b="1" dirty="0" smtClean="0"/>
              <a:t> </a:t>
            </a:r>
            <a:r>
              <a:rPr lang="ru-RU" sz="2100" b="1" dirty="0"/>
              <a:t>5 декабря 1986 года</a:t>
            </a:r>
            <a:r>
              <a:rPr lang="ru-RU" sz="2100" b="1" dirty="0" smtClean="0"/>
              <a:t>.</a:t>
            </a:r>
            <a:br>
              <a:rPr lang="ru-RU" sz="2100" b="1" dirty="0" smtClean="0"/>
            </a:br>
            <a:r>
              <a:rPr lang="ru-RU" sz="2100" b="1" dirty="0" smtClean="0">
                <a:latin typeface="+mn-lt"/>
              </a:rPr>
              <a:t>*Самый крупный и самый молодой заповедник. Интерес к созданию заповедника появился с 70-х гг. со строительством Байкало-Амурской магистрали. Проектирование заповедника началось только в 1984 г., когда природе уже был нанесен существенный урон. И до сих пор вокруг заповедника так и не удалось создать охранную зону, а весь заповедник поделили на 3 лесничества: «Берег бурых медведей», Верхнее-Ленский и </a:t>
            </a:r>
            <a:r>
              <a:rPr lang="ru-RU" sz="2100" b="1" dirty="0" err="1" smtClean="0">
                <a:latin typeface="+mn-lt"/>
              </a:rPr>
              <a:t>Киренгский</a:t>
            </a:r>
            <a:r>
              <a:rPr lang="ru-RU" sz="2100" b="1" dirty="0" smtClean="0">
                <a:latin typeface="+mn-lt"/>
              </a:rPr>
              <a:t>. </a:t>
            </a:r>
            <a:br>
              <a:rPr lang="ru-RU" sz="2100" b="1" dirty="0" smtClean="0">
                <a:latin typeface="+mn-lt"/>
              </a:rPr>
            </a:br>
            <a:r>
              <a:rPr lang="ru-RU" sz="2100" b="1" dirty="0" smtClean="0"/>
              <a:t>* Заповедник занимает южную треть Байкальского хребта на территории </a:t>
            </a:r>
            <a:r>
              <a:rPr lang="ru-RU" sz="2100" b="1" dirty="0" err="1" smtClean="0"/>
              <a:t>Качугского</a:t>
            </a:r>
            <a:r>
              <a:rPr lang="ru-RU" sz="2100" b="1" dirty="0" smtClean="0"/>
              <a:t> и </a:t>
            </a:r>
            <a:r>
              <a:rPr lang="ru-RU" sz="2100" b="1" dirty="0" err="1" smtClean="0"/>
              <a:t>Ольхонского</a:t>
            </a:r>
            <a:r>
              <a:rPr lang="ru-RU" sz="2100" b="1" dirty="0" smtClean="0"/>
              <a:t> районов Иркутской области, Административно-научный центр заповедника находится в Иркутске.</a:t>
            </a:r>
            <a:br>
              <a:rPr lang="ru-RU" sz="2100" b="1" dirty="0" smtClean="0"/>
            </a:br>
            <a:r>
              <a:rPr lang="ru-RU" sz="2100" b="1" dirty="0" smtClean="0">
                <a:latin typeface="+mn-lt"/>
              </a:rPr>
              <a:t>* В декабре 1996 года Байкало-Ленский заповедник, наряду с </a:t>
            </a:r>
            <a:r>
              <a:rPr lang="ru-RU" sz="2100" b="1" dirty="0" err="1" smtClean="0">
                <a:latin typeface="+mn-lt"/>
              </a:rPr>
              <a:t>Баргузинским</a:t>
            </a:r>
            <a:r>
              <a:rPr lang="ru-RU" sz="2100" b="1" dirty="0" smtClean="0">
                <a:latin typeface="+mn-lt"/>
              </a:rPr>
              <a:t> и Байкальским заповедниками, был включен в состав участка Всемирного Природного Наследия "Озеро Байкал".</a:t>
            </a:r>
            <a:r>
              <a:rPr lang="ru-RU" sz="1800" b="1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1800" b="1" dirty="0" smtClean="0">
                <a:solidFill>
                  <a:schemeClr val="bg1"/>
                </a:solidFill>
                <a:latin typeface="+mn-lt"/>
              </a:rPr>
            </a:br>
            <a:endParaRPr lang="ru-RU" sz="1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7146" y="548680"/>
            <a:ext cx="8856984" cy="60486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0" name="Picture 2" descr="C:\Users\User\Desktop\лиза презент\bale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3000"/>
                    </a14:imgEffect>
                    <a14:imgEffect>
                      <a14:brightnessContrast bright="-2000" contrast="-4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21" y="94894"/>
            <a:ext cx="1008103" cy="11845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8000"/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Байкало-Ленский заповедник вытянут вдоль западного побережья оз. Байкал примерно на 120 км и средней ширине 65 км</a:t>
            </a:r>
            <a:r>
              <a:rPr lang="ru-RU" sz="1800" b="1" dirty="0"/>
              <a:t>. </a:t>
            </a:r>
            <a:endParaRPr lang="ru-RU" sz="1800" b="1" dirty="0" smtClean="0"/>
          </a:p>
          <a:p>
            <a:r>
              <a:rPr lang="ru-RU" sz="1800" b="1" dirty="0" smtClean="0"/>
              <a:t>Площадь </a:t>
            </a:r>
            <a:r>
              <a:rPr lang="ru-RU" sz="1800" b="1" dirty="0"/>
              <a:t>заповедника 659 тысяч гектар</a:t>
            </a:r>
            <a:r>
              <a:rPr lang="ru-RU" sz="1800" b="1" dirty="0" smtClean="0"/>
              <a:t>.</a:t>
            </a:r>
          </a:p>
          <a:p>
            <a:r>
              <a:rPr lang="ru-RU" sz="1800" b="1" dirty="0" smtClean="0"/>
              <a:t>Самая большая природоохранная зона на Байкале. 14 место по России</a:t>
            </a:r>
            <a:endParaRPr lang="ru-RU" sz="1800" b="1" dirty="0"/>
          </a:p>
        </p:txBody>
      </p:sp>
      <p:pic>
        <p:nvPicPr>
          <p:cNvPr id="1026" name="Picture 2" descr="C:\Users\User\Desktop\лиза презент\карта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7056784" cy="45986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64263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6000"/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2068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Растительный и животный мир заповедника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4582344" cy="1944216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/>
              <a:t>Растительный мир заповедника богат и насчитывает 920 видов, из них 47 видов — встречаются только в Сибири (эндемики),  11 из них включены в Красную книгу России  и  19 - в Красную книгу Иркутской области: </a:t>
            </a:r>
            <a:r>
              <a:rPr lang="ru-RU" sz="7200" b="1" dirty="0" smtClean="0"/>
              <a:t>лилия карликовая и </a:t>
            </a:r>
            <a:r>
              <a:rPr lang="ru-RU" sz="7200" b="1" dirty="0" err="1" smtClean="0"/>
              <a:t>саранка</a:t>
            </a:r>
            <a:r>
              <a:rPr lang="ru-RU" sz="7200" b="1" dirty="0" smtClean="0"/>
              <a:t>, башмачок капельный, пион </a:t>
            </a:r>
            <a:r>
              <a:rPr lang="ru-RU" sz="7200" b="1" dirty="0" err="1" smtClean="0"/>
              <a:t>марьин-корень</a:t>
            </a:r>
            <a:r>
              <a:rPr lang="ru-RU" sz="7200" b="1" dirty="0" smtClean="0"/>
              <a:t>, мак Попова и др.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813176" y="620688"/>
            <a:ext cx="4330824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0" y="548680"/>
            <a:ext cx="4330824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0" y="548680"/>
            <a:ext cx="4716016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813176" y="548680"/>
            <a:ext cx="4330824" cy="6048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3456\Desktop\лиза\images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564904"/>
            <a:ext cx="1008112" cy="1097201"/>
          </a:xfrm>
          <a:prstGeom prst="rect">
            <a:avLst/>
          </a:prstGeom>
          <a:noFill/>
        </p:spPr>
      </p:pic>
      <p:pic>
        <p:nvPicPr>
          <p:cNvPr id="1027" name="Picture 3" descr="C:\Users\3456\Desktop\лиза\images-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2564904"/>
            <a:ext cx="1656184" cy="1102115"/>
          </a:xfrm>
          <a:prstGeom prst="rect">
            <a:avLst/>
          </a:prstGeom>
          <a:noFill/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4355976" y="620688"/>
            <a:ext cx="4788024" cy="2160240"/>
          </a:xfrm>
          <a:prstGeom prst="rect">
            <a:avLst/>
          </a:prstGeom>
        </p:spPr>
        <p:txBody>
          <a:bodyPr vert="horz" lIns="0" tIns="45720" rIns="91440" bIns="45720" rtlCol="0">
            <a:normAutofit fontScale="250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7200" dirty="0" smtClean="0"/>
              <a:t>          В заповеднике обитает около 240 видов птиц - гнездящихся и перелётных.</a:t>
            </a:r>
            <a:br>
              <a:rPr lang="ru-RU" sz="7200" dirty="0" smtClean="0"/>
            </a:br>
            <a:r>
              <a:rPr lang="ru-RU" sz="7200" dirty="0" smtClean="0"/>
              <a:t>Здесь встречаются редкие и интересные птицы: </a:t>
            </a:r>
            <a:r>
              <a:rPr lang="ru-RU" sz="7200" dirty="0" err="1" smtClean="0"/>
              <a:t>орлан-белохвост</a:t>
            </a:r>
            <a:r>
              <a:rPr lang="ru-RU" sz="7200" dirty="0" smtClean="0"/>
              <a:t>, черный аист,  серый журавль,  серые цапли.</a:t>
            </a:r>
            <a:br>
              <a:rPr lang="ru-RU" sz="7200" dirty="0" smtClean="0"/>
            </a:br>
            <a:r>
              <a:rPr lang="ru-RU" sz="7200" dirty="0" smtClean="0"/>
              <a:t>    Хищных птиц в заповеднике встречено 29 видов. Это  ястребы, черный коршун, сапсаны и др.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7200" dirty="0" smtClean="0"/>
              <a:t>           В заповеднике обитает много видов сов: болотная и ушастая, бородатая и длиннохвостая. В отдельные годы зимой встречаются  белые совы.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8" name="Picture 4" descr="C:\Users\3456\Desktop\лиза\images-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717032"/>
            <a:ext cx="1368152" cy="985069"/>
          </a:xfrm>
          <a:prstGeom prst="rect">
            <a:avLst/>
          </a:prstGeom>
          <a:noFill/>
        </p:spPr>
      </p:pic>
      <p:pic>
        <p:nvPicPr>
          <p:cNvPr id="1029" name="Picture 5" descr="C:\Users\3456\Desktop\лиза\images-2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3356992"/>
            <a:ext cx="1152128" cy="1432995"/>
          </a:xfrm>
          <a:prstGeom prst="rect">
            <a:avLst/>
          </a:prstGeom>
          <a:noFill/>
        </p:spPr>
      </p:pic>
      <p:sp>
        <p:nvSpPr>
          <p:cNvPr id="14" name="Содержимое 2"/>
          <p:cNvSpPr txBox="1">
            <a:spLocks/>
          </p:cNvSpPr>
          <p:nvPr/>
        </p:nvSpPr>
        <p:spPr>
          <a:xfrm>
            <a:off x="0" y="3645024"/>
            <a:ext cx="4726360" cy="3212976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Широко представлены грибы (130 видов), лишайники (более 300 видов), мохообразных (178 видов).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 вида реликтовых растений, сохранившиеся на Земле с древности, возраст которых насчитывает миллионы лет (с ледникового периода) - например лук алтайский.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Большая часть территории заповедника покрыта лесом - это леса из лиственницы, сосны и кедра.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1" name="Picture 7" descr="C:\Users\3456\Desktop\лиза\271348_90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2564904"/>
            <a:ext cx="1620180" cy="1080120"/>
          </a:xfrm>
          <a:prstGeom prst="rect">
            <a:avLst/>
          </a:prstGeom>
          <a:noFill/>
        </p:spPr>
      </p:pic>
      <p:pic>
        <p:nvPicPr>
          <p:cNvPr id="1032" name="Picture 8" descr="C:\Users\3456\Desktop\лиза\сова-главная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96336" y="3140968"/>
            <a:ext cx="1342553" cy="1788281"/>
          </a:xfrm>
          <a:prstGeom prst="rect">
            <a:avLst/>
          </a:prstGeom>
          <a:noFill/>
        </p:spPr>
      </p:pic>
      <p:sp>
        <p:nvSpPr>
          <p:cNvPr id="17" name="Содержимое 2"/>
          <p:cNvSpPr txBox="1">
            <a:spLocks/>
          </p:cNvSpPr>
          <p:nvPr/>
        </p:nvSpPr>
        <p:spPr>
          <a:xfrm>
            <a:off x="4283968" y="4581128"/>
            <a:ext cx="4860032" cy="2276872"/>
          </a:xfrm>
          <a:prstGeom prst="rect">
            <a:avLst/>
          </a:prstGeom>
        </p:spPr>
        <p:txBody>
          <a:bodyPr vert="horz" lIns="0" tIns="45720" rIns="91440" bIns="45720" rtlCol="0">
            <a:normAutofit fontScale="550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3300" dirty="0" smtClean="0"/>
              <a:t>Широко распространен глухарь,  воробьиные птицы, овсянки, дрозды, различные пеночки, мухоловки и даже соловьи. Встречается много стрижей, кукушки,  скалистый голубь,  большая горлица, 7 видов дятлов, много рябчиков, предпочитающих леса с ягодниками. 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2448272"/>
          </a:xfrm>
        </p:spPr>
        <p:txBody>
          <a:bodyPr>
            <a:normAutofit fontScale="25000" lnSpcReduction="20000"/>
          </a:bodyPr>
          <a:lstStyle/>
          <a:p>
            <a:r>
              <a:rPr lang="ru-RU" sz="6400" dirty="0" smtClean="0"/>
              <a:t>Животный мир представлен, в первую очередь, сибирскими таежными видами: </a:t>
            </a:r>
            <a:r>
              <a:rPr lang="ru-RU" sz="6400" dirty="0" err="1" smtClean="0"/>
              <a:t>баргузинским</a:t>
            </a:r>
            <a:r>
              <a:rPr lang="ru-RU" sz="6400" dirty="0" smtClean="0"/>
              <a:t> соболем, белкой, зайцами, волками и лисами.  Часто встречаются горностай, ласка, выдра, росомаха, бурундук, благородный и северный олень, лось.</a:t>
            </a:r>
            <a:br>
              <a:rPr lang="ru-RU" sz="6400" dirty="0" smtClean="0"/>
            </a:br>
            <a:r>
              <a:rPr lang="ru-RU" sz="6400" b="1" dirty="0" smtClean="0"/>
              <a:t>Самым редким и ценным животным Байкало-Ленского заповедника</a:t>
            </a:r>
          </a:p>
          <a:p>
            <a:pPr>
              <a:buNone/>
            </a:pPr>
            <a:r>
              <a:rPr lang="ru-RU" sz="6400" b="1" dirty="0" smtClean="0"/>
              <a:t>        считается черношапочный сурок. Этот вид занесён в Красные книги </a:t>
            </a:r>
          </a:p>
          <a:p>
            <a:pPr>
              <a:buNone/>
            </a:pPr>
            <a:r>
              <a:rPr lang="ru-RU" sz="6400" b="1" dirty="0" smtClean="0"/>
              <a:t>        России и Иркутской области.</a:t>
            </a:r>
          </a:p>
          <a:p>
            <a:endParaRPr lang="ru-RU" sz="6400" b="1" dirty="0" smtClean="0"/>
          </a:p>
          <a:p>
            <a:pPr>
              <a:buNone/>
            </a:pPr>
            <a:r>
              <a:rPr lang="ru-RU" sz="6400" dirty="0" smtClean="0"/>
              <a:t/>
            </a:r>
            <a:br>
              <a:rPr lang="ru-RU" sz="6400" dirty="0" smtClean="0"/>
            </a:br>
            <a:r>
              <a:rPr lang="ru-RU" sz="6400" dirty="0" smtClean="0"/>
              <a:t/>
            </a:r>
            <a:br>
              <a:rPr lang="ru-RU" sz="6400" dirty="0" smtClean="0"/>
            </a:br>
            <a:endParaRPr lang="ru-RU" sz="6400" dirty="0" smtClean="0"/>
          </a:p>
          <a:p>
            <a:pPr>
              <a:buNone/>
            </a:pPr>
            <a:endParaRPr lang="ru-RU" sz="6400" b="1" dirty="0" smtClean="0"/>
          </a:p>
          <a:p>
            <a:endParaRPr lang="ru-RU" dirty="0"/>
          </a:p>
        </p:txBody>
      </p:sp>
      <p:pic>
        <p:nvPicPr>
          <p:cNvPr id="2050" name="Picture 2" descr="C:\Users\3456\Desktop\лиза\images-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7" y="2420888"/>
            <a:ext cx="2267744" cy="1698619"/>
          </a:xfrm>
          <a:prstGeom prst="rect">
            <a:avLst/>
          </a:prstGeom>
          <a:noFill/>
        </p:spPr>
      </p:pic>
      <p:pic>
        <p:nvPicPr>
          <p:cNvPr id="2051" name="Picture 3" descr="C:\Users\3456\Desktop\лиза\images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4581129"/>
            <a:ext cx="2330911" cy="1512168"/>
          </a:xfrm>
          <a:prstGeom prst="rect">
            <a:avLst/>
          </a:prstGeom>
          <a:noFill/>
        </p:spPr>
      </p:pic>
      <p:pic>
        <p:nvPicPr>
          <p:cNvPr id="2053" name="Picture 5" descr="C:\Users\3456\Desktop\лиза\images-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1340768"/>
            <a:ext cx="1800200" cy="1246805"/>
          </a:xfrm>
          <a:prstGeom prst="rect">
            <a:avLst/>
          </a:prstGeom>
          <a:noFill/>
        </p:spPr>
      </p:pic>
      <p:pic>
        <p:nvPicPr>
          <p:cNvPr id="2054" name="Picture 6" descr="C:\Users\3456\Desktop\лиза\f492bef69cc29087fdef119fd6d6a2d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5240" y="692696"/>
            <a:ext cx="2268760" cy="1786648"/>
          </a:xfrm>
          <a:prstGeom prst="rect">
            <a:avLst/>
          </a:prstGeom>
          <a:noFill/>
        </p:spPr>
      </p:pic>
      <p:pic>
        <p:nvPicPr>
          <p:cNvPr id="2055" name="Picture 7" descr="C:\Users\3456\Desktop\лиза\images-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064" y="1340768"/>
            <a:ext cx="1634284" cy="1224136"/>
          </a:xfrm>
          <a:prstGeom prst="rect">
            <a:avLst/>
          </a:prstGeom>
          <a:noFill/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0" y="2636912"/>
            <a:ext cx="7092280" cy="4032448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6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Одним из главных символов заповедника считается бурый медведь</a:t>
            </a:r>
            <a:r>
              <a:rPr kumimoji="0" lang="ru-RU" sz="6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Лесничество  Байкало-Ленского заповедника недаром названо «Берегом бурых медведей», оно уникально по количеству выходов бурых медведей на байкальский берег. В июне на Байкале идет массовый вылет насекомых ручейников («</a:t>
            </a:r>
            <a:r>
              <a:rPr kumimoji="0" lang="ru-RU" sz="6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липочан</a:t>
            </a:r>
            <a:r>
              <a:rPr kumimoji="0" lang="ru-RU" sz="6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»). Одновременно  рыбки бычки откладывают икру на прибрежные камни. Все это привлекает сюда медведей - в это время можно видеть на берегу по 6-7 зверей. Они, как правило, на рассвете или перед закатом и проводят на берегу по нескольку часов, лакомятся, слизывая ручейников и икру.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6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Байкальская нерпа </a:t>
            </a:r>
            <a:r>
              <a:rPr kumimoji="0" lang="ru-RU" sz="6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регулярно встречается у заповедного побережья Байкала. Это эндемик. Средняя длина тела взрослой нерпы — 165 см, вес до 130 кг, Живут нерпы до 55 лет. В спокойной обстановке скорость движения под водой 7—8 км/ч. С большей скоростью она плавает, когда уходит от опасности. Нерпы могут опускаться на глубину до 400 метров. Под водой она находится до 40 мин .Нерпа может спать в воде - до тех пор, пока ей хватает кислорода. Нерпа — вершина в пищевой цепи в экосистеме Байкала. Единственный источник опасности — человек. В настоящее время популяция нерпы составляет более 100 тыс. голов.  Добыча запрещена  с 1980 года. </a:t>
            </a:r>
            <a:r>
              <a:rPr kumimoji="0" lang="ru-RU" sz="6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Внесена в Красную книгу как вид, близкий к исчезновению.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6" name="Picture 8" descr="C:\Users\3456\Desktop\лиза\images-1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544" y="1484784"/>
            <a:ext cx="1224136" cy="1080120"/>
          </a:xfrm>
          <a:prstGeom prst="rect">
            <a:avLst/>
          </a:prstGeom>
          <a:noFill/>
        </p:spPr>
      </p:pic>
      <p:pic>
        <p:nvPicPr>
          <p:cNvPr id="2057" name="Picture 9" descr="C:\Users\3456\Desktop\лиза\images-1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91680" y="1556792"/>
            <a:ext cx="1581160" cy="1052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8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Достопримечательности заповедника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6372200" cy="4915692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Мыс </a:t>
            </a:r>
            <a:r>
              <a:rPr lang="ru-RU" sz="1800" b="1" dirty="0"/>
              <a:t>Рытый </a:t>
            </a:r>
            <a:r>
              <a:rPr lang="ru-RU" sz="1800" b="1" dirty="0" smtClean="0"/>
              <a:t>–пожалуй</a:t>
            </a:r>
            <a:r>
              <a:rPr lang="ru-RU" sz="1800" b="1" dirty="0"/>
              <a:t>, самое загадочное место озера Байкал. По поверьям на мысе построен призрачный дворец сына неба. Местное население боялось приставать к этому берегу, и уж тем более заходить в ущелье. Уж очень им не хотелось прогневать духов. </a:t>
            </a:r>
            <a:endParaRPr lang="ru-RU" sz="1800" b="1" dirty="0" smtClean="0"/>
          </a:p>
          <a:p>
            <a:r>
              <a:rPr lang="ru-RU" sz="1800" b="1" dirty="0"/>
              <a:t>Вершины хребта в районе мыса Покойники и Средний, Верхний Кедровый являются древнейшими на земле вулканами возрастом 1560-1710 млн. лет. Они извергались тогда, когда на земле не то что людей – динозавров не было! </a:t>
            </a:r>
            <a:endParaRPr lang="ru-RU" sz="1800" b="1" dirty="0" smtClean="0"/>
          </a:p>
          <a:p>
            <a:r>
              <a:rPr lang="ru-RU" sz="1800" b="1" dirty="0" smtClean="0"/>
              <a:t>Исток реки Лена - семь </a:t>
            </a:r>
            <a:r>
              <a:rPr lang="ru-RU" sz="1800" b="1" dirty="0"/>
              <a:t>небольших ручейков шириной по десять-двадцать </a:t>
            </a:r>
            <a:r>
              <a:rPr lang="ru-RU" sz="1800" b="1" dirty="0" smtClean="0"/>
              <a:t>см </a:t>
            </a:r>
            <a:r>
              <a:rPr lang="ru-RU" sz="1800" b="1" dirty="0"/>
              <a:t>и глубиной в три-пять </a:t>
            </a:r>
            <a:r>
              <a:rPr lang="ru-RU" sz="1800" b="1" dirty="0" smtClean="0"/>
              <a:t>см </a:t>
            </a:r>
            <a:r>
              <a:rPr lang="ru-RU" sz="1800" b="1" dirty="0"/>
              <a:t>- такова река Лена у своего начала. Ручейки сливаются по двое, по трое и вскоре соединяются воедино. В этом месте Лена достигает метра в ширину и всего нескольких сантиметров в </a:t>
            </a:r>
            <a:r>
              <a:rPr lang="ru-RU" sz="1800" b="1" dirty="0" smtClean="0"/>
              <a:t>глубину. Сама же река по занимает 8 место в мире!</a:t>
            </a:r>
            <a:endParaRPr lang="ru-RU" sz="1800" b="1" dirty="0"/>
          </a:p>
          <a:p>
            <a:endParaRPr lang="ru-RU" sz="1800" dirty="0"/>
          </a:p>
        </p:txBody>
      </p:sp>
      <p:pic>
        <p:nvPicPr>
          <p:cNvPr id="1027" name="Picture 3" descr="C:\Users\User\Desktop\лиза презент\bale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5986" cy="10292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лиза презент\мыс рытый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6616" y="1243281"/>
            <a:ext cx="2409006" cy="18250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лиза презент\вулкан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644" y="3068285"/>
            <a:ext cx="2390773" cy="17397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esktop\лиза презент\лена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806" y="4808055"/>
            <a:ext cx="2343516" cy="1707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27962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3250704" cy="666936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4200" b="1" dirty="0"/>
              <a:t>О защите природы</a:t>
            </a:r>
            <a:endParaRPr lang="ru-RU" sz="4200" dirty="0"/>
          </a:p>
          <a:p>
            <a:pPr marL="0" indent="0">
              <a:buNone/>
            </a:pPr>
            <a:r>
              <a:rPr lang="ru-RU" sz="3800" b="1" dirty="0"/>
              <a:t>Ершов  Алексей</a:t>
            </a:r>
            <a:endParaRPr lang="ru-RU" sz="3800" dirty="0"/>
          </a:p>
          <a:p>
            <a:pPr marL="0" indent="0">
              <a:buNone/>
            </a:pPr>
            <a:r>
              <a:rPr lang="ru-RU" sz="3800" b="1" dirty="0"/>
              <a:t> </a:t>
            </a:r>
            <a:endParaRPr lang="ru-RU" sz="3800" dirty="0"/>
          </a:p>
          <a:p>
            <a:pPr marL="0" indent="0">
              <a:buNone/>
            </a:pPr>
            <a:r>
              <a:rPr lang="ru-RU" sz="3800" b="1" dirty="0"/>
              <a:t>Люблю природу русскую.</a:t>
            </a:r>
            <a:br>
              <a:rPr lang="ru-RU" sz="3800" b="1" dirty="0"/>
            </a:br>
            <a:r>
              <a:rPr lang="ru-RU" sz="3800" b="1" dirty="0"/>
              <a:t>Хочу сберечь от всех</a:t>
            </a:r>
            <a:br>
              <a:rPr lang="ru-RU" sz="3800" b="1" dirty="0"/>
            </a:br>
            <a:r>
              <a:rPr lang="ru-RU" sz="3800" b="1" dirty="0"/>
              <a:t>Её творенья чудные</a:t>
            </a:r>
            <a:br>
              <a:rPr lang="ru-RU" sz="3800" b="1" dirty="0"/>
            </a:br>
            <a:r>
              <a:rPr lang="ru-RU" sz="3800" b="1" dirty="0"/>
              <a:t>Дающие успех.</a:t>
            </a:r>
            <a:br>
              <a:rPr lang="ru-RU" sz="3800" b="1" dirty="0"/>
            </a:br>
            <a:r>
              <a:rPr lang="ru-RU" sz="3800" b="1" dirty="0"/>
              <a:t/>
            </a:r>
            <a:br>
              <a:rPr lang="ru-RU" sz="3800" b="1" dirty="0"/>
            </a:br>
            <a:r>
              <a:rPr lang="ru-RU" sz="3800" b="1" dirty="0"/>
              <a:t>Друзья мои, товарищи,</a:t>
            </a:r>
            <a:br>
              <a:rPr lang="ru-RU" sz="3800" b="1" dirty="0"/>
            </a:br>
            <a:r>
              <a:rPr lang="ru-RU" sz="3800" b="1" dirty="0"/>
              <a:t>Хочу я вам сказать:</a:t>
            </a:r>
            <a:br>
              <a:rPr lang="ru-RU" sz="3800" b="1" dirty="0"/>
            </a:br>
            <a:r>
              <a:rPr lang="ru-RU" sz="3800" b="1" dirty="0"/>
              <a:t>«Давайте станем дружненько</a:t>
            </a:r>
            <a:br>
              <a:rPr lang="ru-RU" sz="3800" b="1" dirty="0"/>
            </a:br>
            <a:r>
              <a:rPr lang="ru-RU" sz="3800" b="1" dirty="0"/>
              <a:t>Природу защищать!»</a:t>
            </a:r>
            <a:br>
              <a:rPr lang="ru-RU" sz="3800" b="1" dirty="0"/>
            </a:br>
            <a:r>
              <a:rPr lang="ru-RU" sz="3800" b="1" dirty="0"/>
              <a:t/>
            </a:r>
            <a:br>
              <a:rPr lang="ru-RU" sz="3800" b="1" dirty="0"/>
            </a:br>
            <a:r>
              <a:rPr lang="ru-RU" sz="3800" b="1" dirty="0"/>
              <a:t>Не будем больше мусорить</a:t>
            </a:r>
            <a:br>
              <a:rPr lang="ru-RU" sz="3800" b="1" dirty="0"/>
            </a:br>
            <a:r>
              <a:rPr lang="ru-RU" sz="3800" b="1" dirty="0"/>
              <a:t>Следить за ней всегда.</a:t>
            </a:r>
            <a:br>
              <a:rPr lang="ru-RU" sz="3800" b="1" dirty="0"/>
            </a:br>
            <a:r>
              <a:rPr lang="ru-RU" sz="3800" b="1" dirty="0"/>
              <a:t>И будет благодарна</a:t>
            </a:r>
            <a:br>
              <a:rPr lang="ru-RU" sz="3800" b="1" dirty="0"/>
            </a:br>
            <a:r>
              <a:rPr lang="ru-RU" sz="3800" b="1" dirty="0"/>
              <a:t>Нам матушка-земля!</a:t>
            </a:r>
            <a:br>
              <a:rPr lang="ru-RU" sz="3800" b="1" dirty="0"/>
            </a:br>
            <a:r>
              <a:rPr lang="ru-RU" sz="3800" b="1" dirty="0"/>
              <a:t/>
            </a:r>
            <a:br>
              <a:rPr lang="ru-RU" sz="3800" b="1" dirty="0"/>
            </a:br>
            <a:r>
              <a:rPr lang="ru-RU" sz="3800" b="1" dirty="0"/>
              <a:t>И будем мы наказывать</a:t>
            </a:r>
            <a:br>
              <a:rPr lang="ru-RU" sz="3800" b="1" dirty="0"/>
            </a:br>
            <a:r>
              <a:rPr lang="ru-RU" sz="3800" b="1" dirty="0"/>
              <a:t>Вредителей таких...</a:t>
            </a:r>
            <a:br>
              <a:rPr lang="ru-RU" sz="3800" b="1" dirty="0"/>
            </a:br>
            <a:r>
              <a:rPr lang="ru-RU" sz="3800" b="1" dirty="0"/>
              <a:t>Природу защищать</a:t>
            </a:r>
            <a:br>
              <a:rPr lang="ru-RU" sz="3800" b="1" dirty="0"/>
            </a:br>
            <a:r>
              <a:rPr lang="ru-RU" sz="3800" b="1" dirty="0"/>
              <a:t>Учить мы будем их.</a:t>
            </a:r>
            <a:br>
              <a:rPr lang="ru-RU" sz="3800" b="1" dirty="0"/>
            </a:br>
            <a:r>
              <a:rPr lang="ru-RU" sz="3800" b="1" dirty="0"/>
              <a:t/>
            </a:r>
            <a:br>
              <a:rPr lang="ru-RU" sz="3800" b="1" dirty="0"/>
            </a:br>
            <a:r>
              <a:rPr lang="ru-RU" sz="3800" b="1" dirty="0"/>
              <a:t>И будет она пышная</a:t>
            </a:r>
            <a:br>
              <a:rPr lang="ru-RU" sz="3800" b="1" dirty="0"/>
            </a:br>
            <a:r>
              <a:rPr lang="ru-RU" sz="3800" b="1" dirty="0"/>
              <a:t>Цвести, благоухать.</a:t>
            </a:r>
            <a:br>
              <a:rPr lang="ru-RU" sz="3800" b="1" dirty="0"/>
            </a:br>
            <a:r>
              <a:rPr lang="ru-RU" sz="3800" b="1" dirty="0"/>
              <a:t>Природу наша русская</a:t>
            </a:r>
            <a:br>
              <a:rPr lang="ru-RU" sz="3800" b="1" dirty="0"/>
            </a:br>
            <a:r>
              <a:rPr lang="ru-RU" sz="3800" b="1" dirty="0"/>
              <a:t>Век будет процветать.</a:t>
            </a:r>
            <a:br>
              <a:rPr lang="ru-RU" sz="3800" b="1" dirty="0"/>
            </a:br>
            <a:r>
              <a:rPr lang="ru-RU" sz="3800" b="1" dirty="0"/>
              <a:t/>
            </a:r>
            <a:br>
              <a:rPr lang="ru-RU" sz="3800" b="1" dirty="0"/>
            </a:br>
            <a:endParaRPr lang="ru-RU" sz="3800" b="1" dirty="0"/>
          </a:p>
          <a:p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076056" y="4077072"/>
            <a:ext cx="3250704" cy="22322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900" b="1" i="1" dirty="0" smtClean="0"/>
              <a:t>Работу </a:t>
            </a:r>
            <a:r>
              <a:rPr lang="ru-RU" sz="1900" b="1" i="1" dirty="0" smtClean="0"/>
              <a:t>подготовили ученики 2А </a:t>
            </a:r>
            <a:r>
              <a:rPr lang="ru-RU" sz="1900" b="1" i="1" smtClean="0"/>
              <a:t>класса школы № 14:</a:t>
            </a:r>
            <a:endParaRPr lang="ru-RU" sz="1900" b="1" i="1" dirty="0" smtClean="0"/>
          </a:p>
          <a:p>
            <a:r>
              <a:rPr lang="ru-RU" sz="1900" b="1" i="1" dirty="0" smtClean="0"/>
              <a:t>Наумова Елизавета</a:t>
            </a:r>
          </a:p>
          <a:p>
            <a:r>
              <a:rPr lang="ru-RU" sz="1900" b="1" i="1" dirty="0" err="1" smtClean="0"/>
              <a:t>Лылова</a:t>
            </a:r>
            <a:r>
              <a:rPr lang="ru-RU" sz="1900" b="1" i="1" dirty="0" smtClean="0"/>
              <a:t> Анна</a:t>
            </a:r>
          </a:p>
          <a:p>
            <a:r>
              <a:rPr lang="ru-RU" sz="1900" b="1" i="1" dirty="0" err="1" smtClean="0"/>
              <a:t>Кадников</a:t>
            </a:r>
            <a:r>
              <a:rPr lang="ru-RU" sz="1900" b="1" i="1" dirty="0" smtClean="0"/>
              <a:t> Даниил</a:t>
            </a:r>
          </a:p>
          <a:p>
            <a:r>
              <a:rPr lang="ru-RU" sz="1900" b="1" i="1" dirty="0" smtClean="0"/>
              <a:t>Тимченко  Лиза</a:t>
            </a:r>
          </a:p>
          <a:p>
            <a:r>
              <a:rPr lang="ru-RU" sz="1900" b="1" i="1" dirty="0" smtClean="0"/>
              <a:t>Яблочков Лев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pic>
        <p:nvPicPr>
          <p:cNvPr id="1027" name="Picture 3" descr="C:\Users\User\Desktop\лиза презент\0b2dbc09117a8847a582b090230b653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346" y="332656"/>
            <a:ext cx="4392488" cy="28629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755153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376</Words>
  <Application>Microsoft Office PowerPoint</Application>
  <PresentationFormat>Экран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      Байкало-Ленский заповедник * "Байкало-Ленский" государственный природный заповедник был создан:  5 декабря 1986 года. *Самый крупный и самый молодой заповедник. Интерес к созданию заповедника появился с 70-х гг. со строительством Байкало-Амурской магистрали. Проектирование заповедника началось только в 1984 г., когда природе уже был нанесен существенный урон. И до сих пор вокруг заповедника так и не удалось создать охранную зону, а весь заповедник поделили на 3 лесничества: «Берег бурых медведей», Верхнее-Ленский и Киренгский.  * Заповедник занимает южную треть Байкальского хребта на территории Качугского и Ольхонского районов Иркутской области, Административно-научный центр заповедника находится в Иркутске. * В декабре 1996 года Байкало-Ленский заповедник, наряду с Баргузинским и Байкальским заповедниками, был включен в состав участка Всемирного Природного Наследия "Озеро Байкал". </vt:lpstr>
      <vt:lpstr>Слайд 2</vt:lpstr>
      <vt:lpstr>Растительный и животный мир заповедника</vt:lpstr>
      <vt:lpstr>Слайд 4</vt:lpstr>
      <vt:lpstr>Достопримечательности заповедника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Байкало-Ленский заповедник</dc:title>
  <dc:creator>admin</dc:creator>
  <cp:lastModifiedBy>ИРНИТУ</cp:lastModifiedBy>
  <cp:revision>42</cp:revision>
  <dcterms:created xsi:type="dcterms:W3CDTF">2015-04-21T09:26:01Z</dcterms:created>
  <dcterms:modified xsi:type="dcterms:W3CDTF">2017-01-19T02:01:33Z</dcterms:modified>
</cp:coreProperties>
</file>