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3" r:id="rId3"/>
    <p:sldId id="257" r:id="rId4"/>
    <p:sldId id="266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59" r:id="rId21"/>
    <p:sldId id="260" r:id="rId22"/>
    <p:sldId id="268" r:id="rId23"/>
    <p:sldId id="261" r:id="rId24"/>
    <p:sldId id="269" r:id="rId25"/>
    <p:sldId id="262" r:id="rId26"/>
    <p:sldId id="272" r:id="rId27"/>
    <p:sldId id="263" r:id="rId28"/>
    <p:sldId id="264" r:id="rId29"/>
    <p:sldId id="265" r:id="rId30"/>
    <p:sldId id="289" r:id="rId31"/>
    <p:sldId id="290" r:id="rId3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884"/>
    <a:srgbClr val="5D117B"/>
    <a:srgbClr val="0C8017"/>
    <a:srgbClr val="FF6699"/>
    <a:srgbClr val="E0E503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/>
    <p:restoredTop sz="94728"/>
  </p:normalViewPr>
  <p:slideViewPr>
    <p:cSldViewPr showGuides="1">
      <p:cViewPr varScale="1">
        <p:scale>
          <a:sx n="50" d="100"/>
          <a:sy n="50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51" name="Группа 15"/>
          <p:cNvGrpSpPr/>
          <p:nvPr/>
        </p:nvGrpSpPr>
        <p:grpSpPr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2" name="Полилиния 16"/>
            <p:cNvSpPr/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Полилиния 18"/>
            <p:cNvSpPr/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0" name="Полилиния 19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fontAlgn="base"/>
            <a:r>
              <a:rPr lang="ru-RU" strike="noStrike" noProof="1" smtClean="0"/>
              <a:t>Образец подзаголовка</a:t>
            </a:r>
            <a:endParaRPr lang="en-US" strike="noStrike" noProof="1"/>
          </a:p>
        </p:txBody>
      </p:sp>
      <p:sp>
        <p:nvSpPr>
          <p:cNvPr id="23" name="Дата 2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Нижний колонтитул 18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" name="Номер слайда 2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ашивка 10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17" name="Дата 3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11" name="Дата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Номер слайда 8"/>
          <p:cNvSpPr>
            <a:spLocks noGrp="1"/>
          </p:cNvSpPr>
          <p:nvPr>
            <p:ph type="sldNum" sz="quarter" idx="1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11" name="Дата 2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base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base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base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base"/>
            <a:r>
              <a:rPr lang="ru-RU" strike="noStrike" noProof="1" smtClean="0"/>
              <a:t>Пятый уровень</a:t>
            </a:r>
            <a:endParaRPr lang="en-US" strike="noStrike" noProof="1"/>
          </a:p>
        </p:txBody>
      </p:sp>
      <p:sp>
        <p:nvSpPr>
          <p:cNvPr id="11" name="Дата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 10"/>
          <p:cNvSpPr/>
          <p:nvPr/>
        </p:nvSpPr>
        <p:spPr bwMode="auto">
          <a:xfrm>
            <a:off x="715963" y="5002213"/>
            <a:ext cx="3802063" cy="1443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Полилиния 15"/>
          <p:cNvSpPr/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Прямоугольный треугольник 16"/>
          <p:cNvSpPr/>
          <p:nvPr/>
        </p:nvSpPr>
        <p:spPr bwMode="auto">
          <a:xfrm>
            <a:off x="-6042" y="5791253"/>
            <a:ext cx="3402313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Нашивка 19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fontAlgn="base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anose="05040102010807070707" pitchFamily="18" charset="2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23" name="Дата 4"/>
          <p:cNvSpPr>
            <a:spLocks noGrp="1"/>
          </p:cNvSpPr>
          <p:nvPr>
            <p:ph type="dt" sz="half" idx="1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p>
            <a:pPr algn="r" fontAlgn="base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3" name="Полилиния 12"/>
          <p:cNvSpPr/>
          <p:nvPr/>
        </p:nvSpPr>
        <p:spPr bwMode="auto">
          <a:xfrm>
            <a:off x="715963" y="5002213"/>
            <a:ext cx="3802063" cy="1443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3" cy="1080868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base"/>
            <a:r>
              <a:rPr lang="ru-RU" strike="noStrike" noProof="1" smtClean="0"/>
              <a:t>Образец заголовка</a:t>
            </a:r>
            <a:endParaRPr lang="en-US" strike="noStrike" noProof="1"/>
          </a:p>
        </p:txBody>
      </p:sp>
      <p:sp>
        <p:nvSpPr>
          <p:cNvPr id="1031" name="Текст 29"/>
          <p:cNvSpPr>
            <a:spLocks noGrp="1"/>
          </p:cNvSpPr>
          <p:nvPr>
            <p:ph type="body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ru-RU" dirty="0"/>
              <a:t>Образец текста</a:t>
            </a:r>
            <a:endParaRPr lang="ru-RU" dirty="0"/>
          </a:p>
          <a:p>
            <a:pPr lvl="1"/>
            <a:r>
              <a:rPr lang="ru-RU" dirty="0"/>
              <a:t>Второй уровень</a:t>
            </a:r>
            <a:endParaRPr lang="ru-RU" dirty="0"/>
          </a:p>
          <a:p>
            <a:pPr lvl="2"/>
            <a:r>
              <a:rPr lang="ru-RU" dirty="0"/>
              <a:t>Третий уровень</a:t>
            </a:r>
            <a:endParaRPr lang="ru-RU" dirty="0"/>
          </a:p>
          <a:p>
            <a:pPr lvl="3"/>
            <a:r>
              <a:rPr lang="ru-RU" dirty="0"/>
              <a:t>Четвертый уровень</a:t>
            </a:r>
            <a:endParaRPr lang="ru-RU" dirty="0"/>
          </a:p>
          <a:p>
            <a:pPr lvl="4"/>
            <a:r>
              <a:rPr lang="ru-RU" dirty="0"/>
              <a:t>Пятый уровень</a:t>
            </a:r>
            <a:endParaRPr lang="en-US" altLang="x-none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3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ru-RU" strike="noStrike" noProof="1" dirty="0">
                <a:latin typeface="Arial" panose="020B0604020202020204" pitchFamily="34" charset="0"/>
                <a:ea typeface="Arial" panose="020B0604020202020204" pitchFamily="34" charset="0"/>
                <a:cs typeface="+mn-cs"/>
              </a:rPr>
            </a:fld>
            <a:endParaRPr lang="ru-RU"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9pPr>
    </p:titleStyle>
    <p:bodyStyle>
      <a:lvl1pPr marL="365125" indent="-255905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030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155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mdou27.caduk.ru/p35aa1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algn="ctr" eaLnBrk="1" hangingPunct="1">
              <a:buNone/>
            </a:pPr>
            <a:r>
              <a:rPr lang="ru-RU" sz="2800" dirty="0">
                <a:latin typeface="Times New Roman" panose="02020603050405020304" pitchFamily="18" charset="0"/>
              </a:rPr>
              <a:t>«Развитие речи и речевого общения детей посредством произведений художественной литературы и образовательных технологий»</a:t>
            </a:r>
            <a:endParaRPr lang="ru-RU" sz="2800" dirty="0">
              <a:latin typeface="Times New Roman" panose="02020603050405020304" pitchFamily="18" charset="0"/>
            </a:endParaRPr>
          </a:p>
          <a:p>
            <a:pPr indent="-255270" eaLnBrk="1" hangingPunct="1"/>
            <a:endParaRPr lang="ru-RU" sz="2800" dirty="0">
              <a:latin typeface="Times New Roman" panose="02020603050405020304" pitchFamily="18" charset="0"/>
            </a:endParaRPr>
          </a:p>
          <a:p>
            <a:pPr indent="-255270" algn="ctr" eaLnBrk="1" hangingPunct="1">
              <a:buNone/>
            </a:pPr>
            <a:r>
              <a:rPr lang="ru-RU" sz="2800" dirty="0">
                <a:latin typeface="Times New Roman" panose="02020603050405020304" pitchFamily="18" charset="0"/>
              </a:rPr>
              <a:t> Подготовила: музыкальный руководитель </a:t>
            </a:r>
            <a:endParaRPr lang="ru-RU" sz="2800" dirty="0">
              <a:latin typeface="Times New Roman" panose="02020603050405020304" pitchFamily="18" charset="0"/>
            </a:endParaRPr>
          </a:p>
          <a:p>
            <a:pPr indent="-255270" algn="ctr" eaLnBrk="1" hangingPunct="1">
              <a:buNone/>
            </a:pPr>
            <a:r>
              <a:rPr lang="ru-RU" sz="2800" dirty="0">
                <a:latin typeface="Times New Roman" panose="02020603050405020304" pitchFamily="18" charset="0"/>
              </a:rPr>
              <a:t>Павлова Екатерина Вячеславовна</a:t>
            </a:r>
            <a:endParaRPr lang="ru-RU" sz="2800" dirty="0">
              <a:latin typeface="Times New Roman" panose="02020603050405020304" pitchFamily="18" charset="0"/>
            </a:endParaRPr>
          </a:p>
          <a:p>
            <a:pPr indent="-255270" eaLnBrk="1" hangingPunct="1">
              <a:buNone/>
            </a:pPr>
            <a:endParaRPr lang="ru-RU" sz="2800" dirty="0">
              <a:latin typeface="Times New Roman" panose="02020603050405020304" pitchFamily="18" charset="0"/>
            </a:endParaRPr>
          </a:p>
          <a:p>
            <a:pPr indent="-255270" eaLnBrk="1" hangingPunct="1">
              <a:buNone/>
            </a:pPr>
            <a:endParaRPr lang="ru-RU" sz="2800" dirty="0">
              <a:latin typeface="Times New Roman" panose="02020603050405020304" pitchFamily="18" charset="0"/>
            </a:endParaRPr>
          </a:p>
          <a:p>
            <a:pPr indent="-255270" algn="ctr" eaLnBrk="1" hangingPunct="1">
              <a:buNone/>
            </a:pPr>
            <a:r>
              <a:rPr lang="ru-RU" sz="2800" dirty="0">
                <a:latin typeface="Times New Roman" panose="02020603050405020304" pitchFamily="18" charset="0"/>
              </a:rPr>
              <a:t>г. Новочебоксарск, </a:t>
            </a:r>
            <a:endParaRPr lang="ru-RU" sz="2800" dirty="0">
              <a:latin typeface="Times New Roman" panose="02020603050405020304" pitchFamily="18" charset="0"/>
            </a:endParaRPr>
          </a:p>
          <a:p>
            <a:pPr indent="-255270" algn="ctr" eaLnBrk="1" hangingPunct="1">
              <a:buNone/>
            </a:pPr>
            <a:r>
              <a:rPr lang="ru-RU" sz="2800" dirty="0">
                <a:latin typeface="Times New Roman" panose="02020603050405020304" pitchFamily="18" charset="0"/>
              </a:rPr>
              <a:t>2017 год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22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«Журавленок»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Новочебоксарска Чувашской Республики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Содержимое 1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>
              <a:buNone/>
            </a:pPr>
            <a:r>
              <a:rPr lang="ru-RU" dirty="0"/>
              <a:t>Развитие любознательных представлений : </a:t>
            </a:r>
            <a:endParaRPr lang="ru-RU" dirty="0"/>
          </a:p>
          <a:p>
            <a:pPr indent="-255270" eaLnBrk="1" hangingPunct="1"/>
            <a:r>
              <a:rPr lang="ru-RU" dirty="0"/>
              <a:t>о себе, </a:t>
            </a:r>
            <a:endParaRPr lang="ru-RU" dirty="0"/>
          </a:p>
          <a:p>
            <a:pPr indent="-255270" eaLnBrk="1" hangingPunct="1"/>
            <a:r>
              <a:rPr lang="ru-RU" dirty="0"/>
              <a:t>о других о свойствах звука, ритма, темпа, пространства, времени, </a:t>
            </a:r>
            <a:endParaRPr lang="ru-RU" dirty="0"/>
          </a:p>
          <a:p>
            <a:pPr indent="-255270" eaLnBrk="1" hangingPunct="1"/>
            <a:r>
              <a:rPr lang="ru-RU" dirty="0"/>
              <a:t>движения об Отечестве, своем крае, традициях </a:t>
            </a:r>
            <a:endParaRPr lang="ru-RU" dirty="0"/>
          </a:p>
          <a:p>
            <a:pPr indent="-255270" eaLnBrk="1" hangingPunct="1"/>
            <a:r>
              <a:rPr lang="ru-RU" dirty="0"/>
              <a:t>активного участия в процессах общения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ориентиры через образовательную область: познавательное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Давай познакомимся </a:t>
            </a:r>
            <a:endParaRPr lang="ru-RU" dirty="0"/>
          </a:p>
          <a:p>
            <a:pPr indent="-255270" eaLnBrk="1" hangingPunct="1"/>
            <a:r>
              <a:rPr lang="ru-RU" dirty="0"/>
              <a:t>Топ, шлеп, хлоп </a:t>
            </a:r>
            <a:endParaRPr lang="ru-RU" dirty="0"/>
          </a:p>
          <a:p>
            <a:pPr indent="-255270" eaLnBrk="1" hangingPunct="1"/>
            <a:r>
              <a:rPr lang="ru-RU" dirty="0"/>
              <a:t>Прятки </a:t>
            </a:r>
            <a:endParaRPr lang="ru-RU" dirty="0"/>
          </a:p>
          <a:p>
            <a:pPr indent="-255270" eaLnBrk="1" hangingPunct="1"/>
            <a:r>
              <a:rPr lang="ru-RU" dirty="0"/>
              <a:t>Передача платочка </a:t>
            </a:r>
            <a:endParaRPr lang="ru-RU" dirty="0"/>
          </a:p>
          <a:p>
            <a:pPr indent="-255270" eaLnBrk="1" hangingPunct="1"/>
            <a:r>
              <a:rPr lang="ru-RU" dirty="0"/>
              <a:t>«Не сердись, а улыбнись» </a:t>
            </a:r>
            <a:endParaRPr lang="ru-RU" dirty="0"/>
          </a:p>
          <a:p>
            <a:pPr indent="-255270" eaLnBrk="1" hangingPunct="1"/>
            <a:r>
              <a:rPr lang="ru-RU" dirty="0"/>
              <a:t>«Здравствуйте, ладошки» </a:t>
            </a:r>
            <a:endParaRPr lang="ru-RU" dirty="0"/>
          </a:p>
          <a:p>
            <a:pPr indent="-255270" eaLnBrk="1" hangingPunct="1"/>
            <a:r>
              <a:rPr lang="ru-RU" dirty="0"/>
              <a:t>«Колечко» </a:t>
            </a:r>
            <a:endParaRPr lang="ru-RU" dirty="0"/>
          </a:p>
          <a:p>
            <a:pPr indent="-255270" eaLnBrk="1" hangingPunct="1"/>
            <a:r>
              <a:rPr lang="ru-RU" dirty="0"/>
              <a:t>«Выбери меня» </a:t>
            </a:r>
            <a:endParaRPr lang="ru-RU" dirty="0"/>
          </a:p>
          <a:p>
            <a:pPr indent="-255270" eaLnBrk="1" hangingPunct="1"/>
            <a:r>
              <a:rPr lang="ru-RU" dirty="0"/>
              <a:t>Третий лишний </a:t>
            </a:r>
            <a:endParaRPr lang="ru-RU" dirty="0"/>
          </a:p>
          <a:p>
            <a:pPr indent="-255270" eaLnBrk="1" hangingPunct="1"/>
            <a:r>
              <a:rPr lang="ru-RU" dirty="0"/>
              <a:t>Хороводные игры </a:t>
            </a:r>
            <a:endParaRPr lang="ru-RU" dirty="0"/>
          </a:p>
          <a:p>
            <a:pPr indent="-255270" eaLnBrk="1" hangingPunct="1"/>
            <a:r>
              <a:rPr lang="ru-RU" dirty="0"/>
              <a:t>Театральные постановки, инсценировки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область:</a:t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Социально-коммуникативное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Содержимое 1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Воспитание культурных привычек </a:t>
            </a:r>
            <a:endParaRPr lang="ru-RU" dirty="0"/>
          </a:p>
          <a:p>
            <a:pPr indent="-255270" eaLnBrk="1" hangingPunct="1"/>
            <a:r>
              <a:rPr lang="ru-RU" dirty="0"/>
              <a:t>Привычки выполнять необходимые правила игры </a:t>
            </a:r>
            <a:endParaRPr lang="ru-RU" dirty="0"/>
          </a:p>
          <a:p>
            <a:pPr indent="-255270" eaLnBrk="1" hangingPunct="1"/>
            <a:r>
              <a:rPr lang="ru-RU" dirty="0"/>
              <a:t>Воспитывать умение сочувствовать, сопереживать. </a:t>
            </a:r>
            <a:endParaRPr lang="ru-RU" dirty="0"/>
          </a:p>
          <a:p>
            <a:pPr indent="-255270" eaLnBrk="1" hangingPunct="1"/>
            <a:r>
              <a:rPr lang="ru-RU" dirty="0"/>
              <a:t>Участвовать в коллективном пении, игре, обсуждении. </a:t>
            </a:r>
            <a:endParaRPr lang="ru-RU" dirty="0"/>
          </a:p>
          <a:p>
            <a:pPr indent="-255270" eaLnBrk="1" hangingPunct="1"/>
            <a:r>
              <a:rPr lang="ru-RU" dirty="0"/>
              <a:t>Совершенствовать интонационную выразительную речь.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ориентиры через область социально-коммуникативного развития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Гори, гори ясно </a:t>
            </a:r>
            <a:endParaRPr lang="ru-RU" dirty="0"/>
          </a:p>
          <a:p>
            <a:pPr indent="-255270" eaLnBrk="1" hangingPunct="1"/>
            <a:r>
              <a:rPr lang="ru-RU" dirty="0"/>
              <a:t>Мышеловка </a:t>
            </a:r>
            <a:endParaRPr lang="ru-RU" dirty="0"/>
          </a:p>
          <a:p>
            <a:pPr indent="-255270" eaLnBrk="1" hangingPunct="1"/>
            <a:r>
              <a:rPr lang="ru-RU" dirty="0"/>
              <a:t>Рыбак и рыбки </a:t>
            </a:r>
            <a:endParaRPr lang="ru-RU" dirty="0"/>
          </a:p>
          <a:p>
            <a:pPr indent="-255270" eaLnBrk="1" hangingPunct="1"/>
            <a:r>
              <a:rPr lang="ru-RU" dirty="0"/>
              <a:t>Игры на прогулке </a:t>
            </a:r>
            <a:endParaRPr lang="ru-RU" dirty="0"/>
          </a:p>
          <a:p>
            <a:pPr indent="-255270" eaLnBrk="1" hangingPunct="1"/>
            <a:r>
              <a:rPr lang="ru-RU" dirty="0"/>
              <a:t>Пальчиковые игры </a:t>
            </a:r>
            <a:endParaRPr lang="ru-RU" dirty="0"/>
          </a:p>
          <a:p>
            <a:pPr indent="-255270" eaLnBrk="1" hangingPunct="1"/>
            <a:r>
              <a:rPr lang="ru-RU" dirty="0"/>
              <a:t>Гимнастика для язычка </a:t>
            </a:r>
            <a:endParaRPr lang="ru-RU" dirty="0"/>
          </a:p>
          <a:p>
            <a:pPr indent="-255270" eaLnBrk="1" hangingPunct="1"/>
            <a:r>
              <a:rPr lang="ru-RU" dirty="0"/>
              <a:t>Зарядка, релаксация </a:t>
            </a:r>
            <a:endParaRPr lang="ru-RU" dirty="0"/>
          </a:p>
          <a:p>
            <a:pPr indent="-255270" eaLnBrk="1" hangingPunct="1"/>
            <a:r>
              <a:rPr lang="ru-RU" dirty="0"/>
              <a:t>Игры соревновательного характера, эстафеты, народные игрища.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область: Физическое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Содержимое 1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Умеет договариваться, может контролировать свою речь, свои движения и управлять ими </a:t>
            </a:r>
            <a:endParaRPr lang="ru-RU" dirty="0"/>
          </a:p>
          <a:p>
            <a:pPr indent="-255270" eaLnBrk="1" hangingPunct="1"/>
            <a:r>
              <a:rPr lang="ru-RU" dirty="0"/>
              <a:t>Красиво двигаться в пространстве под музыку, следить за осанкой, развивать равновесие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ориентиры через область физическое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Гимнастика для язычка </a:t>
            </a:r>
            <a:endParaRPr lang="ru-RU" dirty="0"/>
          </a:p>
          <a:p>
            <a:pPr indent="-255270" eaLnBrk="1" hangingPunct="1"/>
            <a:r>
              <a:rPr lang="ru-RU" dirty="0"/>
              <a:t>Повтори ритм </a:t>
            </a:r>
            <a:endParaRPr lang="ru-RU" dirty="0"/>
          </a:p>
          <a:p>
            <a:pPr indent="-255270" eaLnBrk="1" hangingPunct="1"/>
            <a:r>
              <a:rPr lang="ru-RU" dirty="0"/>
              <a:t>Пропой свое имя </a:t>
            </a:r>
            <a:endParaRPr lang="ru-RU" dirty="0"/>
          </a:p>
          <a:p>
            <a:pPr indent="-255270" eaLnBrk="1" hangingPunct="1"/>
            <a:r>
              <a:rPr lang="ru-RU" dirty="0"/>
              <a:t>Ритмическое лото </a:t>
            </a:r>
            <a:endParaRPr lang="ru-RU" dirty="0"/>
          </a:p>
          <a:p>
            <a:pPr indent="-255270" eaLnBrk="1" hangingPunct="1"/>
            <a:r>
              <a:rPr lang="ru-RU" dirty="0"/>
              <a:t>Игры на координацию слова и движения </a:t>
            </a:r>
            <a:endParaRPr lang="ru-RU" dirty="0"/>
          </a:p>
          <a:p>
            <a:pPr indent="-255270" eaLnBrk="1" hangingPunct="1"/>
            <a:r>
              <a:rPr lang="ru-RU" dirty="0"/>
              <a:t>Игры – инсценировки </a:t>
            </a:r>
            <a:endParaRPr lang="ru-RU" dirty="0"/>
          </a:p>
          <a:p>
            <a:pPr indent="-255270" eaLnBrk="1" hangingPunct="1"/>
            <a:r>
              <a:rPr lang="ru-RU" dirty="0"/>
              <a:t>Песенное творчество </a:t>
            </a:r>
            <a:endParaRPr lang="ru-RU" dirty="0"/>
          </a:p>
          <a:p>
            <a:pPr indent="-255270" eaLnBrk="1" hangingPunct="1"/>
            <a:r>
              <a:rPr lang="ru-RU" dirty="0"/>
              <a:t>Театральные постановки, </a:t>
            </a:r>
            <a:endParaRPr lang="ru-RU" dirty="0"/>
          </a:p>
          <a:p>
            <a:pPr indent="-255270" eaLnBrk="1" hangingPunct="1"/>
            <a:r>
              <a:rPr lang="ru-RU" dirty="0"/>
              <a:t>Сюжетно – ролевые игры: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области: Речевое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Ребенок хорошо владеет устной речью. </a:t>
            </a:r>
            <a:endParaRPr lang="ru-RU" dirty="0"/>
          </a:p>
          <a:p>
            <a:pPr indent="-255270" eaLnBrk="1" hangingPunct="1"/>
            <a:r>
              <a:rPr lang="ru-RU" dirty="0"/>
              <a:t>Использует речь для выражения своих мыслей, построения речевого высказывания </a:t>
            </a:r>
            <a:endParaRPr lang="ru-RU" dirty="0"/>
          </a:p>
          <a:p>
            <a:pPr indent="-255270" eaLnBrk="1" hangingPunct="1"/>
            <a:r>
              <a:rPr lang="ru-RU" dirty="0"/>
              <a:t>Развитие мимики и пантомимики. </a:t>
            </a:r>
            <a:endParaRPr lang="ru-RU" dirty="0"/>
          </a:p>
          <a:p>
            <a:pPr indent="-255270" eaLnBrk="1" hangingPunct="1"/>
            <a:r>
              <a:rPr lang="ru-RU" dirty="0"/>
              <a:t>Совершенствует интонационную выразительную речь.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ориентиры через область речевое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Игры для развития : </a:t>
            </a:r>
            <a:endParaRPr lang="ru-RU" dirty="0"/>
          </a:p>
          <a:p>
            <a:pPr indent="-255270" eaLnBrk="1" hangingPunct="1"/>
            <a:r>
              <a:rPr lang="ru-RU" dirty="0"/>
              <a:t>Звуковысотного слуха </a:t>
            </a:r>
            <a:endParaRPr lang="ru-RU" dirty="0"/>
          </a:p>
          <a:p>
            <a:pPr indent="-255270" eaLnBrk="1" hangingPunct="1"/>
            <a:r>
              <a:rPr lang="ru-RU" dirty="0"/>
              <a:t>Динамического слуха </a:t>
            </a:r>
            <a:endParaRPr lang="ru-RU" dirty="0"/>
          </a:p>
          <a:p>
            <a:pPr indent="-255270" eaLnBrk="1" hangingPunct="1"/>
            <a:r>
              <a:rPr lang="ru-RU" dirty="0"/>
              <a:t>Ритмического слуха </a:t>
            </a:r>
            <a:endParaRPr lang="ru-RU" dirty="0"/>
          </a:p>
          <a:p>
            <a:pPr indent="-255270" eaLnBrk="1" hangingPunct="1"/>
            <a:r>
              <a:rPr lang="ru-RU" dirty="0"/>
              <a:t>На усвоение характера музыки </a:t>
            </a:r>
            <a:endParaRPr lang="ru-RU" dirty="0"/>
          </a:p>
          <a:p>
            <a:pPr indent="-255270" eaLnBrk="1" hangingPunct="1"/>
            <a:r>
              <a:rPr lang="ru-RU" dirty="0"/>
              <a:t>На развитие памяти и слуха</a:t>
            </a:r>
            <a:endParaRPr lang="ru-RU" dirty="0"/>
          </a:p>
          <a:p>
            <a:pPr indent="-255270" eaLnBrk="1" hangingPunct="1"/>
            <a:r>
              <a:rPr lang="ru-RU" dirty="0"/>
              <a:t> Народные </a:t>
            </a:r>
            <a:endParaRPr lang="ru-RU" dirty="0"/>
          </a:p>
          <a:p>
            <a:pPr indent="-255270" eaLnBrk="1" hangingPunct="1"/>
            <a:r>
              <a:rPr lang="ru-RU" dirty="0"/>
              <a:t>Хороводные </a:t>
            </a:r>
            <a:endParaRPr lang="ru-RU" dirty="0"/>
          </a:p>
          <a:p>
            <a:pPr indent="-255270" eaLnBrk="1" hangingPunct="1"/>
            <a:r>
              <a:rPr lang="ru-RU" dirty="0"/>
              <a:t>Сюжетно – ролевые </a:t>
            </a:r>
            <a:endParaRPr lang="ru-RU" dirty="0"/>
          </a:p>
          <a:p>
            <a:pPr indent="-255270" eaLnBrk="1" hangingPunct="1"/>
            <a:r>
              <a:rPr lang="ru-RU" dirty="0"/>
              <a:t>Театральные. режиссерские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Образовательные области: </a:t>
            </a:r>
            <a:r>
              <a:rPr kumimoji="0" lang="ru-RU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Художественно-эстетичесое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развитие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Содержимое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Развитие ценностно-смыслового восприятия и понимания произведений искусства способности к  фантазии,  воображению.</a:t>
            </a:r>
            <a:endParaRPr lang="ru-RU" dirty="0"/>
          </a:p>
          <a:p>
            <a:pPr indent="-255270" eaLnBrk="1" hangingPunct="1"/>
            <a:r>
              <a:rPr lang="ru-RU" dirty="0"/>
              <a:t> Восприятия  художественных  и  музыкальных образов,  владение элементарными музыкальными навыками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ориентиры через область </a:t>
            </a:r>
            <a:r>
              <a:rPr kumimoji="0" lang="ru-RU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художественно-эстетичесого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развития</a:t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5" name="Rectangle 3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6096000"/>
          </a:xfrm>
          <a:ln/>
        </p:spPr>
        <p:txBody>
          <a:bodyPr vert="horz" wrap="square" lIns="91440" tIns="45720" rIns="91440" bIns="45720" anchor="t" anchorCtr="0"/>
          <a:p>
            <a:pPr indent="-25527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300" dirty="0"/>
              <a:t>            Музыкальное воспитание оказывает ничем незаменимое воздействие на общее развитие: </a:t>
            </a:r>
            <a:endParaRPr lang="ru-RU" sz="2300" dirty="0"/>
          </a:p>
          <a:p>
            <a:pPr indent="-255270" algn="just" eaLnBrk="1" hangingPunct="1">
              <a:lnSpc>
                <a:spcPct val="90000"/>
              </a:lnSpc>
              <a:buFont typeface="Wingdings 3" panose="05040102010807070707" pitchFamily="18" charset="2"/>
              <a:buChar char=""/>
            </a:pPr>
            <a:r>
              <a:rPr lang="ru-RU" sz="2300" dirty="0"/>
              <a:t>формируется эмоциональная сфера; </a:t>
            </a:r>
            <a:endParaRPr lang="ru-RU" sz="2300" dirty="0"/>
          </a:p>
          <a:p>
            <a:pPr indent="-255270" algn="just" eaLnBrk="1" hangingPunct="1">
              <a:lnSpc>
                <a:spcPct val="90000"/>
              </a:lnSpc>
              <a:buFont typeface="Wingdings 3" panose="05040102010807070707" pitchFamily="18" charset="2"/>
              <a:buChar char=""/>
            </a:pPr>
            <a:r>
              <a:rPr lang="ru-RU" sz="2300" dirty="0"/>
              <a:t>совершенствуется мышление;</a:t>
            </a:r>
            <a:endParaRPr lang="ru-RU" sz="2300" dirty="0"/>
          </a:p>
          <a:p>
            <a:pPr indent="-255270" algn="just" eaLnBrk="1" hangingPunct="1">
              <a:lnSpc>
                <a:spcPct val="90000"/>
              </a:lnSpc>
              <a:buFont typeface="Wingdings 3" panose="05040102010807070707" pitchFamily="18" charset="2"/>
              <a:buChar char=""/>
            </a:pPr>
            <a:r>
              <a:rPr lang="ru-RU" sz="2300" dirty="0"/>
              <a:t>ребенок делается чутким к красоте, к искусству и жизни. </a:t>
            </a:r>
            <a:endParaRPr lang="ru-RU" sz="2300" dirty="0"/>
          </a:p>
          <a:p>
            <a:pPr indent="-25527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300" dirty="0"/>
              <a:t>             Хорошо развитые музыкальные способности стимулируют и подталкивают к развитию как художественно-эстетические, так и интеллектуальные способности. Поэтому, если вы хотите, чтобы ваш ребенок быстро и правильно заговорил, был успешен в математике и логике, учите его музыке. Это связано с тем, что музыка воздействует в первую очередь на эмоциональную сферу ребенка, на положительные реакции. Дети лучше и быстрее усваивают материал и начинают правильно говорить.</a:t>
            </a:r>
            <a:endParaRPr lang="ru-RU" sz="23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5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5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4515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515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15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4515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9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129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15">
                                            <p:txEl>
                                              <p:charRg st="129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515">
                                            <p:txEl>
                                              <p:charRg st="129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4515">
                                            <p:txEl>
                                              <p:charRg st="129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129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15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515">
                                            <p:txEl>
                                              <p:charRg st="156" end="2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515">
                                            <p:txEl>
                                              <p:charRg st="15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4515">
                                            <p:txEl>
                                              <p:charRg st="15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15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213" end="6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515">
                                            <p:txEl>
                                              <p:charRg st="213" end="6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515">
                                            <p:txEl>
                                              <p:charRg st="213" end="6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4515">
                                            <p:txEl>
                                              <p:charRg st="213" end="6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charRg st="213" end="6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7" name="Rectangle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  <a:ln/>
        </p:spPr>
        <p:txBody>
          <a:bodyPr vert="horz" wrap="square" lIns="91440" tIns="45720" rIns="91440" bIns="45720" anchor="t" anchorCtr="0"/>
          <a:p>
            <a:pPr indent="-25527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dirty="0"/>
              <a:t>          Музыка для ребенка – мир радостных переживаний. В самом раннем возрасте малыш выделяет музыку из окружающих его звуков, шумов.</a:t>
            </a:r>
            <a:endParaRPr lang="ru-RU" sz="2400" dirty="0"/>
          </a:p>
          <a:p>
            <a:pPr indent="-255270"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dirty="0"/>
              <a:t>         Современные научные исследования свидетельствуют о том, что развитие музыкальных способностей, формирование основ музыкальной культуры нужно начинать с раннего возраста. Ведь взрослые слушатели могут все недосказанное исполнителем дополнить в своем воображении, дети же воспринимают лишь то, что слышат. Они очень чутко искренне реагируют на выразительно исполненную музыку. </a:t>
            </a:r>
            <a:endParaRPr lang="ru-RU" sz="2400" dirty="0"/>
          </a:p>
        </p:txBody>
      </p:sp>
      <p:pic>
        <p:nvPicPr>
          <p:cNvPr id="10242" name="Picture 2" descr="E:\мама флешка\картинки\музыкальные инструменты\E0467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0200" y="5105400"/>
            <a:ext cx="2660650" cy="1463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charRg st="0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137" end="5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2467">
                                            <p:txEl>
                                              <p:charRg st="137" end="5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Rectangle 3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  <a:ln/>
        </p:spPr>
        <p:txBody>
          <a:bodyPr vert="horz" wrap="square" lIns="91440" tIns="45720" rIns="91440" bIns="45720" anchor="t" anchorCtr="0"/>
          <a:p>
            <a:pPr indent="-255270" algn="just" eaLnBrk="1" hangingPunct="1">
              <a:buNone/>
            </a:pPr>
            <a:endParaRPr lang="ru-RU" sz="3600" b="1" dirty="0"/>
          </a:p>
          <a:p>
            <a:pPr indent="-255270" eaLnBrk="1" hangingPunct="1">
              <a:buFont typeface="Wingdings" panose="05000000000000000000" pitchFamily="2" charset="2"/>
              <a:buNone/>
            </a:pP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762000" y="1600200"/>
            <a:ext cx="7696200" cy="914400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1.Музыкально-игровые упражнения по слушанию музыки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57199" y="228599"/>
            <a:ext cx="7924800" cy="1219200"/>
          </a:xfrm>
          <a:prstGeom prst="round2Diag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музыкальных занятиях используются разные виды упражнений для развития речи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33400" y="3276600"/>
            <a:ext cx="8027988" cy="26273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+mn-cs"/>
              </a:defRPr>
            </a:lvl5pPr>
          </a:lstStyle>
          <a:p>
            <a:pPr lvl="0" indent="450850" algn="just" eaLnBrk="1" fontAlgn="base" hangingPunct="1">
              <a:buNone/>
            </a:pPr>
            <a:endParaRPr sz="1400"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0" indent="450850" algn="just" eaLnBrk="1" fontAlgn="base" hangingPunct="1">
              <a:buNone/>
            </a:pPr>
            <a:r>
              <a:rPr strike="noStrike" noProof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Calibri" panose="020F0502020204030204" pitchFamily="34" charset="0"/>
              </a:rPr>
              <a:t>Предлагается использовать как самостоятельный вид деятельности или подготавливающий разучивание песен, хороводов, плясок, игр с использованием детских музыкальных инструментов. Содержание раздела позволит развить у детей:</a:t>
            </a:r>
            <a:endParaRPr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0" indent="450850" algn="just" eaLnBrk="1" fontAlgn="base" hangingPunct="1">
              <a:buFont typeface="Arial" panose="020B0604020202020204" pitchFamily="34" charset="0"/>
              <a:buChar char="•"/>
            </a:pPr>
            <a:r>
              <a:rPr strike="noStrike" noProof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Calibri" panose="020F0502020204030204" pitchFamily="34" charset="0"/>
              </a:rPr>
              <a:t> слуховое внимание, </a:t>
            </a:r>
            <a:endParaRPr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0" indent="450850" algn="just" eaLnBrk="1" fontAlgn="base" hangingPunct="1">
              <a:buFont typeface="Arial" panose="020B0604020202020204" pitchFamily="34" charset="0"/>
              <a:buChar char="•"/>
            </a:pPr>
            <a:r>
              <a:rPr strike="noStrike" noProof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Calibri" panose="020F0502020204030204" pitchFamily="34" charset="0"/>
              </a:rPr>
              <a:t>эмоциональную отзывчивость на музыку, </a:t>
            </a:r>
            <a:endParaRPr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0" indent="450850" algn="just" eaLnBrk="1" fontAlgn="base" hangingPunct="1">
              <a:buFont typeface="Arial" panose="020B0604020202020204" pitchFamily="34" charset="0"/>
              <a:buChar char="•"/>
            </a:pPr>
            <a:r>
              <a:rPr strike="noStrike" noProof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Calibri" panose="020F0502020204030204" pitchFamily="34" charset="0"/>
              </a:rPr>
              <a:t>звуковысотный, тембровый и динамический компоненты слухового восприятия. </a:t>
            </a:r>
            <a:endParaRPr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pPr lvl="0" indent="450850" algn="just" eaLnBrk="1" fontAlgn="base" hangingPunct="1">
              <a:buNone/>
            </a:pPr>
            <a:endParaRPr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indent="450850" algn="just" eaLnBrk="1" fontAlgn="base" hangingPunct="1">
              <a:buNone/>
            </a:pPr>
            <a:endParaRPr sz="1400" strike="noStrike" noProof="1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indent="450850" algn="just" eaLnBrk="1" fontAlgn="base" hangingPunct="1">
              <a:buNone/>
            </a:pPr>
            <a:endParaRPr strike="noStrike" noProof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cxnSp>
        <p:nvCxnSpPr>
          <p:cNvPr id="12" name="Прямая со стрелкой 11"/>
          <p:cNvCxnSpPr>
            <a:stCxn id="5" idx="4"/>
          </p:cNvCxnSpPr>
          <p:nvPr/>
        </p:nvCxnSpPr>
        <p:spPr>
          <a:xfrm rot="5400000">
            <a:off x="4210050" y="2876550"/>
            <a:ext cx="762000" cy="38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55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176462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Я на лошади скачу,</a:t>
            </a:r>
            <a:endParaRPr lang="ru-RU" dirty="0"/>
          </a:p>
          <a:p>
            <a:pPr indent="-255270" eaLnBrk="1" hangingPunct="1"/>
            <a:r>
              <a:rPr lang="ru-RU" dirty="0"/>
              <a:t>Цок, цок, цок, цок!</a:t>
            </a:r>
            <a:endParaRPr lang="ru-RU" dirty="0"/>
          </a:p>
          <a:p>
            <a:pPr indent="-255270" eaLnBrk="1" hangingPunct="1"/>
            <a:r>
              <a:rPr lang="ru-RU" dirty="0"/>
              <a:t>Эх, садитесь прокачу,</a:t>
            </a:r>
            <a:endParaRPr lang="ru-RU" dirty="0"/>
          </a:p>
          <a:p>
            <a:pPr indent="-255270" eaLnBrk="1" hangingPunct="1"/>
            <a:r>
              <a:rPr lang="ru-RU" dirty="0"/>
              <a:t>Цок, цок, цок, цок!</a:t>
            </a:r>
            <a:endParaRPr lang="ru-RU" dirty="0"/>
          </a:p>
          <a:p>
            <a:pPr indent="-255270" eaLnBrk="1" hangingPunct="1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0" cy="792162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8017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«Лошадка»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8017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муз.А.Филипенко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8017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сл.Т.Волгиной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C8017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4994" name="Picture 2" descr="C:\Documents and Settings\Admin\Мои документы\лошадка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6800" y="2209800"/>
            <a:ext cx="3824288" cy="320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9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charRg st="39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charRg st="39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charRg st="39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charRg st="39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charRg st="6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charRg st="6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charRg st="6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charRg st="61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1143000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  <a:ln w="55000" cmpd="thickThin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2.Музыкально-речевые игры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116388" y="1676400"/>
            <a:ext cx="45561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33400" y="1981200"/>
            <a:ext cx="8305800" cy="258603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Детские песни, музыкально-игровые этюды, направленные на усвоение интонационно-речевой модели эмоционального содержания музыки с простой мелодией и элементарной песенно-ритмической основой, которые постоянно сопровождаются движениями с целью развития у детей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речедвигательной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координации, коррекции звукопроизношения, артикуляции, автоматизации произношения звуков.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На дворе рычит Барбос.</a:t>
            </a:r>
            <a:endParaRPr lang="ru-RU" dirty="0"/>
          </a:p>
          <a:p>
            <a:pPr indent="-255270" eaLnBrk="1" hangingPunct="1"/>
            <a:r>
              <a:rPr lang="ru-RU" dirty="0"/>
              <a:t>Рр! Рр! Рр! Рр! </a:t>
            </a:r>
            <a:endParaRPr lang="ru-RU" dirty="0"/>
          </a:p>
          <a:p>
            <a:pPr indent="-255270" eaLnBrk="1" hangingPunct="1"/>
            <a:r>
              <a:rPr lang="ru-RU" dirty="0"/>
              <a:t>Он гоняет рыжых ос. </a:t>
            </a:r>
            <a:endParaRPr lang="ru-RU" dirty="0"/>
          </a:p>
          <a:p>
            <a:pPr indent="-255270" eaLnBrk="1" hangingPunct="1"/>
            <a:r>
              <a:rPr lang="ru-RU" dirty="0"/>
              <a:t>Рр! Рр! Рр! Рр! </a:t>
            </a:r>
            <a:endParaRPr lang="ru-RU" dirty="0"/>
          </a:p>
          <a:p>
            <a:pPr indent="-255270" eaLnBrk="1" hangingPunct="1"/>
            <a:r>
              <a:rPr lang="ru-RU" dirty="0"/>
              <a:t>Отчего рычит Барбос? </a:t>
            </a:r>
            <a:endParaRPr lang="ru-RU" dirty="0"/>
          </a:p>
          <a:p>
            <a:pPr indent="-255270" eaLnBrk="1" hangingPunct="1"/>
            <a:r>
              <a:rPr lang="ru-RU" dirty="0"/>
              <a:t>Рр! Рр! Рр! Рр! </a:t>
            </a:r>
            <a:endParaRPr lang="ru-RU" dirty="0"/>
          </a:p>
          <a:p>
            <a:pPr indent="-255270" eaLnBrk="1" hangingPunct="1"/>
            <a:r>
              <a:rPr lang="ru-RU" dirty="0"/>
              <a:t>Осы жалят его в нос. </a:t>
            </a:r>
            <a:endParaRPr lang="ru-RU" dirty="0"/>
          </a:p>
          <a:p>
            <a:pPr indent="-255270" eaLnBrk="1" hangingPunct="1"/>
            <a:r>
              <a:rPr lang="ru-RU" dirty="0"/>
              <a:t>Рр! Рр! Рр! Рр! Гав!</a:t>
            </a:r>
            <a:endParaRPr lang="ru-RU" dirty="0"/>
          </a:p>
          <a:p>
            <a:pPr indent="-255270" eaLnBrk="1" hangingPunct="1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117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«ПЕСЕНКА-ШУТКА» сл. и муз. </a:t>
            </a:r>
            <a:r>
              <a:rPr kumimoji="0" lang="ru-RU" sz="27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D117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Е.Макшанцевой</a:t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117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5D117B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C:\Documents and Settings\Admin\Мои документы\0_7d5bf_777d98f6_X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3048000"/>
            <a:ext cx="3352800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19" name="Picture 3" descr="C:\Documents and Settings\Admin\Мои документы\was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1295400"/>
            <a:ext cx="9906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0" name="Picture 4" descr="C:\Documents and Settings\Admin\Мои документы\was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057400"/>
            <a:ext cx="9144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1" name="Picture 5" descr="C:\Documents and Settings\Admin\Мои документы\was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2209800"/>
            <a:ext cx="6858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charRg st="61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charRg st="78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charRg st="100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17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charRg st="117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charRg st="117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charRg st="117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charRg st="117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39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charRg st="139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charRg st="139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,000000"/>
                                          </p:val>
                                        </p:tav>
                                        <p:tav tm="50000">
                                          <p:val>
                                            <p:fltVal val="0,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charRg st="139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charRg st="139" end="1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2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Содержимое 4"/>
          <p:cNvSpPr>
            <a:spLocks noGrp="1"/>
          </p:cNvSpPr>
          <p:nvPr>
            <p:ph type="title"/>
          </p:nvPr>
        </p:nvSpPr>
        <p:spPr>
          <a:xfrm>
            <a:off x="457199" y="277812"/>
            <a:ext cx="8229600" cy="1093787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  <a:ln w="55000" cmpd="thickThin">
            <a:solidFill>
              <a:schemeClr val="accent1"/>
            </a:solidFill>
          </a:ln>
          <a:effectLst/>
          <a:sp3d prstMaterial="plastic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3.Музыкально-ритмические игры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038600" y="1676400"/>
            <a:ext cx="685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38200" y="2057400"/>
            <a:ext cx="7848600" cy="28622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Игры направлены на формирование у детей умения владеть своим телом, соотносить темп и ритм движений с темпом и ритмом музыки, выразительность движений — с характером музыкального сопровождения. Освоение музыкально-ритмической деятельности способствует развитию чувства ритма, навыков выполнения музыкально-ритмических движений, развитию и коррекции мелкой моторики рук.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1.Большие ноги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Шли по дороге: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Топ-топ-топ,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Топ-топ-топ.</a:t>
            </a:r>
            <a:endParaRPr lang="ru-RU" dirty="0"/>
          </a:p>
          <a:p>
            <a:pPr indent="-255270" eaLnBrk="1" hangingPunct="1"/>
            <a:r>
              <a:rPr lang="ru-RU" dirty="0"/>
              <a:t>2.Маленькие ножки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Бежали по дорожке: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Топ-топ-топ-топ-топ,</a:t>
            </a:r>
            <a:endParaRPr lang="ru-RU" dirty="0"/>
          </a:p>
          <a:p>
            <a:pPr indent="-255270" eaLnBrk="1" hangingPunct="1">
              <a:buNone/>
            </a:pPr>
            <a:r>
              <a:rPr lang="ru-RU" dirty="0"/>
              <a:t>   Топ-топ-топ-топ-топ.</a:t>
            </a:r>
            <a:endParaRPr lang="ru-RU" dirty="0"/>
          </a:p>
          <a:p>
            <a:pPr indent="-255270" eaLnBrk="1" hangingPunct="1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088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«Ноги и ножки» сл. </a:t>
            </a:r>
            <a:r>
              <a:rPr kumimoji="0" lang="ru-RU" sz="3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088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Е.Макшанцевой</a:t>
            </a: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088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муз. </a:t>
            </a:r>
            <a:r>
              <a:rPr kumimoji="0" lang="ru-RU" sz="3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088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В.Агафонникова</a:t>
            </a:r>
            <a:b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0884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rgbClr val="170884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charRg st="33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charRg st="3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charRg st="3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charRg st="3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9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charRg st="49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charRg st="49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charRg st="49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charRg st="49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charRg st="65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charRg st="6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charRg st="6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charRg st="6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charRg st="105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charRg st="10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charRg st="10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charRg st="10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2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charRg st="129" end="1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charRg st="12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charRg st="12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charRg st="12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1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2438400"/>
          </a:xfrm>
          <a:solidFill>
            <a:schemeClr val="bg2"/>
          </a:solidFill>
          <a:ln w="28575">
            <a:solidFill>
              <a:srgbClr val="C00000"/>
            </a:solidFill>
            <a:miter/>
          </a:ln>
        </p:spPr>
        <p:txBody>
          <a:bodyPr vert="horz" wrap="square" lIns="91440" tIns="45720" rIns="91440" bIns="45720" anchor="t" anchorCtr="0"/>
          <a:p>
            <a:pPr indent="-255270" algn="just" eaLnBrk="1" hangingPunct="1">
              <a:buNone/>
            </a:pPr>
            <a:r>
              <a:rPr lang="ru-RU" sz="1800" dirty="0"/>
              <a:t>         Помогут научить детей общаться с помощью музыки, совершенствовать их коммуникативную инициативу и активность. С этой целью предлагается применять в работе игры-приветствия, игры с игрушками с музыкальным сопровождением, танцы в парах, танцы со сменой партнера, ритмические упражнения с элементами расслабляющего массажа.</a:t>
            </a:r>
            <a:endParaRPr lang="ru-RU" sz="1800" dirty="0"/>
          </a:p>
          <a:p>
            <a:pPr indent="-255270" eaLnBrk="1" hangingPunct="1">
              <a:buNone/>
            </a:pPr>
            <a:endParaRPr lang="ru-RU" dirty="0"/>
          </a:p>
        </p:txBody>
      </p:sp>
      <p:sp>
        <p:nvSpPr>
          <p:cNvPr id="6" name="Содержимое 4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0" cy="792162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5400000" scaled="1"/>
          </a:gradFill>
          <a:ln w="55000" cmpd="thickThin">
            <a:solidFill>
              <a:schemeClr val="accent1"/>
            </a:solidFill>
          </a:ln>
          <a:effectLst/>
          <a:sp3d prstMaterial="plastic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4.Музыкально-коммуникативные игры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 стрелкой 7"/>
          <p:cNvCxnSpPr>
            <a:stCxn id="6" idx="4"/>
          </p:cNvCxnSpPr>
          <p:nvPr/>
        </p:nvCxnSpPr>
        <p:spPr>
          <a:xfrm rot="16200000" flipH="1">
            <a:off x="4305300" y="13335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4" name="Picture 5" descr="C:\Documents and Settings\Admin\Мои документы\0_aa6f5_e5ec3483_X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889918">
            <a:off x="3733800" y="4572000"/>
            <a:ext cx="4800600" cy="205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charRg st="0" end="3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68611">
                                            <p:txEl>
                                              <p:charRg st="0" end="3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321300"/>
          </a:xfrm>
        </p:spPr>
        <p:txBody>
          <a:bodyPr vert="horz" wrap="square" lIns="91440" tIns="45720" rIns="91440" bIns="45720" numCol="1" anchor="t" anchorCtr="0" compatLnSpc="1">
            <a:normAutofit lnSpcReduction="10000"/>
          </a:bodyPr>
          <a:lstStyle/>
          <a:p>
            <a:pPr marL="365760" marR="0" lvl="0" indent="-255905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В каждой семье имеются свои традиции игрового общения с детьми. 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None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Мамы и папы играют с детьми в те игры, в которые играли с ними их родители. Этот опыт передается следующему поколению. Наверное, нет такого малыша, с которым не играли бы в «Ладушки», «Сорока-ворона», «Коза рогатая», «По кочкам, по кочкам» и др. Каждая из этих игр имеет множество вариантов. Игры «Кулачки», «Дружно поднимаем ручки» помогут разнообразить игровое взаимодействие с ребенком.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5905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anose="05040102010807070707"/>
              <a:buChar char=""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5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5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9635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9635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charRg st="77" end="4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9635">
                                            <p:txEl>
                                              <p:charRg st="77" end="47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9635">
                                            <p:txEl>
                                              <p:charRg st="77" end="47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9635">
                                            <p:txEl>
                                              <p:charRg st="77" end="4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9635">
                                            <p:txEl>
                                              <p:charRg st="77" end="4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9" name="Rectangle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500"/>
          </a:xfrm>
          <a:ln/>
        </p:spPr>
        <p:txBody>
          <a:bodyPr vert="horz" wrap="square" lIns="91440" tIns="45720" rIns="91440" bIns="45720" anchor="t" anchorCtr="0"/>
          <a:p>
            <a:pPr indent="-255270" algn="just" eaLnBrk="1" hangingPunct="1">
              <a:buNone/>
            </a:pPr>
            <a:r>
              <a:rPr lang="ru-RU" dirty="0"/>
              <a:t>        Музыкально-игровые занятия приведут к желательным результатам, если они начнут проводиться в воспитании детей с ранних лет. Система упражнений и игр поможет укрепить тело малыша, развить его речь, мышление, внимание, эмоционально-волевую сферу, память, положительные качества личности, сделает его чутким к красоте в искусстве и жизни.</a:t>
            </a:r>
            <a:endParaRPr lang="ru-RU" dirty="0"/>
          </a:p>
          <a:p>
            <a:pPr indent="-255270" algn="just" eaLnBrk="1" hangingPunct="1">
              <a:buNone/>
            </a:pPr>
            <a:r>
              <a:rPr lang="ru-RU" dirty="0"/>
              <a:t> </a:t>
            </a:r>
            <a:endParaRPr lang="ru-RU" dirty="0"/>
          </a:p>
          <a:p>
            <a:pPr indent="-255270" eaLnBrk="1" hangingPunct="1"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charRg st="0" end="3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0659">
                                            <p:txEl>
                                              <p:charRg st="0" end="3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charRg st="344" end="3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0659">
                                            <p:txEl>
                                              <p:charRg st="344" end="3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Содержимое 1"/>
          <p:cNvSpPr>
            <a:spLocks noGrp="1"/>
          </p:cNvSpPr>
          <p:nvPr>
            <p:ph idx="1"/>
          </p:nvPr>
        </p:nvSpPr>
        <p:spPr>
          <a:xfrm>
            <a:off x="609600" y="2332038"/>
            <a:ext cx="8229600" cy="4525962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Планомерное и систематизированное использование данных игр на музыкальных занятиях и совместной деятельности, позволяет развивать интегративные качества ребенка, его речь.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Вывод: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Содержимое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Интеграция в ДОУ – взаимопроникновение разных образовательных областей и видов деятельности, которое должно вывести ребёнка на понимание единой целостной картины мира.</a:t>
            </a:r>
            <a:endParaRPr lang="ru-RU" dirty="0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352800"/>
            <a:ext cx="6649085" cy="316865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Если </a:t>
            </a:r>
            <a:r>
              <a:rPr kumimoji="0" lang="ru-RU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перефразировать слова М.Горького 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литературе</a:t>
            </a:r>
            <a:r>
              <a:rPr kumimoji="0" lang="ru-RU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то можно сказать: </a:t>
            </a:r>
            <a:r>
              <a:rPr kumimoji="0" lang="ru-RU" sz="4100" b="1" i="0" u="none" strike="noStrike" kern="1200" cap="none" spc="0" normalizeH="0" baseline="0" noProof="0" dirty="0">
                <a:ln>
                  <a:noFill/>
                </a:ln>
                <a:solidFill>
                  <a:srgbClr val="FF6699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«Детям следует играть музыку так же,  как и взрослым, только лучше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».</a:t>
            </a: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FF6699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sz="2000" dirty="0"/>
              <a:t>Сажина С.Д. «Технология интегрированного занятия в ДОУ: Методическое пособие.- М.ТЦ Сфера, 2008 г.-127 с.- (Приложение к журналу управление ДОУ»)</a:t>
            </a:r>
            <a:endParaRPr lang="ru-RU" sz="2000" dirty="0"/>
          </a:p>
          <a:p>
            <a:pPr indent="-255270" eaLnBrk="1" hangingPunct="1"/>
            <a:r>
              <a:rPr lang="ru-RU" sz="2000" dirty="0"/>
              <a:t>«ФГОС»</a:t>
            </a:r>
            <a:endParaRPr lang="ru-RU" sz="2000" dirty="0"/>
          </a:p>
          <a:p>
            <a:pPr indent="-255270" eaLnBrk="1" hangingPunct="1"/>
            <a:r>
              <a:rPr lang="en-US" altLang="x-none" sz="2000" dirty="0"/>
              <a:t>Firo.ru</a:t>
            </a:r>
            <a:r>
              <a:rPr lang="ru-RU" sz="2000" dirty="0"/>
              <a:t> –ФГОС Дошкольного образования «Интеграция образовательных областей»</a:t>
            </a:r>
            <a:endParaRPr lang="ru-RU" sz="2000" dirty="0"/>
          </a:p>
          <a:p>
            <a:pPr indent="-255270" eaLnBrk="1" hangingPunct="1"/>
            <a:r>
              <a:rPr lang="en-US" altLang="x-none" sz="2000" dirty="0"/>
              <a:t>Prosv.ru</a:t>
            </a:r>
            <a:endParaRPr lang="en-US" altLang="x-none" sz="2000" dirty="0"/>
          </a:p>
          <a:p>
            <a:pPr indent="-255270" eaLnBrk="1" hangingPunct="1"/>
            <a:r>
              <a:rPr lang="en-US" altLang="x-none" sz="2000" dirty="0">
                <a:hlinkClick r:id="rId1"/>
              </a:rPr>
              <a:t>http://mdou27.caduk.ru/p35aa1.html</a:t>
            </a:r>
            <a:r>
              <a:rPr lang="en-US" altLang="x-none" sz="2000" dirty="0"/>
              <a:t> </a:t>
            </a:r>
            <a:r>
              <a:rPr lang="ru-RU" sz="2000" dirty="0"/>
              <a:t>«Интегрированный подход к образовательному процессу в ДОУ»</a:t>
            </a:r>
            <a:endParaRPr lang="ru-RU" sz="2000" dirty="0"/>
          </a:p>
          <a:p>
            <a:pPr indent="-255270" eaLnBrk="1" hangingPunct="1"/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Используемая литература и интернет источники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Содержимое 1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Проблема интеграции дошкольного образования важна и современна. Ее актуальность продиктована новым социальным запросам, предъявляемыми к детскому саду и вводимому предшкольному образованию.</a:t>
            </a:r>
            <a:endParaRPr lang="ru-RU" dirty="0"/>
          </a:p>
        </p:txBody>
      </p:sp>
      <p:sp>
        <p:nvSpPr>
          <p:cNvPr id="13314" name="TextBox 3"/>
          <p:cNvSpPr txBox="1"/>
          <p:nvPr/>
        </p:nvSpPr>
        <p:spPr>
          <a:xfrm>
            <a:off x="1447800" y="381000"/>
            <a:ext cx="6172200" cy="2124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ru-RU" sz="6600" dirty="0">
                <a:latin typeface="Times New Roman" panose="02020603050405020304" pitchFamily="18" charset="0"/>
              </a:rPr>
              <a:t>Актуальность интеграции</a:t>
            </a:r>
            <a:endParaRPr lang="ru-RU" sz="6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2560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 детей бедный словарный запас,</a:t>
                      </a:r>
                      <a:r>
                        <a:rPr lang="ru-RU" baseline="0" dirty="0" smtClean="0"/>
                        <a:t> слабо сформирован грамматический строй речи, констатация фактов говорит о том , что дети мало знакомы с произведениями художественной культуры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Именно через музыкально-игровую деятельность детей и педагога возможно расширять и активировать словарь детей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Интегрирующие факторы и педагогическая целесообразность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Научить свободно и грамотно строить свои высказывания, подкреплять их доводами, фактами из различных областей знаний. </a:t>
            </a:r>
            <a:endParaRPr lang="ru-RU" dirty="0"/>
          </a:p>
          <a:p>
            <a:pPr indent="-255270" eaLnBrk="1" hangingPunct="1"/>
            <a:r>
              <a:rPr lang="ru-RU" dirty="0"/>
              <a:t>2. Совершенствовать интонационную выразительность речи, ритмический слух, слуховое внимание. </a:t>
            </a:r>
            <a:endParaRPr lang="ru-RU" dirty="0"/>
          </a:p>
          <a:p>
            <a:pPr indent="-255270" eaLnBrk="1" hangingPunct="1"/>
            <a:r>
              <a:rPr lang="ru-RU" dirty="0"/>
              <a:t>3.Владеть разными формами и видами музыкальных игр.</a:t>
            </a:r>
            <a:endParaRPr lang="ru-RU" dirty="0"/>
          </a:p>
          <a:p>
            <a:pPr indent="-255270" eaLnBrk="1" hangingPunct="1"/>
            <a:r>
              <a:rPr lang="ru-RU" dirty="0"/>
              <a:t>Знакомить детей с произведениями художественной культуры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Периоды непосредственно организованной образовательной деятельности </a:t>
            </a:r>
            <a:endParaRPr lang="ru-RU" dirty="0"/>
          </a:p>
          <a:p>
            <a:pPr indent="-255270" eaLnBrk="1" hangingPunct="1"/>
            <a:r>
              <a:rPr lang="ru-RU" dirty="0"/>
              <a:t>Совместная деятельность детей и воспитателя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Реализация задач и целей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Музыкально - дидактические </a:t>
            </a:r>
            <a:endParaRPr lang="ru-RU" dirty="0"/>
          </a:p>
          <a:p>
            <a:pPr indent="-255270" eaLnBrk="1" hangingPunct="1"/>
            <a:r>
              <a:rPr lang="ru-RU" dirty="0"/>
              <a:t>Сюжетно – ролевые </a:t>
            </a:r>
            <a:endParaRPr lang="ru-RU" dirty="0"/>
          </a:p>
          <a:p>
            <a:pPr indent="-255270" eaLnBrk="1" hangingPunct="1"/>
            <a:r>
              <a:rPr lang="ru-RU" dirty="0"/>
              <a:t>Театральные. Режиссерские </a:t>
            </a:r>
            <a:endParaRPr lang="ru-RU" dirty="0"/>
          </a:p>
          <a:p>
            <a:pPr indent="-255270" eaLnBrk="1" hangingPunct="1"/>
            <a:r>
              <a:rPr lang="ru-RU" dirty="0"/>
              <a:t>Подвижные игры с музыкой </a:t>
            </a:r>
            <a:endParaRPr lang="ru-RU" dirty="0"/>
          </a:p>
          <a:p>
            <a:pPr indent="-255270" eaLnBrk="1" hangingPunct="1"/>
            <a:r>
              <a:rPr lang="ru-RU" dirty="0"/>
              <a:t>Хороводные игры </a:t>
            </a:r>
            <a:endParaRPr lang="ru-RU" dirty="0"/>
          </a:p>
          <a:p>
            <a:pPr indent="-255270" eaLnBrk="1" hangingPunct="1"/>
            <a:r>
              <a:rPr lang="ru-RU" dirty="0"/>
              <a:t>Музыкальные игры соревновательного характера </a:t>
            </a:r>
            <a:endParaRPr lang="ru-RU" dirty="0"/>
          </a:p>
          <a:p>
            <a:pPr indent="-255270" eaLnBrk="1" hangingPunct="1"/>
            <a:r>
              <a:rPr lang="ru-RU" dirty="0"/>
              <a:t>Обучающие игры по инициативе детей </a:t>
            </a:r>
            <a:endParaRPr lang="ru-RU" dirty="0"/>
          </a:p>
          <a:p>
            <a:pPr indent="-255270" eaLnBrk="1" hangingPunct="1"/>
            <a:r>
              <a:rPr lang="ru-RU" dirty="0"/>
              <a:t>Народные Игры – забавы </a:t>
            </a:r>
            <a:endParaRPr lang="ru-RU" dirty="0"/>
          </a:p>
          <a:p>
            <a:pPr indent="-255270" eaLnBrk="1" hangingPunct="1"/>
            <a:r>
              <a:rPr lang="ru-RU" dirty="0"/>
              <a:t>Развивающие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игр: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indent="-255270" eaLnBrk="1" hangingPunct="1"/>
            <a:r>
              <a:rPr lang="ru-RU" dirty="0"/>
              <a:t>Кого встретил колобок </a:t>
            </a:r>
            <a:endParaRPr lang="ru-RU" dirty="0"/>
          </a:p>
          <a:p>
            <a:pPr indent="-255270" eaLnBrk="1" hangingPunct="1"/>
            <a:r>
              <a:rPr lang="ru-RU" dirty="0"/>
              <a:t>Что делают дети? </a:t>
            </a:r>
            <a:endParaRPr lang="ru-RU" dirty="0"/>
          </a:p>
          <a:p>
            <a:pPr indent="-255270" eaLnBrk="1" hangingPunct="1"/>
            <a:r>
              <a:rPr lang="ru-RU" dirty="0"/>
              <a:t>Поезд для ноток </a:t>
            </a:r>
            <a:endParaRPr lang="ru-RU" dirty="0"/>
          </a:p>
          <a:p>
            <a:pPr indent="-255270" eaLnBrk="1" hangingPunct="1"/>
            <a:r>
              <a:rPr lang="ru-RU" dirty="0"/>
              <a:t>Три кита в музыке </a:t>
            </a:r>
            <a:endParaRPr lang="ru-RU" dirty="0"/>
          </a:p>
          <a:p>
            <a:pPr indent="-255270" eaLnBrk="1" hangingPunct="1"/>
            <a:r>
              <a:rPr lang="ru-RU" dirty="0"/>
              <a:t>Вариации </a:t>
            </a:r>
            <a:endParaRPr lang="ru-RU" dirty="0"/>
          </a:p>
          <a:p>
            <a:pPr indent="-255270" eaLnBrk="1" hangingPunct="1"/>
            <a:r>
              <a:rPr lang="ru-RU" dirty="0"/>
              <a:t>Угадай инструмент </a:t>
            </a:r>
            <a:endParaRPr lang="ru-RU" dirty="0"/>
          </a:p>
          <a:p>
            <a:pPr indent="-255270" eaLnBrk="1" hangingPunct="1"/>
            <a:r>
              <a:rPr lang="ru-RU" dirty="0"/>
              <a:t>Музыкальные знаки </a:t>
            </a:r>
            <a:endParaRPr lang="ru-RU" dirty="0"/>
          </a:p>
          <a:p>
            <a:pPr indent="-255270" eaLnBrk="1" hangingPunct="1"/>
            <a:r>
              <a:rPr lang="ru-RU" dirty="0"/>
              <a:t>Времена года </a:t>
            </a:r>
            <a:endParaRPr lang="ru-RU" dirty="0"/>
          </a:p>
          <a:p>
            <a:pPr indent="-255270" eaLnBrk="1" hangingPunct="1"/>
            <a:r>
              <a:rPr lang="ru-RU" dirty="0"/>
              <a:t>Посылка </a:t>
            </a:r>
            <a:endParaRPr lang="ru-RU" dirty="0"/>
          </a:p>
          <a:p>
            <a:pPr indent="-255270" eaLnBrk="1" hangingPunct="1"/>
            <a:r>
              <a:rPr lang="ru-RU" dirty="0"/>
              <a:t>Из чего состоит оркестр </a:t>
            </a:r>
            <a:endParaRPr lang="ru-RU" dirty="0"/>
          </a:p>
          <a:p>
            <a:pPr indent="-255270" eaLnBrk="1" hangingPunct="1"/>
            <a:r>
              <a:rPr lang="ru-RU" dirty="0"/>
              <a:t>Кто в лесу живет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область:</a:t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Познавательное развитие.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9161</Words>
  <Application>WPS Presentation</Application>
  <PresentationFormat>Экран (4:3)</PresentationFormat>
  <Paragraphs>244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SimSun</vt:lpstr>
      <vt:lpstr>Wingdings</vt:lpstr>
      <vt:lpstr>Lucida Sans Unicode</vt:lpstr>
      <vt:lpstr>Wingdings 3</vt:lpstr>
      <vt:lpstr>Verdana</vt:lpstr>
      <vt:lpstr>Wingdings 2</vt:lpstr>
      <vt:lpstr>Calibri</vt:lpstr>
      <vt:lpstr>Times New Roman</vt:lpstr>
      <vt:lpstr>Wingdings 2</vt:lpstr>
      <vt:lpstr>Microsoft YaHei</vt:lpstr>
      <vt:lpstr>Arial Unicode MS</vt:lpstr>
      <vt:lpstr>Wingdings 3</vt:lpstr>
      <vt:lpstr>Открытая</vt:lpstr>
      <vt:lpstr>PowerPoint 演示文稿</vt:lpstr>
      <vt:lpstr>PowerPoint 演示文稿</vt:lpstr>
      <vt:lpstr>     Если перефразировать слова М.Горького о литературе, то можно сказать: «Детям следует играть музыку так же,  как и взрослым, только лучше».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наталия никонова</dc:creator>
  <cp:lastModifiedBy>Катюша</cp:lastModifiedBy>
  <cp:revision>30</cp:revision>
  <dcterms:created xsi:type="dcterms:W3CDTF">2023-10-14T13:12:28Z</dcterms:created>
  <dcterms:modified xsi:type="dcterms:W3CDTF">2023-10-14T13:19:00Z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ICV">
    <vt:lpwstr>BF5F7024607B4B09A70ACA6663963E76_13</vt:lpwstr>
  </property>
  <property fmtid="{D5CDD505-2E9C-101B-9397-08002B2CF9AE}" pid="4" name="KSOProductBuildVer">
    <vt:lpwstr>1049-12.2.0.13266</vt:lpwstr>
  </property>
</Properties>
</file>