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4"/>
  </p:notesMasterIdLst>
  <p:sldIdLst>
    <p:sldId id="256" r:id="rId2"/>
    <p:sldId id="276" r:id="rId3"/>
    <p:sldId id="269" r:id="rId4"/>
    <p:sldId id="261" r:id="rId5"/>
    <p:sldId id="277" r:id="rId6"/>
    <p:sldId id="278" r:id="rId7"/>
    <p:sldId id="280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75" r:id="rId22"/>
    <p:sldId id="29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2" autoAdjust="0"/>
    <p:restoredTop sz="94721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00A143-ED23-4BA0-9890-32FF86512077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A523A-C9D0-49AB-AE88-F014BA2B759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A523A-C9D0-49AB-AE88-F014BA2B7594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A523A-C9D0-49AB-AE88-F014BA2B7594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13F5A-5FDB-4547-BFFA-3FD458C1E649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17812-F82E-48DC-BF1C-C933E097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13F5A-5FDB-4547-BFFA-3FD458C1E649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17812-F82E-48DC-BF1C-C933E097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13F5A-5FDB-4547-BFFA-3FD458C1E649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17812-F82E-48DC-BF1C-C933E097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13F5A-5FDB-4547-BFFA-3FD458C1E649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17812-F82E-48DC-BF1C-C933E097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13F5A-5FDB-4547-BFFA-3FD458C1E649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17812-F82E-48DC-BF1C-C933E097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13F5A-5FDB-4547-BFFA-3FD458C1E649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17812-F82E-48DC-BF1C-C933E097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13F5A-5FDB-4547-BFFA-3FD458C1E649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17812-F82E-48DC-BF1C-C933E097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13F5A-5FDB-4547-BFFA-3FD458C1E649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17812-F82E-48DC-BF1C-C933E097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13F5A-5FDB-4547-BFFA-3FD458C1E649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17812-F82E-48DC-BF1C-C933E097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13F5A-5FDB-4547-BFFA-3FD458C1E649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17812-F82E-48DC-BF1C-C933E097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013F5A-5FDB-4547-BFFA-3FD458C1E649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917812-F82E-48DC-BF1C-C933E09796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6013F5A-5FDB-4547-BFFA-3FD458C1E649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7917812-F82E-48DC-BF1C-C933E097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pedagogic.ru/books/item/f00/s00/z0000016/pic/000039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http://pedagogic.ru/books/item/f00/s00/z0000016/pic/000041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pedagogic.ru/books/item/f00/s00/z0000016/pic/000042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http://pedagogic.ru/books/item/f00/s00/z0000016/pic/000047.jpg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pedagogic.ru/books/item/f00/s00/z0000016/pic/000053.jpg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http://pedagogic.ru/books/item/f00/s00/z0000016/pic/000073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http://pedagogic.ru/books/item/f00/s00/z0000016/pic/000080.jpg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http://pedagogic.ru/books/item/f00/s00/z0000016/pic/000032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pedagogic.ru/books/item/f00/s00/z0000016/pic/000033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2" descr="http://mvr.wmsite.ru/_mod_files/ce_images/news/ushinskiy_1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500174"/>
            <a:ext cx="2429287" cy="3571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10000"/>
                <a:lumOff val="9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642910" y="3214686"/>
            <a:ext cx="5250155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/>
                <a:solidFill>
                  <a:schemeClr val="accent3"/>
                </a:solidFill>
                <a:effectLst/>
              </a:rPr>
              <a:t>Константин Дмитриевич</a:t>
            </a:r>
          </a:p>
          <a:p>
            <a:pPr algn="ctr"/>
            <a:r>
              <a:rPr lang="ru-RU" sz="2800" b="1" cap="none" spc="0" dirty="0" smtClean="0">
                <a:ln/>
                <a:solidFill>
                  <a:schemeClr val="accent3"/>
                </a:solidFill>
                <a:effectLst/>
              </a:rPr>
              <a:t>Ушинский</a:t>
            </a:r>
          </a:p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>1823-1870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2"/>
          <p:cNvSpPr>
            <a:spLocks noChangeArrowheads="1"/>
          </p:cNvSpPr>
          <p:nvPr/>
        </p:nvSpPr>
        <p:spPr bwMode="auto">
          <a:xfrm>
            <a:off x="642910" y="5429264"/>
            <a:ext cx="94298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Franklin Gothic Book" pitchFamily="34" charset="0"/>
              </a:rPr>
              <a:t>К.Д. Ушинский. Фотография, 1850-е годы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14290"/>
            <a:ext cx="8715404" cy="2000264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Служба в Департаменте иностранных исповеданий (1850-1854)</a:t>
            </a:r>
            <a:endParaRPr lang="ru-RU" dirty="0"/>
          </a:p>
        </p:txBody>
      </p:sp>
      <p:pic>
        <p:nvPicPr>
          <p:cNvPr id="26628" name="Picture 3" descr="К. Д. Ушинский. Фотография, 1850-е год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3116"/>
            <a:ext cx="2304022" cy="3519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27651" name="Picture 1" descr="Владимирская площадь и Б. московская улица в Петербурге, где жил К. Д. Ушинский. Литография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785787" y="428604"/>
            <a:ext cx="738506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0" y="5572141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200" dirty="0">
                <a:cs typeface="Times New Roman" pitchFamily="18" charset="0"/>
              </a:rPr>
              <a:t/>
            </a:r>
            <a:br>
              <a:rPr lang="ru-RU" sz="1200" dirty="0">
                <a:cs typeface="Times New Roman" pitchFamily="18" charset="0"/>
              </a:rPr>
            </a:br>
            <a:r>
              <a:rPr lang="ru-RU" b="1" dirty="0">
                <a:latin typeface="Franklin Gothic Book" pitchFamily="34" charset="0"/>
                <a:cs typeface="Times New Roman" pitchFamily="18" charset="0"/>
              </a:rPr>
              <a:t>Владимирская площадь и Б. московская улица в Петербурге, где жил К.Д. Ушинский 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28675" name="Picture 1" descr="Ларинский читальный зал публичной библиотеки в Петербурге, в котором много работал К. Д. Ушинский. Литография с рисунка В. Тимма, 1852 г.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236538" y="571500"/>
            <a:ext cx="8670925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Rectangle 3"/>
          <p:cNvSpPr>
            <a:spLocks noChangeArrowheads="1"/>
          </p:cNvSpPr>
          <p:nvPr/>
        </p:nvSpPr>
        <p:spPr bwMode="auto">
          <a:xfrm>
            <a:off x="0" y="6027738"/>
            <a:ext cx="9144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200" dirty="0">
                <a:cs typeface="Times New Roman" pitchFamily="18" charset="0"/>
              </a:rPr>
              <a:t/>
            </a:r>
            <a:br>
              <a:rPr lang="ru-RU" sz="1200" dirty="0">
                <a:cs typeface="Times New Roman" pitchFamily="18" charset="0"/>
              </a:rPr>
            </a:br>
            <a:r>
              <a:rPr lang="ru-RU" b="1" dirty="0" err="1">
                <a:latin typeface="Franklin Gothic Book" pitchFamily="34" charset="0"/>
                <a:cs typeface="Times New Roman" pitchFamily="18" charset="0"/>
              </a:rPr>
              <a:t>Ларинский</a:t>
            </a:r>
            <a:r>
              <a:rPr lang="ru-RU" b="1" dirty="0">
                <a:latin typeface="Franklin Gothic Book" pitchFamily="34" charset="0"/>
                <a:cs typeface="Times New Roman" pitchFamily="18" charset="0"/>
              </a:rPr>
              <a:t> читальный зал публичной библиотеки в Петербурге, в котором много работал К.Д. Ушинский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29699" name="Picture 1" descr="Надежда Семеновна Дорошенко-Ушинская (жена К. Д. Ушинского)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428860" y="357166"/>
            <a:ext cx="3819535" cy="4785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0" y="5357826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200" dirty="0">
                <a:cs typeface="Times New Roman" pitchFamily="18" charset="0"/>
              </a:rPr>
              <a:t/>
            </a:r>
            <a:br>
              <a:rPr lang="ru-RU" sz="1200" dirty="0">
                <a:cs typeface="Times New Roman" pitchFamily="18" charset="0"/>
              </a:rPr>
            </a:br>
            <a:r>
              <a:rPr lang="ru-RU" sz="2000" b="1" dirty="0">
                <a:latin typeface="Franklin Gothic Book" pitchFamily="34" charset="0"/>
                <a:cs typeface="Times New Roman" pitchFamily="18" charset="0"/>
              </a:rPr>
              <a:t>Надежда Семёновна Дорошенко-Ушинская (жена К.Д. Ушинского)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357166"/>
            <a:ext cx="9429816" cy="164307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К.Д. Ушинский - преподаватель и инспектор Гатчинского сиротского института (1854-1859)</a:t>
            </a:r>
            <a:endParaRPr lang="ru-RU" b="1" dirty="0"/>
          </a:p>
        </p:txBody>
      </p:sp>
      <p:pic>
        <p:nvPicPr>
          <p:cNvPr id="30723" name="Picture 2" descr="К. Д. Ушинский - испектор классов Гатчинского институ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143116"/>
            <a:ext cx="3348047" cy="4156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1747" name="Picture 1" descr="Гатчинский сиротский институт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85720" y="357166"/>
            <a:ext cx="8501090" cy="546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Rectangle 3"/>
          <p:cNvSpPr>
            <a:spLocks noChangeArrowheads="1"/>
          </p:cNvSpPr>
          <p:nvPr/>
        </p:nvSpPr>
        <p:spPr bwMode="auto">
          <a:xfrm>
            <a:off x="0" y="5643578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>
                <a:cs typeface="Times New Roman" pitchFamily="18" charset="0"/>
              </a:rPr>
              <a:t/>
            </a:r>
            <a:br>
              <a:rPr lang="ru-RU" sz="2000" b="1" dirty="0">
                <a:cs typeface="Times New Roman" pitchFamily="18" charset="0"/>
              </a:rPr>
            </a:br>
            <a:r>
              <a:rPr lang="ru-RU" sz="2400" b="1" dirty="0">
                <a:latin typeface="Franklin Gothic Book" pitchFamily="34" charset="0"/>
                <a:cs typeface="Times New Roman" pitchFamily="18" charset="0"/>
              </a:rPr>
              <a:t>Гатчинский сиротский институт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54304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К.Д. Ушинский - инспектор классов Смольного института (1859-1862)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2771" name="Picture 2" descr="К. Д. Ушинский, инспектор классов Смольного институ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9226" y="1612900"/>
            <a:ext cx="3100428" cy="4173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3795" name="Picture 1" descr="Смольный институт (Воспитательное общество благородных девиц). Литография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857224" y="357166"/>
            <a:ext cx="7251721" cy="4771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Rectangle 3"/>
          <p:cNvSpPr>
            <a:spLocks noChangeArrowheads="1"/>
          </p:cNvSpPr>
          <p:nvPr/>
        </p:nvSpPr>
        <p:spPr bwMode="auto">
          <a:xfrm>
            <a:off x="0" y="557214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200" dirty="0">
                <a:cs typeface="Times New Roman" pitchFamily="18" charset="0"/>
              </a:rPr>
              <a:t/>
            </a:r>
            <a:br>
              <a:rPr lang="ru-RU" sz="1200" dirty="0">
                <a:cs typeface="Times New Roman" pitchFamily="18" charset="0"/>
              </a:rPr>
            </a:br>
            <a:r>
              <a:rPr lang="ru-RU" sz="2000" b="1" dirty="0">
                <a:latin typeface="Franklin Gothic Book" pitchFamily="34" charset="0"/>
                <a:cs typeface="Times New Roman" pitchFamily="18" charset="0"/>
              </a:rPr>
              <a:t>Смольный институт (Воспитательное общество благородных девиц) 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К.д. ушинский за границей (1862-1867)</a:t>
            </a:r>
            <a:endParaRPr lang="ru-RU" dirty="0"/>
          </a:p>
        </p:txBody>
      </p:sp>
      <p:sp>
        <p:nvSpPr>
          <p:cNvPr id="3686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6868" name="Picture 1" descr="г. Вене в Швейцарии (на Женевском озере), где жил и лечился К. Д. Ушинский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500034" y="500042"/>
            <a:ext cx="8001056" cy="4381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Rectangle 3"/>
          <p:cNvSpPr>
            <a:spLocks noChangeArrowheads="1"/>
          </p:cNvSpPr>
          <p:nvPr/>
        </p:nvSpPr>
        <p:spPr bwMode="auto">
          <a:xfrm>
            <a:off x="0" y="6000769"/>
            <a:ext cx="9144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200" dirty="0">
                <a:cs typeface="Times New Roman" pitchFamily="18" charset="0"/>
              </a:rPr>
              <a:t/>
            </a:r>
            <a:br>
              <a:rPr lang="ru-RU" sz="1200" dirty="0">
                <a:cs typeface="Times New Roman" pitchFamily="18" charset="0"/>
              </a:rPr>
            </a:br>
            <a:r>
              <a:rPr lang="ru-RU" dirty="0">
                <a:latin typeface="Franklin Gothic Book" pitchFamily="34" charset="0"/>
                <a:cs typeface="Times New Roman" pitchFamily="18" charset="0"/>
              </a:rPr>
              <a:t>В Швейцарии К.Д. Ушинский жил и лечился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286388"/>
            <a:ext cx="8641080" cy="500066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Стих, написанный за границей.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41046" cy="454172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900" b="1" i="1" dirty="0" smtClean="0">
                <a:latin typeface="Monotype Corsiva" pitchFamily="66" charset="0"/>
              </a:rPr>
              <a:t>Минута грусти</a:t>
            </a:r>
          </a:p>
          <a:p>
            <a:pPr>
              <a:buNone/>
            </a:pPr>
            <a:r>
              <a:rPr lang="ru-RU" sz="3900" b="1" i="1" dirty="0" smtClean="0">
                <a:latin typeface="Monotype Corsiva" pitchFamily="66" charset="0"/>
              </a:rPr>
              <a:t>Скиталец невольный средь теплых полей,</a:t>
            </a:r>
          </a:p>
          <a:p>
            <a:pPr>
              <a:buNone/>
            </a:pPr>
            <a:r>
              <a:rPr lang="ru-RU" sz="3900" b="1" i="1" dirty="0" smtClean="0">
                <a:latin typeface="Monotype Corsiva" pitchFamily="66" charset="0"/>
              </a:rPr>
              <a:t>Грущу я по Родине хладной  моей:                                           По нашим глубоким снегам,</a:t>
            </a:r>
          </a:p>
          <a:p>
            <a:pPr>
              <a:buNone/>
            </a:pPr>
            <a:r>
              <a:rPr lang="ru-RU" sz="3900" b="1" i="1" dirty="0" smtClean="0">
                <a:latin typeface="Monotype Corsiva" pitchFamily="66" charset="0"/>
              </a:rPr>
              <a:t>По нашим сосновым лесам,</a:t>
            </a:r>
          </a:p>
          <a:p>
            <a:pPr>
              <a:buNone/>
            </a:pPr>
            <a:r>
              <a:rPr lang="ru-RU" sz="3900" b="1" i="1" dirty="0" smtClean="0">
                <a:latin typeface="Monotype Corsiva" pitchFamily="66" charset="0"/>
              </a:rPr>
              <a:t>Прекрасно здесь море и горы чудесны,</a:t>
            </a:r>
          </a:p>
          <a:p>
            <a:pPr>
              <a:buNone/>
            </a:pPr>
            <a:r>
              <a:rPr lang="ru-RU" sz="3900" b="1" i="1" dirty="0" smtClean="0">
                <a:latin typeface="Monotype Corsiva" pitchFamily="66" charset="0"/>
              </a:rPr>
              <a:t>И свет здесь прекрасен небесный,</a:t>
            </a:r>
          </a:p>
          <a:p>
            <a:pPr>
              <a:buNone/>
            </a:pPr>
            <a:r>
              <a:rPr lang="ru-RU" sz="3900" b="1" i="1" dirty="0" smtClean="0">
                <a:latin typeface="Monotype Corsiva" pitchFamily="66" charset="0"/>
              </a:rPr>
              <a:t>Природа ж куда хороша!</a:t>
            </a:r>
          </a:p>
          <a:p>
            <a:pPr>
              <a:buNone/>
            </a:pPr>
            <a:r>
              <a:rPr lang="ru-RU" sz="3900" b="1" i="1" dirty="0" smtClean="0">
                <a:latin typeface="Monotype Corsiva" pitchFamily="66" charset="0"/>
              </a:rPr>
              <a:t>Но стонет и ноет степная душа!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ony\Pictures\000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7786742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286388"/>
            <a:ext cx="8183880" cy="64294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Последние годы жизни (1867-1871)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789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37892" name="Picture 1" descr="Семейны портрет. К. Д. Ушинский, Н. С. Дорошенко (Ушинская), дети (слева на право); Павел (1852 г), Владимир (1861 г), Константин (1859 г), Вера (1855 г), Надежда (1856 г)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143108" y="357166"/>
            <a:ext cx="4429156" cy="3917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Rectangle 3"/>
          <p:cNvSpPr>
            <a:spLocks noChangeArrowheads="1"/>
          </p:cNvSpPr>
          <p:nvPr/>
        </p:nvSpPr>
        <p:spPr bwMode="auto">
          <a:xfrm>
            <a:off x="0" y="5214950"/>
            <a:ext cx="9144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200" dirty="0">
                <a:cs typeface="Times New Roman" pitchFamily="18" charset="0"/>
              </a:rPr>
              <a:t/>
            </a:r>
            <a:br>
              <a:rPr lang="ru-RU" sz="1200" dirty="0">
                <a:cs typeface="Times New Roman" pitchFamily="18" charset="0"/>
              </a:rPr>
            </a:br>
            <a:r>
              <a:rPr lang="ru-RU" dirty="0">
                <a:latin typeface="Franklin Gothic Book" pitchFamily="34" charset="0"/>
                <a:cs typeface="Times New Roman" pitchFamily="18" charset="0"/>
              </a:rPr>
              <a:t>Семейный портрет. К.Д. Ушинский, Н.С. Дорошенко (Ушинская), дети (слева направо): Павел (1852 г.), Владимир (1861 г.), Константин (1859 г.), Вера (1855 г.), Надежда (1856 г.)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4572008"/>
            <a:ext cx="721523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Умер Ушинский К. Д. в Одессе (22 декабря 1870 года) 3 января 1871 года, похоронен в Киеве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территории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Выдубецкого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монастыря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Рисунок 1" descr="http://www.peoples.ru/state/teacher/ushinskiy/ushinskiy_grave_200712301645380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785794"/>
            <a:ext cx="2428892" cy="358957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642918"/>
            <a:ext cx="77867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/>
              <a:t>За выдающиеся педагогические труды и заслуги в области воспитания и образования лучшие учителя, ученые </a:t>
            </a:r>
            <a:r>
              <a:rPr lang="ru-RU" sz="2400" b="1" i="1" dirty="0" smtClean="0"/>
              <a:t>и общественные деятели награждаются </a:t>
            </a:r>
            <a:endParaRPr lang="ru-RU" sz="2400" b="1" i="1" dirty="0" smtClean="0"/>
          </a:p>
          <a:p>
            <a:pPr algn="just"/>
            <a:r>
              <a:rPr lang="ru-RU" sz="2400" b="1" i="1" dirty="0" smtClean="0"/>
              <a:t>              МЕДАЛЬЮ УШИНСКОГО.</a:t>
            </a:r>
            <a:endParaRPr lang="ru-RU" sz="2400" b="1" i="1" dirty="0"/>
          </a:p>
        </p:txBody>
      </p:sp>
      <p:pic>
        <p:nvPicPr>
          <p:cNvPr id="4" name="Picture 2" descr="http://t1.gstatic.com/images?q=tbn:ANd9GcQrOMdYPsTM5ypx2dH0FVICzTS-CEPYanmpOu-G-MDpP_BSVSgh"/>
          <p:cNvPicPr>
            <a:picLocks noChangeAspect="1" noChangeArrowheads="1"/>
          </p:cNvPicPr>
          <p:nvPr/>
        </p:nvPicPr>
        <p:blipFill>
          <a:blip r:embed="rId2"/>
          <a:srcRect r="54219"/>
          <a:stretch>
            <a:fillRect/>
          </a:stretch>
        </p:blipFill>
        <p:spPr bwMode="auto">
          <a:xfrm>
            <a:off x="2928926" y="2786058"/>
            <a:ext cx="345627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7620" y="428604"/>
            <a:ext cx="1545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8" descr="Детские и юношеские годы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3042" y="928670"/>
            <a:ext cx="1627188" cy="218598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714348" y="3214686"/>
            <a:ext cx="36433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8" algn="ctr">
              <a:tabLst>
                <a:tab pos="3590925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Дмитрий Григорьевич Ушинский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indent="14288" algn="just">
              <a:tabLst>
                <a:tab pos="3590925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происходил из обедневших дворян. Много лет служил в русской армии, ветеран Отечественной войны 1812 года. Был преподавателем военного корпуса.</a:t>
            </a:r>
          </a:p>
        </p:txBody>
      </p:sp>
      <p:pic>
        <p:nvPicPr>
          <p:cNvPr id="7" name="Picture 19" descr="мат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000760" y="928670"/>
            <a:ext cx="1620837" cy="218598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929190" y="3143248"/>
            <a:ext cx="364333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5113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Любовь Степановна Ушинская (Капнист)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indent="265113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руководила первоначальным обучением сына, пробудив в нем любознательность и интерес к чтению. Она умерла, когда Ушинскому было 11 лет. О ней он сохранил на всю жизнь трогательно-нежные воспоминания.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Здание Новгород-Северской гимназии, в которой учился 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00174"/>
            <a:ext cx="7858148" cy="45720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2571736" y="428604"/>
            <a:ext cx="39962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Детские и юношеские годы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28596" y="428604"/>
            <a:ext cx="58579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Московский университе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142984"/>
            <a:ext cx="8786842" cy="50006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Прямоугольник 7"/>
          <p:cNvSpPr/>
          <p:nvPr/>
        </p:nvSpPr>
        <p:spPr>
          <a:xfrm>
            <a:off x="4143372" y="364331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00298" y="621508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1214446"/>
          </a:xfrm>
        </p:spPr>
        <p:txBody>
          <a:bodyPr/>
          <a:lstStyle/>
          <a:p>
            <a:r>
              <a:rPr lang="ru-RU" i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FF3300"/>
                </a:solidFill>
              </a:rPr>
              <a:t>Трудовая деятельность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85918" y="1500174"/>
            <a:ext cx="685804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D63E32"/>
              </a:buClr>
              <a:buFont typeface="Wingdings" pitchFamily="2" charset="2"/>
              <a:buChar char="v"/>
            </a:pPr>
            <a:r>
              <a:rPr lang="ru-RU" sz="2400" b="1" i="1" dirty="0" smtClean="0"/>
              <a:t>Преподаватель в Ярославском юридическом </a:t>
            </a:r>
            <a:r>
              <a:rPr lang="ru-RU" sz="2400" b="1" i="1" dirty="0" smtClean="0"/>
              <a:t>лицее</a:t>
            </a:r>
          </a:p>
          <a:p>
            <a:pPr marL="342900" indent="-342900" algn="just">
              <a:buClr>
                <a:srgbClr val="D63E32"/>
              </a:buClr>
              <a:buFont typeface="Wingdings" pitchFamily="2" charset="2"/>
              <a:buChar char="v"/>
            </a:pPr>
            <a:endParaRPr lang="ru-RU" sz="2400" b="1" i="1" dirty="0" smtClean="0"/>
          </a:p>
          <a:p>
            <a:pPr marL="342900" indent="-342900" algn="just">
              <a:buClr>
                <a:srgbClr val="D63E32"/>
              </a:buClr>
              <a:buFont typeface="Wingdings" pitchFamily="2" charset="2"/>
              <a:buChar char="v"/>
            </a:pPr>
            <a:r>
              <a:rPr lang="ru-RU" sz="2400" b="1" i="1" dirty="0" smtClean="0"/>
              <a:t>Мелкий чиновник в Министерстве внутренних </a:t>
            </a:r>
            <a:r>
              <a:rPr lang="ru-RU" sz="2400" b="1" i="1" dirty="0" smtClean="0"/>
              <a:t>дел</a:t>
            </a:r>
          </a:p>
          <a:p>
            <a:pPr marL="342900" indent="-342900" algn="just">
              <a:buClr>
                <a:srgbClr val="D63E32"/>
              </a:buClr>
              <a:buFont typeface="Wingdings" pitchFamily="2" charset="2"/>
              <a:buChar char="v"/>
            </a:pPr>
            <a:endParaRPr lang="ru-RU" sz="2400" b="1" i="1" dirty="0" smtClean="0"/>
          </a:p>
          <a:p>
            <a:pPr marL="342900" indent="-342900" algn="just">
              <a:buClr>
                <a:srgbClr val="D63E32"/>
              </a:buClr>
              <a:buFont typeface="Wingdings" pitchFamily="2" charset="2"/>
              <a:buChar char="v"/>
            </a:pPr>
            <a:r>
              <a:rPr lang="ru-RU" sz="2400" b="1" i="1" dirty="0" smtClean="0"/>
              <a:t>Преподаватель и инспектор Гатчинского сиротского </a:t>
            </a:r>
            <a:r>
              <a:rPr lang="ru-RU" sz="2400" b="1" i="1" dirty="0" smtClean="0"/>
              <a:t>института</a:t>
            </a:r>
          </a:p>
          <a:p>
            <a:pPr marL="342900" indent="-342900" algn="just">
              <a:buClr>
                <a:srgbClr val="D63E32"/>
              </a:buClr>
              <a:buFont typeface="Wingdings" pitchFamily="2" charset="2"/>
              <a:buChar char="v"/>
            </a:pPr>
            <a:endParaRPr lang="ru-RU" sz="2400" b="1" i="1" dirty="0" smtClean="0"/>
          </a:p>
          <a:p>
            <a:pPr marL="342900" indent="-342900" algn="just">
              <a:buClr>
                <a:srgbClr val="D63E32"/>
              </a:buClr>
              <a:buFont typeface="Wingdings" pitchFamily="2" charset="2"/>
              <a:buChar char="v"/>
            </a:pPr>
            <a:r>
              <a:rPr lang="ru-RU" sz="2400" b="1" i="1" dirty="0" smtClean="0"/>
              <a:t>Инспектор классов Смольного </a:t>
            </a:r>
            <a:r>
              <a:rPr lang="ru-RU" sz="2400" b="1" i="1" dirty="0" smtClean="0"/>
              <a:t>института</a:t>
            </a:r>
          </a:p>
          <a:p>
            <a:pPr marL="342900" indent="-342900" algn="just">
              <a:buClr>
                <a:srgbClr val="D63E32"/>
              </a:buClr>
              <a:buFont typeface="Wingdings" pitchFamily="2" charset="2"/>
              <a:buChar char="v"/>
            </a:pPr>
            <a:endParaRPr lang="ru-RU" b="1" i="1" dirty="0" smtClean="0"/>
          </a:p>
          <a:p>
            <a:pPr marL="342900" indent="-342900" algn="just">
              <a:buClr>
                <a:srgbClr val="D63E32"/>
              </a:buClr>
              <a:buFont typeface="Wingdings" pitchFamily="2" charset="2"/>
              <a:buChar char="v"/>
            </a:pPr>
            <a:endParaRPr lang="ru-RU" b="1" i="1" dirty="0" smtClean="0"/>
          </a:p>
          <a:p>
            <a:pPr marL="342900" indent="-342900" algn="just">
              <a:buClr>
                <a:srgbClr val="D63E32"/>
              </a:buClr>
              <a:buFont typeface="Wingdings" pitchFamily="2" charset="2"/>
              <a:buChar char="v"/>
            </a:pPr>
            <a:endParaRPr lang="ru-RU" b="1" i="1" dirty="0" smtClean="0"/>
          </a:p>
          <a:p>
            <a:pPr marL="342900" indent="-342900" algn="just">
              <a:buClr>
                <a:srgbClr val="D63E32"/>
              </a:buClr>
              <a:buFont typeface="Wingdings" pitchFamily="2" charset="2"/>
              <a:buChar char="v"/>
            </a:pPr>
            <a:endParaRPr lang="ru-RU" b="1" i="1" dirty="0" smtClean="0"/>
          </a:p>
          <a:p>
            <a:pPr marL="342900" indent="-342900" algn="just">
              <a:buClr>
                <a:srgbClr val="D63E32"/>
              </a:buClr>
              <a:buFont typeface="Wingdings" pitchFamily="2" charset="2"/>
              <a:buChar char="v"/>
            </a:pPr>
            <a:endParaRPr lang="ru-RU" b="1" i="1" dirty="0" smtClean="0"/>
          </a:p>
          <a:p>
            <a:pPr marL="342900" indent="-342900" algn="just">
              <a:buClr>
                <a:srgbClr val="D63E32"/>
              </a:buClr>
              <a:buFont typeface="Wingdings" pitchFamily="2" charset="2"/>
              <a:buChar char="v"/>
            </a:pPr>
            <a:endParaRPr lang="ru-RU" b="1" i="1" dirty="0" smtClean="0"/>
          </a:p>
          <a:p>
            <a:pPr marL="342900" indent="-342900" algn="just">
              <a:buClr>
                <a:srgbClr val="D63E32"/>
              </a:buClr>
              <a:buFont typeface="Wingdings" pitchFamily="2" charset="2"/>
              <a:buChar char="v"/>
            </a:pPr>
            <a:endParaRPr lang="ru-RU" b="1" i="1" dirty="0"/>
          </a:p>
        </p:txBody>
      </p:sp>
      <p:pic>
        <p:nvPicPr>
          <p:cNvPr id="5" name="Содержимое 6" descr="портрет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500174"/>
            <a:ext cx="2012231" cy="28831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571480"/>
            <a:ext cx="8199338" cy="150019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К.Д. ушинский – профессор ярославского юридического лицея (1846-1849)</a:t>
            </a:r>
            <a:endParaRPr lang="ru-RU" dirty="0"/>
          </a:p>
        </p:txBody>
      </p:sp>
      <p:pic>
        <p:nvPicPr>
          <p:cNvPr id="23555" name="Picture 2" descr="К. Д. Ушинский, профессор Ярославского лице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285992"/>
            <a:ext cx="3105158" cy="3710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24579" name="Picture 1" descr="Ярославский юридический лицей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527050" y="428625"/>
            <a:ext cx="8072438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0" y="585789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200" dirty="0">
                <a:cs typeface="Times New Roman" pitchFamily="18" charset="0"/>
              </a:rPr>
              <a:t/>
            </a:r>
            <a:br>
              <a:rPr lang="ru-RU" sz="1200" dirty="0">
                <a:cs typeface="Times New Roman" pitchFamily="18" charset="0"/>
              </a:rPr>
            </a:br>
            <a:r>
              <a:rPr lang="ru-RU" sz="2400" b="1" dirty="0">
                <a:latin typeface="Franklin Gothic Book" pitchFamily="34" charset="0"/>
                <a:cs typeface="Times New Roman" pitchFamily="18" charset="0"/>
              </a:rPr>
              <a:t>Ярославский юридический лицей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25603" name="Picture 1" descr="Дом в г. Ярославле, в котором жил К. Д. Ушинский (1846 - 1849)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571500" y="285750"/>
            <a:ext cx="8026400" cy="593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0" y="6000768"/>
            <a:ext cx="9144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200" dirty="0">
                <a:cs typeface="Times New Roman" pitchFamily="18" charset="0"/>
              </a:rPr>
              <a:t/>
            </a:r>
            <a:br>
              <a:rPr lang="ru-RU" sz="1200" dirty="0">
                <a:cs typeface="Times New Roman" pitchFamily="18" charset="0"/>
              </a:rPr>
            </a:br>
            <a:r>
              <a:rPr lang="ru-RU" b="1" dirty="0">
                <a:latin typeface="Franklin Gothic Book" pitchFamily="34" charset="0"/>
                <a:cs typeface="Times New Roman" pitchFamily="18" charset="0"/>
              </a:rPr>
              <a:t>Дом в г. Ярославле, в котором жил К.Д. Ушинский (1846-1849)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944</TotalTime>
  <Words>274</Words>
  <Application>Microsoft Office PowerPoint</Application>
  <PresentationFormat>Экран (4:3)</PresentationFormat>
  <Paragraphs>55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Аспект</vt:lpstr>
      <vt:lpstr>Слайд 1</vt:lpstr>
      <vt:lpstr>Слайд 2</vt:lpstr>
      <vt:lpstr>Слайд 3</vt:lpstr>
      <vt:lpstr>Слайд 4</vt:lpstr>
      <vt:lpstr>Слайд 5</vt:lpstr>
      <vt:lpstr>Трудовая деятельность </vt:lpstr>
      <vt:lpstr>К.Д. ушинский – профессор ярославского юридического лицея (1846-1849)</vt:lpstr>
      <vt:lpstr>Слайд 8</vt:lpstr>
      <vt:lpstr>Слайд 9</vt:lpstr>
      <vt:lpstr>Служба в Департаменте иностранных исповеданий (1850-1854)</vt:lpstr>
      <vt:lpstr>Слайд 11</vt:lpstr>
      <vt:lpstr>Слайд 12</vt:lpstr>
      <vt:lpstr>Слайд 13</vt:lpstr>
      <vt:lpstr>К.Д. Ушинский - преподаватель и инспектор Гатчинского сиротского института (1854-1859)</vt:lpstr>
      <vt:lpstr>Слайд 15</vt:lpstr>
      <vt:lpstr>К.Д. Ушинский - инспектор классов Смольного института (1859-1862) </vt:lpstr>
      <vt:lpstr>Слайд 17</vt:lpstr>
      <vt:lpstr>К.д. ушинский за границей (1862-1867)</vt:lpstr>
      <vt:lpstr>Стих, написанный за границей.</vt:lpstr>
      <vt:lpstr>Последние годы жизни (1867-1871) 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Sony</cp:lastModifiedBy>
  <cp:revision>64</cp:revision>
  <dcterms:created xsi:type="dcterms:W3CDTF">2012-06-13T01:54:52Z</dcterms:created>
  <dcterms:modified xsi:type="dcterms:W3CDTF">2015-03-15T18:00:23Z</dcterms:modified>
</cp:coreProperties>
</file>