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drawings/drawing2.xml" ContentType="application/vnd.openxmlformats-officedocument.drawingml.chartshapes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drawings/drawing3.xml" ContentType="application/vnd.openxmlformats-officedocument.drawingml.chartshapes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drawings/drawing4.xml" ContentType="application/vnd.openxmlformats-officedocument.drawingml.chartshapes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drawings/drawing5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60" r:id="rId5"/>
    <p:sldId id="261" r:id="rId6"/>
    <p:sldId id="262" r:id="rId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96" y="53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chartUserShapes" Target="../drawings/drawing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Relationship Id="rId4" Type="http://schemas.openxmlformats.org/officeDocument/2006/relationships/chartUserShapes" Target="../drawings/drawing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Relationship Id="rId4" Type="http://schemas.openxmlformats.org/officeDocument/2006/relationships/chartUserShapes" Target="../drawings/drawing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4.xml"/><Relationship Id="rId1" Type="http://schemas.microsoft.com/office/2011/relationships/chartStyle" Target="style4.xml"/><Relationship Id="rId4" Type="http://schemas.openxmlformats.org/officeDocument/2006/relationships/chartUserShapes" Target="../drawings/drawing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.xlsx"/><Relationship Id="rId2" Type="http://schemas.microsoft.com/office/2011/relationships/chartColorStyle" Target="colors5.xml"/><Relationship Id="rId1" Type="http://schemas.microsoft.com/office/2011/relationships/chartStyle" Target="style5.xml"/><Relationship Id="rId4" Type="http://schemas.openxmlformats.org/officeDocument/2006/relationships/chartUserShapes" Target="../drawings/drawing5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128" b="1" i="0" u="none" strike="noStrike" kern="1200" cap="all" spc="12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 sz="3200" b="1" dirty="0">
                <a:solidFill>
                  <a:schemeClr val="bg1"/>
                </a:solidFill>
                <a:latin typeface="Book Antiqua" panose="02040602050305030304" pitchFamily="18" charset="0"/>
              </a:rPr>
              <a:t>Социально коммуникативное развитие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128" b="1" i="0" u="none" strike="noStrike" kern="1200" cap="all" spc="120" normalizeH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  <a:sp3d/>
          </c:spPr>
          <c:invertIfNegative val="0"/>
          <c:dLbls>
            <c:delete val="1"/>
          </c:dLbls>
          <c:cat>
            <c:strRef>
              <c:f>Лист1!$A$2:$A$5</c:f>
              <c:strCache>
                <c:ptCount val="3"/>
                <c:pt idx="0">
                  <c:v>сентябрь</c:v>
                </c:pt>
                <c:pt idx="1">
                  <c:v>май</c:v>
                </c:pt>
                <c:pt idx="2">
                  <c:v>динамика</c:v>
                </c:pt>
              </c:strCache>
            </c:strRef>
          </c:cat>
          <c:val>
            <c:numRef>
              <c:f>Лист1!$B$2:$B$5</c:f>
              <c:numCache>
                <c:formatCode>0%</c:formatCode>
                <c:ptCount val="4"/>
                <c:pt idx="0">
                  <c:v>0.74</c:v>
                </c:pt>
                <c:pt idx="1">
                  <c:v>0.86</c:v>
                </c:pt>
                <c:pt idx="2">
                  <c:v>0.12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3C37-4639-9B1F-9B9642CCA6CB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Ряд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  <a:sp3d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64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Лист1!$A$2:$A$5</c:f>
              <c:strCache>
                <c:ptCount val="3"/>
                <c:pt idx="0">
                  <c:v>сентябрь</c:v>
                </c:pt>
                <c:pt idx="1">
                  <c:v>май</c:v>
                </c:pt>
                <c:pt idx="2">
                  <c:v>динамика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</c:numCache>
            </c:numRef>
          </c:val>
          <c:extLst>
            <c:ext xmlns:c16="http://schemas.microsoft.com/office/drawing/2014/chart" uri="{C3380CC4-5D6E-409C-BE32-E72D297353CC}">
              <c16:uniqueId val="{00000004-3C37-4639-9B1F-9B9642CCA6CB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Ряд 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  <a:sp3d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64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Лист1!$A$2:$A$5</c:f>
              <c:strCache>
                <c:ptCount val="3"/>
                <c:pt idx="0">
                  <c:v>сентябрь</c:v>
                </c:pt>
                <c:pt idx="1">
                  <c:v>май</c:v>
                </c:pt>
                <c:pt idx="2">
                  <c:v>динамика</c:v>
                </c:pt>
              </c:strCache>
            </c:strRef>
          </c:cat>
          <c:val>
            <c:numRef>
              <c:f>Лист1!$D$2:$D$5</c:f>
              <c:numCache>
                <c:formatCode>General</c:formatCode>
                <c:ptCount val="4"/>
              </c:numCache>
            </c:numRef>
          </c:val>
          <c:extLst>
            <c:ext xmlns:c16="http://schemas.microsoft.com/office/drawing/2014/chart" uri="{C3380CC4-5D6E-409C-BE32-E72D297353CC}">
              <c16:uniqueId val="{00000005-3C37-4639-9B1F-9B9642CCA6CB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79"/>
        <c:shape val="box"/>
        <c:axId val="79928704"/>
        <c:axId val="79938688"/>
        <c:axId val="0"/>
      </c:bar3DChart>
      <c:catAx>
        <c:axId val="79928704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64" b="0" i="0" u="none" strike="noStrike" kern="1200" cap="all" spc="12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79938688"/>
        <c:crosses val="autoZero"/>
        <c:auto val="1"/>
        <c:lblAlgn val="ctr"/>
        <c:lblOffset val="100"/>
        <c:noMultiLvlLbl val="0"/>
      </c:catAx>
      <c:valAx>
        <c:axId val="79938688"/>
        <c:scaling>
          <c:orientation val="minMax"/>
        </c:scaling>
        <c:delete val="1"/>
        <c:axPos val="l"/>
        <c:numFmt formatCode="0%" sourceLinked="1"/>
        <c:majorTickMark val="none"/>
        <c:minorTickMark val="none"/>
        <c:tickLblPos val="nextTo"/>
        <c:crossAx val="7992870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  <c:userShapes r:id="rId4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128" b="1" i="0" u="none" strike="noStrike" kern="1200" cap="all" spc="12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 sz="3200" dirty="0">
                <a:solidFill>
                  <a:schemeClr val="bg1"/>
                </a:solidFill>
                <a:latin typeface="Book Antiqua" panose="02040602050305030304" pitchFamily="18" charset="0"/>
              </a:rPr>
              <a:t>Художественно эстетическое развитие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128" b="1" i="0" u="none" strike="noStrike" kern="1200" cap="all" spc="120" normalizeH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  <a:sp3d/>
          </c:spPr>
          <c:invertIfNegative val="0"/>
          <c:dLbls>
            <c:delete val="1"/>
          </c:dLbls>
          <c:cat>
            <c:strRef>
              <c:f>Лист1!$A$2:$A$5</c:f>
              <c:strCache>
                <c:ptCount val="3"/>
                <c:pt idx="0">
                  <c:v>сентябрь</c:v>
                </c:pt>
                <c:pt idx="1">
                  <c:v>май</c:v>
                </c:pt>
                <c:pt idx="2">
                  <c:v>динамика</c:v>
                </c:pt>
              </c:strCache>
            </c:strRef>
          </c:cat>
          <c:val>
            <c:numRef>
              <c:f>Лист1!$B$2:$B$5</c:f>
              <c:numCache>
                <c:formatCode>0%</c:formatCode>
                <c:ptCount val="4"/>
                <c:pt idx="0">
                  <c:v>0.57999999999999996</c:v>
                </c:pt>
                <c:pt idx="1">
                  <c:v>0.8</c:v>
                </c:pt>
                <c:pt idx="2">
                  <c:v>0.22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6DCA-4259-81C6-A457E090DF63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Ряд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  <a:sp3d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64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Лист1!$A$2:$A$5</c:f>
              <c:strCache>
                <c:ptCount val="3"/>
                <c:pt idx="0">
                  <c:v>сентябрь</c:v>
                </c:pt>
                <c:pt idx="1">
                  <c:v>май</c:v>
                </c:pt>
                <c:pt idx="2">
                  <c:v>динамика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</c:numCache>
            </c:numRef>
          </c:val>
          <c:extLst>
            <c:ext xmlns:c16="http://schemas.microsoft.com/office/drawing/2014/chart" uri="{C3380CC4-5D6E-409C-BE32-E72D297353CC}">
              <c16:uniqueId val="{00000004-6DCA-4259-81C6-A457E090DF63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Ряд 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  <a:sp3d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64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Лист1!$A$2:$A$5</c:f>
              <c:strCache>
                <c:ptCount val="3"/>
                <c:pt idx="0">
                  <c:v>сентябрь</c:v>
                </c:pt>
                <c:pt idx="1">
                  <c:v>май</c:v>
                </c:pt>
                <c:pt idx="2">
                  <c:v>динамика</c:v>
                </c:pt>
              </c:strCache>
            </c:strRef>
          </c:cat>
          <c:val>
            <c:numRef>
              <c:f>Лист1!$D$2:$D$5</c:f>
              <c:numCache>
                <c:formatCode>General</c:formatCode>
                <c:ptCount val="4"/>
              </c:numCache>
            </c:numRef>
          </c:val>
          <c:extLst>
            <c:ext xmlns:c16="http://schemas.microsoft.com/office/drawing/2014/chart" uri="{C3380CC4-5D6E-409C-BE32-E72D297353CC}">
              <c16:uniqueId val="{00000005-6DCA-4259-81C6-A457E090DF63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79"/>
        <c:shape val="box"/>
        <c:axId val="81104896"/>
        <c:axId val="81106432"/>
        <c:axId val="0"/>
      </c:bar3DChart>
      <c:catAx>
        <c:axId val="81104896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64" b="0" i="0" u="none" strike="noStrike" kern="1200" cap="all" spc="12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81106432"/>
        <c:crosses val="autoZero"/>
        <c:auto val="1"/>
        <c:lblAlgn val="ctr"/>
        <c:lblOffset val="100"/>
        <c:noMultiLvlLbl val="0"/>
      </c:catAx>
      <c:valAx>
        <c:axId val="81106432"/>
        <c:scaling>
          <c:orientation val="minMax"/>
        </c:scaling>
        <c:delete val="1"/>
        <c:axPos val="l"/>
        <c:numFmt formatCode="0%" sourceLinked="1"/>
        <c:majorTickMark val="none"/>
        <c:minorTickMark val="none"/>
        <c:tickLblPos val="nextTo"/>
        <c:crossAx val="8110489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  <c:userShapes r:id="rId4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128" b="1" i="0" u="none" strike="noStrike" kern="1200" cap="all" spc="12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 sz="3200" dirty="0">
                <a:solidFill>
                  <a:schemeClr val="bg1"/>
                </a:solidFill>
                <a:latin typeface="Book Antiqua" panose="02040602050305030304" pitchFamily="18" charset="0"/>
              </a:rPr>
              <a:t>Познавательное развитие 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128" b="1" i="0" u="none" strike="noStrike" kern="1200" cap="all" spc="120" normalizeH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  <a:sp3d/>
          </c:spPr>
          <c:invertIfNegative val="0"/>
          <c:dLbls>
            <c:delete val="1"/>
          </c:dLbls>
          <c:cat>
            <c:strRef>
              <c:f>Лист1!$A$2:$A$5</c:f>
              <c:strCache>
                <c:ptCount val="3"/>
                <c:pt idx="0">
                  <c:v>сентябрь</c:v>
                </c:pt>
                <c:pt idx="1">
                  <c:v>май</c:v>
                </c:pt>
                <c:pt idx="2">
                  <c:v>динамика</c:v>
                </c:pt>
              </c:strCache>
            </c:strRef>
          </c:cat>
          <c:val>
            <c:numRef>
              <c:f>Лист1!$B$2:$B$5</c:f>
              <c:numCache>
                <c:formatCode>0%</c:formatCode>
                <c:ptCount val="4"/>
                <c:pt idx="0">
                  <c:v>0.61</c:v>
                </c:pt>
                <c:pt idx="1">
                  <c:v>0.76</c:v>
                </c:pt>
                <c:pt idx="2">
                  <c:v>0.15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D285-4BA8-9E78-AEFE99867C21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Ряд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  <a:sp3d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64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Лист1!$A$2:$A$5</c:f>
              <c:strCache>
                <c:ptCount val="3"/>
                <c:pt idx="0">
                  <c:v>сентябрь</c:v>
                </c:pt>
                <c:pt idx="1">
                  <c:v>май</c:v>
                </c:pt>
                <c:pt idx="2">
                  <c:v>динамика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</c:numCache>
            </c:numRef>
          </c:val>
          <c:extLst>
            <c:ext xmlns:c16="http://schemas.microsoft.com/office/drawing/2014/chart" uri="{C3380CC4-5D6E-409C-BE32-E72D297353CC}">
              <c16:uniqueId val="{00000004-D285-4BA8-9E78-AEFE99867C21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Ряд 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  <a:sp3d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64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Лист1!$A$2:$A$5</c:f>
              <c:strCache>
                <c:ptCount val="3"/>
                <c:pt idx="0">
                  <c:v>сентябрь</c:v>
                </c:pt>
                <c:pt idx="1">
                  <c:v>май</c:v>
                </c:pt>
                <c:pt idx="2">
                  <c:v>динамика</c:v>
                </c:pt>
              </c:strCache>
            </c:strRef>
          </c:cat>
          <c:val>
            <c:numRef>
              <c:f>Лист1!$D$2:$D$5</c:f>
              <c:numCache>
                <c:formatCode>General</c:formatCode>
                <c:ptCount val="4"/>
              </c:numCache>
            </c:numRef>
          </c:val>
          <c:extLst>
            <c:ext xmlns:c16="http://schemas.microsoft.com/office/drawing/2014/chart" uri="{C3380CC4-5D6E-409C-BE32-E72D297353CC}">
              <c16:uniqueId val="{00000005-D285-4BA8-9E78-AEFE99867C21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79"/>
        <c:shape val="box"/>
        <c:axId val="31350784"/>
        <c:axId val="31352320"/>
        <c:axId val="0"/>
      </c:bar3DChart>
      <c:catAx>
        <c:axId val="31350784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64" b="0" i="0" u="none" strike="noStrike" kern="1200" cap="all" spc="12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31352320"/>
        <c:crosses val="autoZero"/>
        <c:auto val="1"/>
        <c:lblAlgn val="ctr"/>
        <c:lblOffset val="100"/>
        <c:noMultiLvlLbl val="0"/>
      </c:catAx>
      <c:valAx>
        <c:axId val="31352320"/>
        <c:scaling>
          <c:orientation val="minMax"/>
        </c:scaling>
        <c:delete val="1"/>
        <c:axPos val="l"/>
        <c:numFmt formatCode="0%" sourceLinked="1"/>
        <c:majorTickMark val="none"/>
        <c:minorTickMark val="none"/>
        <c:tickLblPos val="nextTo"/>
        <c:crossAx val="3135078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  <c:userShapes r:id="rId4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128" b="1" i="0" u="none" strike="noStrike" kern="1200" cap="all" spc="12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 sz="3200" dirty="0">
                <a:solidFill>
                  <a:schemeClr val="bg1"/>
                </a:solidFill>
                <a:latin typeface="Book Antiqua" panose="02040602050305030304" pitchFamily="18" charset="0"/>
              </a:rPr>
              <a:t>Речевое развитие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128" b="1" i="0" u="none" strike="noStrike" kern="1200" cap="all" spc="120" normalizeH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  <a:sp3d/>
          </c:spPr>
          <c:invertIfNegative val="0"/>
          <c:dLbls>
            <c:delete val="1"/>
          </c:dLbls>
          <c:cat>
            <c:strRef>
              <c:f>Лист1!$A$2:$A$5</c:f>
              <c:strCache>
                <c:ptCount val="3"/>
                <c:pt idx="0">
                  <c:v>сентябрь</c:v>
                </c:pt>
                <c:pt idx="1">
                  <c:v>май</c:v>
                </c:pt>
                <c:pt idx="2">
                  <c:v>динамика</c:v>
                </c:pt>
              </c:strCache>
            </c:strRef>
          </c:cat>
          <c:val>
            <c:numRef>
              <c:f>Лист1!$B$2:$B$5</c:f>
              <c:numCache>
                <c:formatCode>0%</c:formatCode>
                <c:ptCount val="4"/>
                <c:pt idx="0">
                  <c:v>0.5</c:v>
                </c:pt>
                <c:pt idx="1">
                  <c:v>0.78</c:v>
                </c:pt>
                <c:pt idx="2">
                  <c:v>0.28000000000000003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5EDA-485D-9315-1E5960E1C752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Ряд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  <a:sp3d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64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Лист1!$A$2:$A$5</c:f>
              <c:strCache>
                <c:ptCount val="3"/>
                <c:pt idx="0">
                  <c:v>сентябрь</c:v>
                </c:pt>
                <c:pt idx="1">
                  <c:v>май</c:v>
                </c:pt>
                <c:pt idx="2">
                  <c:v>динамика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</c:numCache>
            </c:numRef>
          </c:val>
          <c:extLst>
            <c:ext xmlns:c16="http://schemas.microsoft.com/office/drawing/2014/chart" uri="{C3380CC4-5D6E-409C-BE32-E72D297353CC}">
              <c16:uniqueId val="{00000004-5EDA-485D-9315-1E5960E1C752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Ряд 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  <a:sp3d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64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Лист1!$A$2:$A$5</c:f>
              <c:strCache>
                <c:ptCount val="3"/>
                <c:pt idx="0">
                  <c:v>сентябрь</c:v>
                </c:pt>
                <c:pt idx="1">
                  <c:v>май</c:v>
                </c:pt>
                <c:pt idx="2">
                  <c:v>динамика</c:v>
                </c:pt>
              </c:strCache>
            </c:strRef>
          </c:cat>
          <c:val>
            <c:numRef>
              <c:f>Лист1!$D$2:$D$5</c:f>
              <c:numCache>
                <c:formatCode>General</c:formatCode>
                <c:ptCount val="4"/>
              </c:numCache>
            </c:numRef>
          </c:val>
          <c:extLst>
            <c:ext xmlns:c16="http://schemas.microsoft.com/office/drawing/2014/chart" uri="{C3380CC4-5D6E-409C-BE32-E72D297353CC}">
              <c16:uniqueId val="{00000005-5EDA-485D-9315-1E5960E1C752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79"/>
        <c:shape val="box"/>
        <c:axId val="31432704"/>
        <c:axId val="31434240"/>
        <c:axId val="0"/>
      </c:bar3DChart>
      <c:catAx>
        <c:axId val="31432704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64" b="0" i="0" u="none" strike="noStrike" kern="1200" cap="all" spc="12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31434240"/>
        <c:crosses val="autoZero"/>
        <c:auto val="1"/>
        <c:lblAlgn val="ctr"/>
        <c:lblOffset val="100"/>
        <c:noMultiLvlLbl val="0"/>
      </c:catAx>
      <c:valAx>
        <c:axId val="31434240"/>
        <c:scaling>
          <c:orientation val="minMax"/>
        </c:scaling>
        <c:delete val="1"/>
        <c:axPos val="l"/>
        <c:numFmt formatCode="0%" sourceLinked="1"/>
        <c:majorTickMark val="none"/>
        <c:minorTickMark val="none"/>
        <c:tickLblPos val="nextTo"/>
        <c:crossAx val="3143270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  <c:userShapes r:id="rId4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128" b="1" i="0" u="none" strike="noStrike" kern="1200" cap="all" spc="12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 sz="3200" dirty="0">
                <a:solidFill>
                  <a:schemeClr val="bg1"/>
                </a:solidFill>
                <a:latin typeface="Book Antiqua" panose="02040602050305030304" pitchFamily="18" charset="0"/>
              </a:rPr>
              <a:t>Итоговая</a:t>
            </a:r>
            <a:r>
              <a:rPr lang="ru-RU" dirty="0"/>
              <a:t> 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128" b="1" i="0" u="none" strike="noStrike" kern="1200" cap="all" spc="120" normalizeH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  <a:sp3d/>
          </c:spPr>
          <c:invertIfNegative val="0"/>
          <c:dLbls>
            <c:dLbl>
              <c:idx val="0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655C-4333-819C-047CA617B5E4}"/>
                </c:ext>
              </c:extLst>
            </c:dLbl>
            <c:dLbl>
              <c:idx val="1"/>
              <c:tx>
                <c:rich>
                  <a:bodyPr/>
                  <a:lstStyle/>
                  <a:p>
                    <a:r>
                      <a:rPr lang="en-US" sz="4000" b="1" dirty="0"/>
                      <a:t>80%</a:t>
                    </a:r>
                    <a:endParaRPr lang="en-US" sz="4000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655C-4333-819C-047CA617B5E4}"/>
                </c:ext>
              </c:extLst>
            </c:dLbl>
            <c:dLbl>
              <c:idx val="2"/>
              <c:tx>
                <c:rich>
                  <a:bodyPr/>
                  <a:lstStyle/>
                  <a:p>
                    <a:r>
                      <a:rPr lang="en-US" sz="4000" dirty="0"/>
                      <a:t>19%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655C-4333-819C-047CA617B5E4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64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Лист1!$A$2:$A$5</c:f>
              <c:strCache>
                <c:ptCount val="3"/>
                <c:pt idx="0">
                  <c:v>сентябрь</c:v>
                </c:pt>
                <c:pt idx="1">
                  <c:v>май</c:v>
                </c:pt>
                <c:pt idx="2">
                  <c:v>динамика</c:v>
                </c:pt>
              </c:strCache>
            </c:strRef>
          </c:cat>
          <c:val>
            <c:numRef>
              <c:f>Лист1!$B$2:$B$5</c:f>
              <c:numCache>
                <c:formatCode>0%</c:formatCode>
                <c:ptCount val="4"/>
                <c:pt idx="0">
                  <c:v>0.61</c:v>
                </c:pt>
                <c:pt idx="1">
                  <c:v>0.8</c:v>
                </c:pt>
                <c:pt idx="2">
                  <c:v>0.19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655C-4333-819C-047CA617B5E4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Ряд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  <a:sp3d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64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Лист1!$A$2:$A$5</c:f>
              <c:strCache>
                <c:ptCount val="3"/>
                <c:pt idx="0">
                  <c:v>сентябрь</c:v>
                </c:pt>
                <c:pt idx="1">
                  <c:v>май</c:v>
                </c:pt>
                <c:pt idx="2">
                  <c:v>динамика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</c:numCache>
            </c:numRef>
          </c:val>
          <c:extLst>
            <c:ext xmlns:c16="http://schemas.microsoft.com/office/drawing/2014/chart" uri="{C3380CC4-5D6E-409C-BE32-E72D297353CC}">
              <c16:uniqueId val="{00000004-655C-4333-819C-047CA617B5E4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Ряд 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  <a:sp3d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64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Лист1!$A$2:$A$5</c:f>
              <c:strCache>
                <c:ptCount val="3"/>
                <c:pt idx="0">
                  <c:v>сентябрь</c:v>
                </c:pt>
                <c:pt idx="1">
                  <c:v>май</c:v>
                </c:pt>
                <c:pt idx="2">
                  <c:v>динамика</c:v>
                </c:pt>
              </c:strCache>
            </c:strRef>
          </c:cat>
          <c:val>
            <c:numRef>
              <c:f>Лист1!$D$2:$D$5</c:f>
              <c:numCache>
                <c:formatCode>General</c:formatCode>
                <c:ptCount val="4"/>
              </c:numCache>
            </c:numRef>
          </c:val>
          <c:extLst>
            <c:ext xmlns:c16="http://schemas.microsoft.com/office/drawing/2014/chart" uri="{C3380CC4-5D6E-409C-BE32-E72D297353CC}">
              <c16:uniqueId val="{00000005-655C-4333-819C-047CA617B5E4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79"/>
        <c:shape val="box"/>
        <c:axId val="35764864"/>
        <c:axId val="35770752"/>
        <c:axId val="0"/>
      </c:bar3DChart>
      <c:catAx>
        <c:axId val="35764864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64" b="0" i="0" u="none" strike="noStrike" kern="1200" cap="all" spc="12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35770752"/>
        <c:crosses val="autoZero"/>
        <c:auto val="1"/>
        <c:lblAlgn val="ctr"/>
        <c:lblOffset val="100"/>
        <c:noMultiLvlLbl val="0"/>
      </c:catAx>
      <c:valAx>
        <c:axId val="35770752"/>
        <c:scaling>
          <c:orientation val="minMax"/>
        </c:scaling>
        <c:delete val="1"/>
        <c:axPos val="l"/>
        <c:numFmt formatCode="0%" sourceLinked="1"/>
        <c:majorTickMark val="none"/>
        <c:minorTickMark val="none"/>
        <c:tickLblPos val="nextTo"/>
        <c:crossAx val="3576486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  <c:userShapes r:id="rId4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1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64" kern="1200" cap="all" spc="120" normalizeH="0" baseline="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defRPr sz="1064" b="1" i="0" u="none" strike="noStrike" kern="1200" baseline="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phClr"/>
        </a:solidFill>
        <a:round/>
      </a:ln>
    </cs:spPr>
  </cs:dataPointMarker>
  <cs:dataPointMarkerLayout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15000"/>
            <a:lumOff val="8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cap="all" spc="12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064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31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64" kern="1200" cap="all" spc="120" normalizeH="0" baseline="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defRPr sz="1064" b="1" i="0" u="none" strike="noStrike" kern="1200" baseline="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phClr"/>
        </a:solidFill>
        <a:round/>
      </a:ln>
    </cs:spPr>
  </cs:dataPointMarker>
  <cs:dataPointMarkerLayout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15000"/>
            <a:lumOff val="8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cap="all" spc="12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064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3.xml><?xml version="1.0" encoding="utf-8"?>
<cs:chartStyle xmlns:cs="http://schemas.microsoft.com/office/drawing/2012/chartStyle" xmlns:a="http://schemas.openxmlformats.org/drawingml/2006/main" id="31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64" kern="1200" cap="all" spc="120" normalizeH="0" baseline="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defRPr sz="1064" b="1" i="0" u="none" strike="noStrike" kern="1200" baseline="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phClr"/>
        </a:solidFill>
        <a:round/>
      </a:ln>
    </cs:spPr>
  </cs:dataPointMarker>
  <cs:dataPointMarkerLayout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15000"/>
            <a:lumOff val="8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cap="all" spc="12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064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4.xml><?xml version="1.0" encoding="utf-8"?>
<cs:chartStyle xmlns:cs="http://schemas.microsoft.com/office/drawing/2012/chartStyle" xmlns:a="http://schemas.openxmlformats.org/drawingml/2006/main" id="31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64" kern="1200" cap="all" spc="120" normalizeH="0" baseline="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defRPr sz="1064" b="1" i="0" u="none" strike="noStrike" kern="1200" baseline="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phClr"/>
        </a:solidFill>
        <a:round/>
      </a:ln>
    </cs:spPr>
  </cs:dataPointMarker>
  <cs:dataPointMarkerLayout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15000"/>
            <a:lumOff val="8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cap="all" spc="12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064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5.xml><?xml version="1.0" encoding="utf-8"?>
<cs:chartStyle xmlns:cs="http://schemas.microsoft.com/office/drawing/2012/chartStyle" xmlns:a="http://schemas.openxmlformats.org/drawingml/2006/main" id="31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64" kern="1200" cap="all" spc="120" normalizeH="0" baseline="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defRPr sz="1064" b="1" i="0" u="none" strike="noStrike" kern="1200" baseline="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phClr"/>
        </a:solidFill>
        <a:round/>
      </a:ln>
    </cs:spPr>
  </cs:dataPointMarker>
  <cs:dataPointMarkerLayout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15000"/>
            <a:lumOff val="8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cap="all" spc="12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064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0.14773</cdr:x>
      <cdr:y>0.55556</cdr:y>
    </cdr:from>
    <cdr:to>
      <cdr:x>0.23864</cdr:x>
      <cdr:y>0.68687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801091" y="3810000"/>
          <a:ext cx="1108364" cy="90054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ru-RU" sz="3200" b="1" dirty="0">
              <a:solidFill>
                <a:schemeClr val="tx1"/>
              </a:solidFill>
            </a:rPr>
            <a:t>74%</a:t>
          </a:r>
        </a:p>
      </cdr:txBody>
    </cdr:sp>
  </cdr:relSizeAnchor>
  <cdr:relSizeAnchor xmlns:cdr="http://schemas.openxmlformats.org/drawingml/2006/chartDrawing">
    <cdr:from>
      <cdr:x>0.35568</cdr:x>
      <cdr:y>0.51515</cdr:y>
    </cdr:from>
    <cdr:to>
      <cdr:x>0.45341</cdr:x>
      <cdr:y>0.63636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4336473" y="3532910"/>
          <a:ext cx="1191491" cy="83127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ru-RU" sz="3200" b="1" dirty="0">
              <a:solidFill>
                <a:schemeClr val="tx1"/>
              </a:solidFill>
            </a:rPr>
            <a:t>86%</a:t>
          </a:r>
        </a:p>
      </cdr:txBody>
    </cdr:sp>
  </cdr:relSizeAnchor>
  <cdr:relSizeAnchor xmlns:cdr="http://schemas.openxmlformats.org/drawingml/2006/chartDrawing">
    <cdr:from>
      <cdr:x>0.54545</cdr:x>
      <cdr:y>0.75556</cdr:y>
    </cdr:from>
    <cdr:to>
      <cdr:x>0.63068</cdr:x>
      <cdr:y>0.86061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6650182" y="5181600"/>
          <a:ext cx="1039091" cy="72043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ru-RU" sz="3200" b="1" dirty="0">
              <a:solidFill>
                <a:schemeClr val="tx1"/>
              </a:solidFill>
            </a:rPr>
            <a:t>12%</a:t>
          </a:r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0.14519</cdr:x>
      <cdr:y>0.51111</cdr:y>
    </cdr:from>
    <cdr:to>
      <cdr:x>0.24543</cdr:x>
      <cdr:y>0.60606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786128" y="3505201"/>
          <a:ext cx="1233055" cy="65116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ru-RU" sz="3200" b="1" dirty="0">
              <a:solidFill>
                <a:schemeClr val="tx1"/>
              </a:solidFill>
            </a:rPr>
            <a:t>58%</a:t>
          </a:r>
        </a:p>
      </cdr:txBody>
    </cdr:sp>
  </cdr:relSizeAnchor>
  <cdr:relSizeAnchor xmlns:cdr="http://schemas.openxmlformats.org/drawingml/2006/chartDrawing">
    <cdr:from>
      <cdr:x>0.35918</cdr:x>
      <cdr:y>0.48687</cdr:y>
    </cdr:from>
    <cdr:to>
      <cdr:x>0.45378</cdr:x>
      <cdr:y>0.61212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4418492" y="3338945"/>
          <a:ext cx="1163781" cy="85898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0.33778</cdr:x>
      <cdr:y>0.44646</cdr:y>
    </cdr:from>
    <cdr:to>
      <cdr:x>0.43914</cdr:x>
      <cdr:y>0.55152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4155255" y="3061855"/>
          <a:ext cx="1246909" cy="72043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ru-RU" sz="3200" b="1" dirty="0">
              <a:solidFill>
                <a:schemeClr val="tx1"/>
              </a:solidFill>
            </a:rPr>
            <a:t>80%</a:t>
          </a:r>
        </a:p>
      </cdr:txBody>
    </cdr:sp>
  </cdr:relSizeAnchor>
  <cdr:relSizeAnchor xmlns:cdr="http://schemas.openxmlformats.org/drawingml/2006/chartDrawing">
    <cdr:from>
      <cdr:x>0.53825</cdr:x>
      <cdr:y>0.77778</cdr:y>
    </cdr:from>
    <cdr:to>
      <cdr:x>0.64299</cdr:x>
      <cdr:y>0.87273</cdr:y>
    </cdr:to>
    <cdr:sp macro="" textlink="">
      <cdr:nvSpPr>
        <cdr:cNvPr id="5" name="TextBox 4"/>
        <cdr:cNvSpPr txBox="1"/>
      </cdr:nvSpPr>
      <cdr:spPr>
        <a:xfrm xmlns:a="http://schemas.openxmlformats.org/drawingml/2006/main">
          <a:off x="6621364" y="5334000"/>
          <a:ext cx="1288473" cy="65116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ru-RU" sz="3200" b="1" dirty="0">
              <a:solidFill>
                <a:schemeClr val="tx1"/>
              </a:solidFill>
            </a:rPr>
            <a:t>22%</a:t>
          </a:r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0.15341</cdr:x>
      <cdr:y>0.53737</cdr:y>
    </cdr:from>
    <cdr:to>
      <cdr:x>0.23068</cdr:x>
      <cdr:y>0.59192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870364" y="3685309"/>
          <a:ext cx="942109" cy="37407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0.15455</cdr:x>
      <cdr:y>0.51919</cdr:y>
    </cdr:from>
    <cdr:to>
      <cdr:x>0.25682</cdr:x>
      <cdr:y>0.61818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1884217" y="3560617"/>
          <a:ext cx="1246909" cy="67887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ru-RU" sz="3200" b="1" dirty="0">
              <a:solidFill>
                <a:schemeClr val="tx1"/>
              </a:solidFill>
            </a:rPr>
            <a:t>61%</a:t>
          </a:r>
        </a:p>
      </cdr:txBody>
    </cdr:sp>
  </cdr:relSizeAnchor>
  <cdr:relSizeAnchor xmlns:cdr="http://schemas.openxmlformats.org/drawingml/2006/chartDrawing">
    <cdr:from>
      <cdr:x>0.34318</cdr:x>
      <cdr:y>0.52121</cdr:y>
    </cdr:from>
    <cdr:to>
      <cdr:x>0.45795</cdr:x>
      <cdr:y>0.61212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4184073" y="3574473"/>
          <a:ext cx="1399309" cy="62345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ru-RU" sz="3200" b="1" dirty="0">
              <a:solidFill>
                <a:schemeClr val="tx1"/>
              </a:solidFill>
            </a:rPr>
            <a:t>76%</a:t>
          </a:r>
        </a:p>
      </cdr:txBody>
    </cdr:sp>
  </cdr:relSizeAnchor>
  <cdr:relSizeAnchor xmlns:cdr="http://schemas.openxmlformats.org/drawingml/2006/chartDrawing">
    <cdr:from>
      <cdr:x>0.56818</cdr:x>
      <cdr:y>0.76768</cdr:y>
    </cdr:from>
    <cdr:to>
      <cdr:x>0.65114</cdr:x>
      <cdr:y>0.86263</cdr:y>
    </cdr:to>
    <cdr:sp macro="" textlink="">
      <cdr:nvSpPr>
        <cdr:cNvPr id="6" name="TextBox 5"/>
        <cdr:cNvSpPr txBox="1"/>
      </cdr:nvSpPr>
      <cdr:spPr>
        <a:xfrm xmlns:a="http://schemas.openxmlformats.org/drawingml/2006/main">
          <a:off x="6927273" y="5264727"/>
          <a:ext cx="1011382" cy="65116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ru-RU" sz="3200" b="1" dirty="0">
              <a:solidFill>
                <a:schemeClr val="tx1"/>
              </a:solidFill>
            </a:rPr>
            <a:t>15%</a:t>
          </a:r>
        </a:p>
      </cdr:txBody>
    </cdr:sp>
  </cdr:relSizeAnchor>
</c:userShapes>
</file>

<file path=ppt/drawings/drawing4.xml><?xml version="1.0" encoding="utf-8"?>
<c:userShapes xmlns:c="http://schemas.openxmlformats.org/drawingml/2006/chart">
  <cdr:relSizeAnchor xmlns:cdr="http://schemas.openxmlformats.org/drawingml/2006/chartDrawing">
    <cdr:from>
      <cdr:x>0.12727</cdr:x>
      <cdr:y>0.55758</cdr:y>
    </cdr:from>
    <cdr:to>
      <cdr:x>0.23295</cdr:x>
      <cdr:y>0.67879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551709" y="3823856"/>
          <a:ext cx="1288473" cy="83127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ru-RU" sz="3200" b="1" dirty="0">
              <a:solidFill>
                <a:schemeClr val="tx1"/>
              </a:solidFill>
            </a:rPr>
            <a:t>50%</a:t>
          </a:r>
        </a:p>
      </cdr:txBody>
    </cdr:sp>
  </cdr:relSizeAnchor>
  <cdr:relSizeAnchor xmlns:cdr="http://schemas.openxmlformats.org/drawingml/2006/chartDrawing">
    <cdr:from>
      <cdr:x>0.33182</cdr:x>
      <cdr:y>0.45859</cdr:y>
    </cdr:from>
    <cdr:to>
      <cdr:x>0.43068</cdr:x>
      <cdr:y>0.53131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4045528" y="3144982"/>
          <a:ext cx="1205346" cy="49876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ru-RU" sz="3200" b="1" dirty="0">
              <a:solidFill>
                <a:schemeClr val="tx1"/>
              </a:solidFill>
            </a:rPr>
            <a:t>78%</a:t>
          </a:r>
        </a:p>
      </cdr:txBody>
    </cdr:sp>
  </cdr:relSizeAnchor>
  <cdr:relSizeAnchor xmlns:cdr="http://schemas.openxmlformats.org/drawingml/2006/chartDrawing">
    <cdr:from>
      <cdr:x>0.54432</cdr:x>
      <cdr:y>0.72121</cdr:y>
    </cdr:from>
    <cdr:to>
      <cdr:x>0.65909</cdr:x>
      <cdr:y>0.78384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6636328" y="4946073"/>
          <a:ext cx="1399310" cy="42949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ru-RU" sz="3200" b="1" dirty="0">
              <a:solidFill>
                <a:schemeClr val="tx1"/>
              </a:solidFill>
            </a:rPr>
            <a:t>28%</a:t>
          </a:r>
        </a:p>
      </cdr:txBody>
    </cdr:sp>
  </cdr:relSizeAnchor>
</c:userShapes>
</file>

<file path=ppt/drawings/drawing5.xml><?xml version="1.0" encoding="utf-8"?>
<c:userShapes xmlns:c="http://schemas.openxmlformats.org/drawingml/2006/chart">
  <cdr:relSizeAnchor xmlns:cdr="http://schemas.openxmlformats.org/drawingml/2006/chartDrawing">
    <cdr:from>
      <cdr:x>0.12841</cdr:x>
      <cdr:y>0.54545</cdr:y>
    </cdr:from>
    <cdr:to>
      <cdr:x>0.23409</cdr:x>
      <cdr:y>0.64444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565564" y="3740727"/>
          <a:ext cx="1288472" cy="67887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ru-RU" sz="4000" b="1" dirty="0">
              <a:solidFill>
                <a:schemeClr val="tx1"/>
              </a:solidFill>
            </a:rPr>
            <a:t>61%</a:t>
          </a:r>
        </a:p>
      </cdr:txBody>
    </cdr:sp>
  </cdr:relSizeAnchor>
</c:userShap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29503-4A36-46D0-A851-46DF19E41AD9}" type="datetimeFigureOut">
              <a:rPr lang="ru-RU" smtClean="0"/>
              <a:t>15.10.2023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06231-4EBD-4527-A9C2-9A1516D7905F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692468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29503-4A36-46D0-A851-46DF19E41AD9}" type="datetimeFigureOut">
              <a:rPr lang="ru-RU" smtClean="0"/>
              <a:t>15.10.2023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06231-4EBD-4527-A9C2-9A1516D790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98111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29503-4A36-46D0-A851-46DF19E41AD9}" type="datetimeFigureOut">
              <a:rPr lang="ru-RU" smtClean="0"/>
              <a:t>15.10.2023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06231-4EBD-4527-A9C2-9A1516D790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168454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29503-4A36-46D0-A851-46DF19E41AD9}" type="datetimeFigureOut">
              <a:rPr lang="ru-RU" smtClean="0"/>
              <a:t>15.10.2023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06231-4EBD-4527-A9C2-9A1516D7905F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31005417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29503-4A36-46D0-A851-46DF19E41AD9}" type="datetimeFigureOut">
              <a:rPr lang="ru-RU" smtClean="0"/>
              <a:t>15.10.2023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06231-4EBD-4527-A9C2-9A1516D790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894289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29503-4A36-46D0-A851-46DF19E41AD9}" type="datetimeFigureOut">
              <a:rPr lang="ru-RU" smtClean="0"/>
              <a:t>15.10.2023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06231-4EBD-4527-A9C2-9A1516D7905F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7200904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29503-4A36-46D0-A851-46DF19E41AD9}" type="datetimeFigureOut">
              <a:rPr lang="ru-RU" smtClean="0"/>
              <a:t>15.10.2023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06231-4EBD-4527-A9C2-9A1516D790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254627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29503-4A36-46D0-A851-46DF19E41AD9}" type="datetimeFigureOut">
              <a:rPr lang="ru-RU" smtClean="0"/>
              <a:t>15.10.2023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06231-4EBD-4527-A9C2-9A1516D790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869909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29503-4A36-46D0-A851-46DF19E41AD9}" type="datetimeFigureOut">
              <a:rPr lang="ru-RU" smtClean="0"/>
              <a:t>15.10.2023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06231-4EBD-4527-A9C2-9A1516D790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00899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29503-4A36-46D0-A851-46DF19E41AD9}" type="datetimeFigureOut">
              <a:rPr lang="ru-RU" smtClean="0"/>
              <a:t>15.10.2023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06231-4EBD-4527-A9C2-9A1516D790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04499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29503-4A36-46D0-A851-46DF19E41AD9}" type="datetimeFigureOut">
              <a:rPr lang="ru-RU" smtClean="0"/>
              <a:t>15.10.2023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06231-4EBD-4527-A9C2-9A1516D790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08665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29503-4A36-46D0-A851-46DF19E41AD9}" type="datetimeFigureOut">
              <a:rPr lang="ru-RU" smtClean="0"/>
              <a:t>15.10.2023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06231-4EBD-4527-A9C2-9A1516D790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28626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29503-4A36-46D0-A851-46DF19E41AD9}" type="datetimeFigureOut">
              <a:rPr lang="ru-RU" smtClean="0"/>
              <a:t>15.10.2023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06231-4EBD-4527-A9C2-9A1516D790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37008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29503-4A36-46D0-A851-46DF19E41AD9}" type="datetimeFigureOut">
              <a:rPr lang="ru-RU" smtClean="0"/>
              <a:t>15.10.2023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06231-4EBD-4527-A9C2-9A1516D790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73432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29503-4A36-46D0-A851-46DF19E41AD9}" type="datetimeFigureOut">
              <a:rPr lang="ru-RU" smtClean="0"/>
              <a:t>15.10.2023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06231-4EBD-4527-A9C2-9A1516D790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96443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29503-4A36-46D0-A851-46DF19E41AD9}" type="datetimeFigureOut">
              <a:rPr lang="ru-RU" smtClean="0"/>
              <a:t>15.10.2023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06231-4EBD-4527-A9C2-9A1516D790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04518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29503-4A36-46D0-A851-46DF19E41AD9}" type="datetimeFigureOut">
              <a:rPr lang="ru-RU" smtClean="0"/>
              <a:t>15.10.2023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06231-4EBD-4527-A9C2-9A1516D790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91310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BF429503-4A36-46D0-A851-46DF19E41AD9}" type="datetimeFigureOut">
              <a:rPr lang="ru-RU" smtClean="0"/>
              <a:t>15.10.2023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75606231-4EBD-4527-A9C2-9A1516D790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165142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13319" y="304801"/>
            <a:ext cx="4737305" cy="3657600"/>
          </a:xfrm>
        </p:spPr>
        <p:txBody>
          <a:bodyPr>
            <a:normAutofit fontScale="90000"/>
          </a:bodyPr>
          <a:lstStyle/>
          <a:p>
            <a:r>
              <a:rPr lang="ru-RU" sz="4400" b="1" dirty="0">
                <a:solidFill>
                  <a:schemeClr val="accent2">
                    <a:lumMod val="75000"/>
                  </a:schemeClr>
                </a:solidFill>
              </a:rPr>
              <a:t>Подготовительная группа «Зайчонок»</a:t>
            </a:r>
            <a:br>
              <a:rPr lang="ru-RU" sz="4400" b="1" dirty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b="1" dirty="0">
                <a:solidFill>
                  <a:schemeClr val="accent2">
                    <a:lumMod val="75000"/>
                  </a:schemeClr>
                </a:solidFill>
              </a:rPr>
              <a:t>Результаты мониторинга</a:t>
            </a:r>
            <a:br>
              <a:rPr lang="ru-RU" b="1" dirty="0">
                <a:solidFill>
                  <a:schemeClr val="accent2">
                    <a:lumMod val="75000"/>
                  </a:schemeClr>
                </a:solidFill>
              </a:rPr>
            </a:br>
            <a:endParaRPr lang="ru-RU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5425" y="304800"/>
            <a:ext cx="6255038" cy="62489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80940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Диаграмма 4"/>
          <p:cNvGraphicFramePr/>
          <p:nvPr>
            <p:extLst>
              <p:ext uri="{D42A27DB-BD31-4B8C-83A1-F6EECF244321}">
                <p14:modId xmlns:p14="http://schemas.microsoft.com/office/powerpoint/2010/main" val="1788853935"/>
              </p:ext>
            </p:extLst>
          </p:nvPr>
        </p:nvGraphicFramePr>
        <p:xfrm>
          <a:off x="0" y="0"/>
          <a:ext cx="12192000" cy="685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8639949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Диаграмма 4"/>
          <p:cNvGraphicFramePr/>
          <p:nvPr>
            <p:extLst>
              <p:ext uri="{D42A27DB-BD31-4B8C-83A1-F6EECF244321}">
                <p14:modId xmlns:p14="http://schemas.microsoft.com/office/powerpoint/2010/main" val="2541902943"/>
              </p:ext>
            </p:extLst>
          </p:nvPr>
        </p:nvGraphicFramePr>
        <p:xfrm>
          <a:off x="-109728" y="0"/>
          <a:ext cx="12301728" cy="685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8334157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Диаграмма 4"/>
          <p:cNvGraphicFramePr/>
          <p:nvPr>
            <p:extLst>
              <p:ext uri="{D42A27DB-BD31-4B8C-83A1-F6EECF244321}">
                <p14:modId xmlns:p14="http://schemas.microsoft.com/office/powerpoint/2010/main" val="3567210394"/>
              </p:ext>
            </p:extLst>
          </p:nvPr>
        </p:nvGraphicFramePr>
        <p:xfrm>
          <a:off x="0" y="0"/>
          <a:ext cx="12192000" cy="685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8539623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Диаграмма 4"/>
          <p:cNvGraphicFramePr/>
          <p:nvPr>
            <p:extLst>
              <p:ext uri="{D42A27DB-BD31-4B8C-83A1-F6EECF244321}">
                <p14:modId xmlns:p14="http://schemas.microsoft.com/office/powerpoint/2010/main" val="1917027066"/>
              </p:ext>
            </p:extLst>
          </p:nvPr>
        </p:nvGraphicFramePr>
        <p:xfrm>
          <a:off x="0" y="0"/>
          <a:ext cx="12192000" cy="685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9772702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Диаграмма 4"/>
          <p:cNvGraphicFramePr/>
          <p:nvPr>
            <p:extLst>
              <p:ext uri="{D42A27DB-BD31-4B8C-83A1-F6EECF244321}">
                <p14:modId xmlns:p14="http://schemas.microsoft.com/office/powerpoint/2010/main" val="1951289312"/>
              </p:ext>
            </p:extLst>
          </p:nvPr>
        </p:nvGraphicFramePr>
        <p:xfrm>
          <a:off x="0" y="0"/>
          <a:ext cx="12192000" cy="685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205333230"/>
      </p:ext>
    </p:extLst>
  </p:cSld>
  <p:clrMapOvr>
    <a:masterClrMapping/>
  </p:clrMapOvr>
</p:sld>
</file>

<file path=ppt/theme/theme1.xml><?xml version="1.0" encoding="utf-8"?>
<a:theme xmlns:a="http://schemas.openxmlformats.org/drawingml/2006/main" name="Сектор">
  <a:themeElements>
    <a:clrScheme name="Сектор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Сектор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ектор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449</TotalTime>
  <Words>50</Words>
  <Application>Microsoft Office PowerPoint</Application>
  <PresentationFormat>Широкоэкранный</PresentationFormat>
  <Paragraphs>21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0" baseType="lpstr">
      <vt:lpstr>Book Antiqua</vt:lpstr>
      <vt:lpstr>Century Gothic</vt:lpstr>
      <vt:lpstr>Wingdings 3</vt:lpstr>
      <vt:lpstr>Сектор</vt:lpstr>
      <vt:lpstr>Подготовительная группа «Зайчонок» Результаты мониторинга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Средняя группа «Зайчонок» Результаты диагностики </dc:title>
  <dc:creator>123</dc:creator>
  <cp:lastModifiedBy>danya.krisman@bk.ru</cp:lastModifiedBy>
  <cp:revision>31</cp:revision>
  <dcterms:created xsi:type="dcterms:W3CDTF">2019-06-18T13:36:09Z</dcterms:created>
  <dcterms:modified xsi:type="dcterms:W3CDTF">2023-10-15T16:31:16Z</dcterms:modified>
</cp:coreProperties>
</file>