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3" r:id="rId3"/>
    <p:sldId id="272" r:id="rId4"/>
    <p:sldId id="261" r:id="rId5"/>
    <p:sldId id="274" r:id="rId6"/>
    <p:sldId id="262" r:id="rId7"/>
    <p:sldId id="263" r:id="rId8"/>
    <p:sldId id="275" r:id="rId9"/>
    <p:sldId id="276" r:id="rId10"/>
    <p:sldId id="268" r:id="rId11"/>
    <p:sldId id="278" r:id="rId12"/>
    <p:sldId id="279" r:id="rId13"/>
    <p:sldId id="265" r:id="rId14"/>
    <p:sldId id="266" r:id="rId15"/>
    <p:sldId id="270" r:id="rId16"/>
    <p:sldId id="269" r:id="rId1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2"/>
          <c:dPt>
            <c:idx val="0"/>
            <c:bubble3D val="0"/>
            <c:explosion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2-A7F8-40E2-848A-6EE1797B4DC7}"/>
              </c:ext>
            </c:extLst>
          </c:dPt>
          <c:dPt>
            <c:idx val="1"/>
            <c:bubble3D val="0"/>
            <c:explosion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A7F8-40E2-848A-6EE1797B4DC7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alpha val="69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Лист1!$A$2:$A$5</c:f>
              <c:strCache>
                <c:ptCount val="2"/>
                <c:pt idx="0">
                  <c:v>Низкий уровень</c:v>
                </c:pt>
                <c:pt idx="1">
                  <c:v>Средний уровень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0.94</c:v>
                </c:pt>
                <c:pt idx="1">
                  <c:v>0.06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7F8-40E2-848A-6EE1797B4DC7}"/>
            </c:ext>
          </c:extLst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25400">
          <a:noFill/>
        </a:ln>
        <a:effectLst/>
      </c:spPr>
    </c:plotArea>
    <c:legend>
      <c:legendPos val="b"/>
      <c:layout>
        <c:manualLayout>
          <c:xMode val="edge"/>
          <c:yMode val="edge"/>
          <c:x val="0.70912376968503954"/>
          <c:y val="0.22818598197006118"/>
          <c:w val="0.29087622517664496"/>
          <c:h val="0.61628131922012219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alpha val="69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 rot="420000" anchor="ctr" anchorCtr="0"/>
    <a:lstStyle/>
    <a:p>
      <a:pPr>
        <a:defRPr>
          <a:solidFill>
            <a:schemeClr val="tx1">
              <a:alpha val="69000"/>
            </a:schemeClr>
          </a:solidFill>
        </a:defRPr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9AFAD9-8DDA-498D-B760-52B0832DBB46}" type="datetimeFigureOut">
              <a:rPr lang="ru-RU" smtClean="0"/>
              <a:t>12.10.2023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FA34F-D475-4FF2-A6FE-C5E9FED25C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15993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9AFAD9-8DDA-498D-B760-52B0832DBB46}" type="datetimeFigureOut">
              <a:rPr lang="ru-RU" smtClean="0"/>
              <a:t>12.10.2023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FA34F-D475-4FF2-A6FE-C5E9FED25C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33970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9AFAD9-8DDA-498D-B760-52B0832DBB46}" type="datetimeFigureOut">
              <a:rPr lang="ru-RU" smtClean="0"/>
              <a:t>12.10.2023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FA34F-D475-4FF2-A6FE-C5E9FED25C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98011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9AFAD9-8DDA-498D-B760-52B0832DBB46}" type="datetimeFigureOut">
              <a:rPr lang="ru-RU" smtClean="0"/>
              <a:t>12.10.2023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FA34F-D475-4FF2-A6FE-C5E9FED25C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58760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9AFAD9-8DDA-498D-B760-52B0832DBB46}" type="datetimeFigureOut">
              <a:rPr lang="ru-RU" smtClean="0"/>
              <a:t>12.10.2023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FA34F-D475-4FF2-A6FE-C5E9FED25C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46410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9AFAD9-8DDA-498D-B760-52B0832DBB46}" type="datetimeFigureOut">
              <a:rPr lang="ru-RU" smtClean="0"/>
              <a:t>12.10.2023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FA34F-D475-4FF2-A6FE-C5E9FED25C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85327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9AFAD9-8DDA-498D-B760-52B0832DBB46}" type="datetimeFigureOut">
              <a:rPr lang="ru-RU" smtClean="0"/>
              <a:t>12.10.2023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FA34F-D475-4FF2-A6FE-C5E9FED25C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09409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9AFAD9-8DDA-498D-B760-52B0832DBB46}" type="datetimeFigureOut">
              <a:rPr lang="ru-RU" smtClean="0"/>
              <a:t>12.10.2023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FA34F-D475-4FF2-A6FE-C5E9FED25C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48177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9AFAD9-8DDA-498D-B760-52B0832DBB46}" type="datetimeFigureOut">
              <a:rPr lang="ru-RU" smtClean="0"/>
              <a:t>12.10.2023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FA34F-D475-4FF2-A6FE-C5E9FED25C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56639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9AFAD9-8DDA-498D-B760-52B0832DBB46}" type="datetimeFigureOut">
              <a:rPr lang="ru-RU" smtClean="0"/>
              <a:t>12.10.2023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FA34F-D475-4FF2-A6FE-C5E9FED25C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52230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9AFAD9-8DDA-498D-B760-52B0832DBB46}" type="datetimeFigureOut">
              <a:rPr lang="ru-RU" smtClean="0"/>
              <a:t>12.10.2023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FA34F-D475-4FF2-A6FE-C5E9FED25C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64614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9AFAD9-8DDA-498D-B760-52B0832DBB46}" type="datetimeFigureOut">
              <a:rPr lang="ru-RU" smtClean="0"/>
              <a:t>12.10.2023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1FA34F-D475-4FF2-A6FE-C5E9FED25C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7854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8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0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8386"/>
            <a:ext cx="12192000" cy="689638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420372"/>
            <a:ext cx="8916318" cy="1042184"/>
          </a:xfrm>
        </p:spPr>
        <p:txBody>
          <a:bodyPr>
            <a:normAutofit/>
          </a:bodyPr>
          <a:lstStyle/>
          <a:p>
            <a:r>
              <a:rPr lang="ru-RU" altLang="ru-RU" sz="1800" b="1" dirty="0" smtClean="0">
                <a:latin typeface="Comic Sans MS" panose="030F0702030302020204" pitchFamily="66" charset="0"/>
                <a:ea typeface="Microsoft YaHei" panose="020B0503020204020204" pitchFamily="34" charset="-122"/>
              </a:rPr>
              <a:t>Муниципальное автономное дошкольное образовательное учреждение</a:t>
            </a:r>
            <a:br>
              <a:rPr lang="ru-RU" altLang="ru-RU" sz="1800" b="1" dirty="0" smtClean="0">
                <a:latin typeface="Comic Sans MS" panose="030F0702030302020204" pitchFamily="66" charset="0"/>
                <a:ea typeface="Microsoft YaHei" panose="020B0503020204020204" pitchFamily="34" charset="-122"/>
              </a:rPr>
            </a:br>
            <a:r>
              <a:rPr lang="ru-RU" altLang="ru-RU" sz="1800" b="1" dirty="0" smtClean="0">
                <a:latin typeface="Comic Sans MS" panose="030F0702030302020204" pitchFamily="66" charset="0"/>
                <a:ea typeface="Microsoft YaHei" panose="020B0503020204020204" pitchFamily="34" charset="-122"/>
              </a:rPr>
              <a:t>детский сад №6» города Янаул </a:t>
            </a:r>
            <a:br>
              <a:rPr lang="ru-RU" altLang="ru-RU" sz="1800" b="1" dirty="0" smtClean="0">
                <a:latin typeface="Comic Sans MS" panose="030F0702030302020204" pitchFamily="66" charset="0"/>
                <a:ea typeface="Microsoft YaHei" panose="020B0503020204020204" pitchFamily="34" charset="-122"/>
              </a:rPr>
            </a:br>
            <a:r>
              <a:rPr lang="ru-RU" altLang="ru-RU" sz="1800" b="1" dirty="0" smtClean="0">
                <a:latin typeface="Comic Sans MS" panose="030F0702030302020204" pitchFamily="66" charset="0"/>
                <a:ea typeface="Microsoft YaHei" panose="020B0503020204020204" pitchFamily="34" charset="-122"/>
              </a:rPr>
              <a:t>Республики Башкортостан</a:t>
            </a:r>
            <a:endParaRPr lang="ru-RU" sz="1800" b="1" dirty="0">
              <a:latin typeface="Comic Sans MS" panose="030F0702030302020204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2524593"/>
            <a:ext cx="9173378" cy="3281295"/>
          </a:xfrm>
        </p:spPr>
        <p:txBody>
          <a:bodyPr>
            <a:normAutofit fontScale="55000" lnSpcReduction="20000"/>
          </a:bodyPr>
          <a:lstStyle/>
          <a:p>
            <a:endParaRPr lang="ru-RU" sz="48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ru-RU" sz="6500" b="1" dirty="0" smtClean="0">
                <a:solidFill>
                  <a:srgbClr val="002060"/>
                </a:solidFill>
              </a:rPr>
              <a:t>Семинар-практикум для педагогов</a:t>
            </a:r>
          </a:p>
          <a:p>
            <a:r>
              <a:rPr lang="ru-RU" sz="6500" b="1" dirty="0" smtClean="0">
                <a:solidFill>
                  <a:srgbClr val="002060"/>
                </a:solidFill>
              </a:rPr>
              <a:t>«Кинезиология»</a:t>
            </a:r>
          </a:p>
          <a:p>
            <a:endParaRPr lang="ru-RU" sz="65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endParaRPr lang="ru-RU" sz="6500" b="1" dirty="0">
              <a:solidFill>
                <a:schemeClr val="accent2">
                  <a:lumMod val="50000"/>
                </a:schemeClr>
              </a:solidFill>
            </a:endParaRPr>
          </a:p>
          <a:p>
            <a:pPr algn="r"/>
            <a:r>
              <a:rPr lang="ru-RU" sz="1800" b="1" dirty="0" smtClean="0">
                <a:solidFill>
                  <a:schemeClr val="accent2">
                    <a:lumMod val="50000"/>
                  </a:schemeClr>
                </a:solidFill>
              </a:rPr>
              <a:t>                                                                                                             </a:t>
            </a:r>
            <a:r>
              <a:rPr lang="ru-RU" b="1" dirty="0" smtClean="0"/>
              <a:t>Подготовил:</a:t>
            </a:r>
          </a:p>
          <a:p>
            <a:pPr algn="r"/>
            <a:r>
              <a:rPr lang="ru-RU" b="1" dirty="0"/>
              <a:t> </a:t>
            </a:r>
            <a:r>
              <a:rPr lang="ru-RU" b="1" dirty="0" smtClean="0"/>
              <a:t>                                                                                 педагог-психолог </a:t>
            </a:r>
            <a:r>
              <a:rPr lang="ru-RU" b="1" dirty="0" err="1" smtClean="0"/>
              <a:t>Л.Р.Юсупова</a:t>
            </a:r>
            <a:endParaRPr lang="ru-RU" b="1" dirty="0" smtClean="0"/>
          </a:p>
          <a:p>
            <a:pPr algn="r"/>
            <a:r>
              <a:rPr lang="ru-RU" b="1" dirty="0" smtClean="0"/>
              <a:t>                                                                                                          </a:t>
            </a:r>
            <a:endParaRPr lang="ru-RU" b="1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0" y="1640115"/>
            <a:ext cx="9425049" cy="8844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69813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838200" y="738129"/>
            <a:ext cx="10515600" cy="73962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Дыхательное упражнение</a:t>
            </a:r>
            <a:br>
              <a:rPr lang="ru-RU" sz="4400" b="1" dirty="0" smtClean="0">
                <a:solidFill>
                  <a:srgbClr val="C00000"/>
                </a:solidFill>
                <a:latin typeface="Comic Sans MS" panose="030F0702030302020204" pitchFamily="66" charset="0"/>
              </a:rPr>
            </a:br>
            <a:r>
              <a:rPr lang="ru-RU" sz="4400" b="1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«Свеча»</a:t>
            </a:r>
            <a:endParaRPr lang="ru-RU" sz="4400" b="1" dirty="0">
              <a:solidFill>
                <a:srgbClr val="C0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473724" y="1608463"/>
            <a:ext cx="9105494" cy="3955055"/>
          </a:xfrm>
        </p:spPr>
        <p:txBody>
          <a:bodyPr>
            <a:normAutofit fontScale="32500" lnSpcReduction="20000"/>
          </a:bodyPr>
          <a:lstStyle/>
          <a:p>
            <a:pPr algn="just"/>
            <a:r>
              <a:rPr lang="ru-RU" sz="7400" b="1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 </a:t>
            </a:r>
            <a:endParaRPr lang="ru-RU" sz="9600" b="1" dirty="0">
              <a:solidFill>
                <a:srgbClr val="002060"/>
              </a:solidFill>
              <a:latin typeface="Comic Sans MS" panose="030F0702030302020204" pitchFamily="66" charset="0"/>
            </a:endParaRPr>
          </a:p>
          <a:p>
            <a:pPr algn="just"/>
            <a:r>
              <a:rPr lang="ru-RU" sz="9600" b="1" dirty="0">
                <a:solidFill>
                  <a:srgbClr val="002060"/>
                </a:solidFill>
                <a:latin typeface="Comic Sans MS" panose="030F0702030302020204" pitchFamily="66" charset="0"/>
              </a:rPr>
              <a:t>Исходное положение – сидя за столом. Представьте, что перед вами стоит большая свеча. Сделайте глубокий вдох и постарайтесь одним выдохом задуть свечу. А теперь представьте перед собой 5 маленьких свечек. Сделайте глубокий вдох и задуйте эти свечи маленькими порциями выдоха.</a:t>
            </a:r>
          </a:p>
          <a:p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79218" y="1024569"/>
            <a:ext cx="2480731" cy="5495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519041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crush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4421" y="285008"/>
            <a:ext cx="9037122" cy="890649"/>
          </a:xfrm>
        </p:spPr>
        <p:txBody>
          <a:bodyPr>
            <a:no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Перекрестные движения «Колено-локоть»  и «Передай другому»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635" y="1638795"/>
            <a:ext cx="3727039" cy="437522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4917" y="1638795"/>
            <a:ext cx="7486034" cy="42108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7078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982" y="0"/>
            <a:ext cx="12192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4421" y="285008"/>
            <a:ext cx="9037122" cy="890649"/>
          </a:xfrm>
        </p:spPr>
        <p:txBody>
          <a:bodyPr>
            <a:no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Упражнения для развития мелкой моторики рук с речевым сопровождением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967" y="1674420"/>
            <a:ext cx="5805477" cy="434850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0387" y="1647385"/>
            <a:ext cx="5811613" cy="43755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71569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900">
        <p14:glitter pattern="hexago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192000" cy="6857999"/>
          </a:xfr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931002" y="310595"/>
            <a:ext cx="10515600" cy="835159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Упражнение «Лезгинка»</a:t>
            </a:r>
            <a:endParaRPr lang="ru-RU" sz="4400" b="1" dirty="0">
              <a:solidFill>
                <a:srgbClr val="C0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831850" y="4892634"/>
            <a:ext cx="10515600" cy="1761554"/>
          </a:xfrm>
        </p:spPr>
        <p:txBody>
          <a:bodyPr>
            <a:noAutofit/>
          </a:bodyPr>
          <a:lstStyle/>
          <a:p>
            <a:pPr algn="ctr"/>
            <a:r>
              <a:rPr lang="ru-RU" sz="28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ru-RU" sz="2800" i="1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endParaRPr lang="ru-RU" sz="2800" i="1" dirty="0">
              <a:solidFill>
                <a:schemeClr val="tx1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Любим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ручками играть и лезгинку танцевать.</a:t>
            </a:r>
            <a:endParaRPr lang="ru-RU" sz="2800" b="1" dirty="0">
              <a:solidFill>
                <a:schemeClr val="tx1"/>
              </a:solidFill>
              <a:latin typeface="Comic Sans MS" panose="030F0702030302020204" pitchFamily="66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3819" y="1056903"/>
            <a:ext cx="7687711" cy="48688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18087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68198" cy="6858000"/>
          </a:xfr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839788" y="191069"/>
            <a:ext cx="10515600" cy="1395637"/>
          </a:xfrm>
        </p:spPr>
        <p:txBody>
          <a:bodyPr>
            <a:normAutofit/>
          </a:bodyPr>
          <a:lstStyle/>
          <a:p>
            <a:pPr algn="ctr"/>
            <a:r>
              <a:rPr lang="ru-RU" b="1" dirty="0">
                <a:solidFill>
                  <a:srgbClr val="C00000"/>
                </a:solidFill>
                <a:latin typeface="Comic Sans MS" panose="030F0702030302020204" pitchFamily="66" charset="0"/>
              </a:rPr>
              <a:t>«Проба моторной одаренности» </a:t>
            </a:r>
            <a:r>
              <a:rPr lang="ru-RU" b="1" dirty="0" err="1">
                <a:solidFill>
                  <a:srgbClr val="C00000"/>
                </a:solidFill>
                <a:latin typeface="Comic Sans MS" panose="030F0702030302020204" pitchFamily="66" charset="0"/>
              </a:rPr>
              <a:t>Н.И.Озерецкого</a:t>
            </a:r>
            <a:endParaRPr lang="ru-RU" sz="4400" b="1" dirty="0">
              <a:solidFill>
                <a:srgbClr val="C0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479675" y="1586706"/>
            <a:ext cx="11120922" cy="4636673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-</a:t>
            </a:r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носочках простоять </a:t>
            </a:r>
            <a:r>
              <a:rPr lang="en-US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&gt;</a:t>
            </a:r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 сек;</a:t>
            </a:r>
          </a:p>
          <a:p>
            <a:r>
              <a:rPr 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-скатать шарик из салфетки 1 рукой (15 и 10 сек);</a:t>
            </a:r>
          </a:p>
          <a:p>
            <a:r>
              <a:rPr 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-прыгать по прямой линии на 1 ноге 5 м;</a:t>
            </a:r>
          </a:p>
          <a:p>
            <a:r>
              <a:rPr 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-намотать нитку большим и указательным пальцем на неподвижную катушку;</a:t>
            </a:r>
          </a:p>
          <a:p>
            <a:r>
              <a:rPr 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-положить одновременно двумя руками двумя пальцами спички в коробок (</a:t>
            </a:r>
            <a:r>
              <a:rPr lang="en-US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&gt;5</a:t>
            </a:r>
            <a:r>
              <a:rPr 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  <a:endParaRPr lang="en-US" sz="3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«заборчик» из зубов (без доп. мимических движений)</a:t>
            </a:r>
          </a:p>
        </p:txBody>
      </p:sp>
      <p:sp>
        <p:nvSpPr>
          <p:cNvPr id="12" name="4-конечная звезда 11"/>
          <p:cNvSpPr/>
          <p:nvPr/>
        </p:nvSpPr>
        <p:spPr>
          <a:xfrm>
            <a:off x="8117838" y="2748777"/>
            <a:ext cx="286438" cy="297455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4-конечная звезда 12"/>
          <p:cNvSpPr/>
          <p:nvPr/>
        </p:nvSpPr>
        <p:spPr>
          <a:xfrm>
            <a:off x="8659010" y="2748778"/>
            <a:ext cx="286438" cy="297455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4-конечная звезда 13"/>
          <p:cNvSpPr/>
          <p:nvPr/>
        </p:nvSpPr>
        <p:spPr>
          <a:xfrm>
            <a:off x="9146444" y="2748778"/>
            <a:ext cx="286438" cy="297455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173545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scene3d>
            <a:camera prst="orthographicFront"/>
            <a:lightRig rig="threePt" dir="t"/>
          </a:scene3d>
          <a:sp3d contourW="12700">
            <a:contourClr>
              <a:srgbClr val="92D050"/>
            </a:contourClr>
          </a:sp3d>
        </p:spPr>
      </p:pic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1524000" y="458567"/>
            <a:ext cx="9144000" cy="1329289"/>
          </a:xfrm>
          <a:scene3d>
            <a:camera prst="orthographicFront"/>
            <a:lightRig rig="threePt" dir="t">
              <a:rot lat="0" lon="0" rev="1200000"/>
            </a:lightRig>
          </a:scene3d>
          <a:sp3d extrusionH="127000" contourW="12700">
            <a:bevelT w="63500"/>
            <a:bevelB w="63500"/>
            <a:extrusionClr>
              <a:srgbClr val="FF0000"/>
            </a:extrusionClr>
            <a:contourClr>
              <a:schemeClr val="bg1">
                <a:lumMod val="85000"/>
              </a:schemeClr>
            </a:contourClr>
          </a:sp3d>
        </p:spPr>
        <p:txBody>
          <a:bodyPr>
            <a:normAutofit/>
          </a:bodyPr>
          <a:lstStyle/>
          <a:p>
            <a:r>
              <a:rPr lang="ru-RU" sz="4400" b="1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Результаты:</a:t>
            </a:r>
            <a:br>
              <a:rPr lang="ru-RU" sz="4400" b="1" dirty="0" smtClean="0">
                <a:solidFill>
                  <a:srgbClr val="C00000"/>
                </a:solidFill>
                <a:latin typeface="Comic Sans MS" panose="030F0702030302020204" pitchFamily="66" charset="0"/>
              </a:rPr>
            </a:br>
            <a:r>
              <a:rPr lang="ru-RU" sz="4400" b="1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18 детей обследовано</a:t>
            </a:r>
            <a:endParaRPr lang="ru-RU" sz="4400" b="1" dirty="0">
              <a:solidFill>
                <a:srgbClr val="C0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8" name="Подзаголовок 7"/>
          <p:cNvSpPr>
            <a:spLocks noGrp="1"/>
          </p:cNvSpPr>
          <p:nvPr>
            <p:ph type="subTitle" idx="1"/>
          </p:nvPr>
        </p:nvSpPr>
        <p:spPr>
          <a:xfrm>
            <a:off x="1524000" y="4505168"/>
            <a:ext cx="9144000" cy="1655762"/>
          </a:xfrm>
        </p:spPr>
        <p:txBody>
          <a:bodyPr/>
          <a:lstStyle/>
          <a:p>
            <a:endParaRPr lang="ru-RU" dirty="0"/>
          </a:p>
        </p:txBody>
      </p:sp>
      <p:graphicFrame>
        <p:nvGraphicFramePr>
          <p:cNvPr id="21" name="Диаграмма 20"/>
          <p:cNvGraphicFramePr/>
          <p:nvPr>
            <p:extLst>
              <p:ext uri="{D42A27DB-BD31-4B8C-83A1-F6EECF244321}">
                <p14:modId xmlns:p14="http://schemas.microsoft.com/office/powerpoint/2010/main" val="931184975"/>
              </p:ext>
            </p:extLst>
          </p:nvPr>
        </p:nvGraphicFramePr>
        <p:xfrm>
          <a:off x="1741714" y="792238"/>
          <a:ext cx="9622972" cy="636330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1531284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Объект 1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163" y="504021"/>
            <a:ext cx="10499075" cy="58499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55239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3250">
        <p15:prstTrans prst="origami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8386"/>
            <a:ext cx="12192000" cy="689638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941464"/>
            <a:ext cx="8916318" cy="958588"/>
          </a:xfrm>
        </p:spPr>
        <p:txBody>
          <a:bodyPr>
            <a:normAutofit fontScale="90000"/>
          </a:bodyPr>
          <a:lstStyle/>
          <a:p>
            <a:r>
              <a:rPr lang="ru-RU" sz="31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всех наслаждений, отпущенных человеку, </a:t>
            </a:r>
            <a:r>
              <a:rPr lang="ru-RU" sz="31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1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самое </a:t>
            </a:r>
            <a:r>
              <a:rPr lang="ru-RU" sz="31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изысканное – шевелить мозгами</a:t>
            </a:r>
            <a:r>
              <a:rPr lang="ru-RU" sz="18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800" b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1993575"/>
            <a:ext cx="9173378" cy="3812314"/>
          </a:xfrm>
        </p:spPr>
        <p:txBody>
          <a:bodyPr>
            <a:normAutofit fontScale="85000" lnSpcReduction="10000"/>
          </a:bodyPr>
          <a:lstStyle/>
          <a:p>
            <a:r>
              <a:rPr lang="ru-RU" sz="4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Упражнение: Упражнение «Винни – пух»</a:t>
            </a:r>
          </a:p>
          <a:p>
            <a:r>
              <a:rPr lang="ru-RU" sz="4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Одна рука гладит себя по животу по часовой стрелке, а другой горизонтально поднимать и опускать над головой, слегка задевая голову. Затем меняем руки</a:t>
            </a:r>
            <a:endParaRPr lang="ru-RU" sz="48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endParaRPr lang="ru-RU" sz="4800" b="1" dirty="0">
              <a:solidFill>
                <a:schemeClr val="accent2">
                  <a:lumMod val="50000"/>
                </a:schemeClr>
              </a:solidFill>
            </a:endParaRPr>
          </a:p>
          <a:p>
            <a:pPr algn="just"/>
            <a:r>
              <a:rPr lang="ru-RU" sz="1800" b="1" dirty="0" smtClean="0">
                <a:solidFill>
                  <a:schemeClr val="accent2">
                    <a:lumMod val="50000"/>
                  </a:schemeClr>
                </a:solidFill>
              </a:rPr>
              <a:t>                                                                                                            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                                                                                                          </a:t>
            </a: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28690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8386"/>
            <a:ext cx="12192000" cy="689638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941464"/>
            <a:ext cx="8916318" cy="958588"/>
          </a:xfrm>
        </p:spPr>
        <p:txBody>
          <a:bodyPr>
            <a:normAutofit fontScale="90000"/>
          </a:bodyPr>
          <a:lstStyle/>
          <a:p>
            <a:r>
              <a:rPr lang="ru-RU" sz="31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всех наслаждений, отпущенных человеку, </a:t>
            </a:r>
            <a:r>
              <a:rPr lang="ru-RU" sz="31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1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самое </a:t>
            </a:r>
            <a:r>
              <a:rPr lang="ru-RU" sz="31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изысканное – шевелить мозгами</a:t>
            </a:r>
            <a:r>
              <a:rPr lang="ru-RU" sz="18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800" b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61506" y="1900052"/>
            <a:ext cx="9173378" cy="3812314"/>
          </a:xfrm>
        </p:spPr>
        <p:txBody>
          <a:bodyPr>
            <a:normAutofit fontScale="92500" lnSpcReduction="10000"/>
          </a:bodyPr>
          <a:lstStyle/>
          <a:p>
            <a:r>
              <a:rPr lang="ru-RU" sz="4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Слово «кинезиология» происходит от греческого слова «</a:t>
            </a:r>
            <a:r>
              <a:rPr lang="ru-RU" sz="4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кинезис</a:t>
            </a:r>
            <a:r>
              <a:rPr lang="ru-RU" sz="4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», обозначающего движение, и «логос»- наука, т.е., наука о движении</a:t>
            </a:r>
          </a:p>
          <a:p>
            <a:endParaRPr lang="ru-RU" sz="48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endParaRPr lang="ru-RU" sz="4800" b="1" dirty="0">
              <a:solidFill>
                <a:schemeClr val="accent2">
                  <a:lumMod val="50000"/>
                </a:schemeClr>
              </a:solidFill>
            </a:endParaRPr>
          </a:p>
          <a:p>
            <a:pPr algn="just"/>
            <a:r>
              <a:rPr lang="ru-RU" sz="1800" b="1" dirty="0" smtClean="0">
                <a:solidFill>
                  <a:schemeClr val="accent2">
                    <a:lumMod val="50000"/>
                  </a:schemeClr>
                </a:solidFill>
              </a:rPr>
              <a:t>                                                                                                            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                                                                                                          </a:t>
            </a: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50330" y="4703573"/>
            <a:ext cx="11038985" cy="10087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95224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91508" y="187896"/>
            <a:ext cx="7799942" cy="791245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Основа </a:t>
            </a:r>
            <a:r>
              <a:rPr lang="ru-RU" sz="3600" b="1" dirty="0" err="1" smtClean="0">
                <a:solidFill>
                  <a:srgbClr val="C00000"/>
                </a:solidFill>
                <a:latin typeface="Comic Sans MS" panose="030F0702030302020204" pitchFamily="66" charset="0"/>
              </a:rPr>
              <a:t>кинезиологии</a:t>
            </a:r>
            <a:endParaRPr lang="ru-RU" sz="3600" b="1" dirty="0">
              <a:solidFill>
                <a:srgbClr val="C0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162951" y="1167037"/>
            <a:ext cx="3470313" cy="5002409"/>
          </a:xfrm>
        </p:spPr>
        <p:txBody>
          <a:bodyPr/>
          <a:lstStyle/>
          <a:p>
            <a:pPr algn="just"/>
            <a:r>
              <a:rPr lang="ru-RU" sz="3200" b="1" i="1" dirty="0" err="1" smtClean="0">
                <a:solidFill>
                  <a:srgbClr val="7030A0"/>
                </a:solidFill>
                <a:latin typeface="Comic Sans MS" panose="030F0702030302020204" pitchFamily="66" charset="0"/>
                <a:cs typeface="Times New Roman" pitchFamily="18" charset="0"/>
              </a:rPr>
              <a:t>Кинезиология</a:t>
            </a:r>
            <a:r>
              <a:rPr lang="ru-RU" sz="3200" b="1" i="1" dirty="0">
                <a:solidFill>
                  <a:srgbClr val="002060"/>
                </a:solidFill>
                <a:latin typeface="Comic Sans MS" panose="030F0702030302020204" pitchFamily="66" charset="0"/>
                <a:cs typeface="Times New Roman" pitchFamily="18" charset="0"/>
              </a:rPr>
              <a:t> </a:t>
            </a:r>
            <a:r>
              <a:rPr lang="ru-RU" sz="3200" b="1" i="1" dirty="0" smtClean="0">
                <a:solidFill>
                  <a:srgbClr val="002060"/>
                </a:solidFill>
                <a:latin typeface="Comic Sans MS" panose="030F0702030302020204" pitchFamily="66" charset="0"/>
                <a:cs typeface="Times New Roman" pitchFamily="18" charset="0"/>
              </a:rPr>
              <a:t>- </a:t>
            </a:r>
            <a:r>
              <a:rPr lang="ru-RU" sz="3200" b="1" dirty="0" smtClean="0">
                <a:solidFill>
                  <a:srgbClr val="002060"/>
                </a:solidFill>
                <a:latin typeface="Comic Sans MS" panose="030F0702030302020204" pitchFamily="66" charset="0"/>
                <a:cs typeface="Times New Roman" pitchFamily="18" charset="0"/>
              </a:rPr>
              <a:t>наука о развитии умственных способностей и физического здоровья через определенные двигательные упражнения.</a:t>
            </a:r>
            <a:endParaRPr lang="ru-RU" sz="3200" b="1" dirty="0">
              <a:solidFill>
                <a:srgbClr val="002060"/>
              </a:solidFill>
              <a:latin typeface="Comic Sans MS" panose="030F0702030302020204" pitchFamily="66" charset="0"/>
              <a:cs typeface="Times New Roman" pitchFamily="18" charset="0"/>
            </a:endParaRPr>
          </a:p>
          <a:p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5" name="Объект 3"/>
          <p:cNvPicPr>
            <a:picLocks noGrp="1"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752149" y="1167037"/>
            <a:ext cx="8191066" cy="5094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518165665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91508" y="187896"/>
            <a:ext cx="7799942" cy="791245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Возможности </a:t>
            </a:r>
            <a:r>
              <a:rPr lang="ru-RU" sz="3600" b="1" dirty="0" err="1" smtClean="0">
                <a:solidFill>
                  <a:srgbClr val="C00000"/>
                </a:solidFill>
                <a:latin typeface="Comic Sans MS" panose="030F0702030302020204" pitchFamily="66" charset="0"/>
              </a:rPr>
              <a:t>кинезиологии</a:t>
            </a:r>
            <a:endParaRPr lang="ru-RU" sz="3600" b="1" dirty="0">
              <a:solidFill>
                <a:srgbClr val="C0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531917" y="890649"/>
            <a:ext cx="8559533" cy="6055504"/>
          </a:xfrm>
          <a:prstGeom prst="rect">
            <a:avLst/>
          </a:prstGeom>
        </p:spPr>
        <p:txBody>
          <a:bodyPr wrap="square" numCol="2">
            <a:spAutoFit/>
          </a:bodyPr>
          <a:lstStyle/>
          <a:p>
            <a:pPr indent="228600">
              <a:spcBef>
                <a:spcPts val="865"/>
              </a:spcBef>
              <a:spcAft>
                <a:spcPts val="865"/>
              </a:spcAft>
            </a:pPr>
            <a:r>
              <a:rPr lang="ru-RU" sz="2000" dirty="0" smtClean="0">
                <a:solidFill>
                  <a:srgbClr val="11111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ru-RU" sz="2000" dirty="0">
                <a:solidFill>
                  <a:srgbClr val="11111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активизация работы стволовых отделов мозга</a:t>
            </a:r>
            <a:r>
              <a:rPr lang="ru-RU" sz="2000" dirty="0" smtClean="0">
                <a:solidFill>
                  <a:srgbClr val="11111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endParaRPr lang="ru-RU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228600">
              <a:spcBef>
                <a:spcPts val="865"/>
              </a:spcBef>
              <a:spcAft>
                <a:spcPts val="865"/>
              </a:spcAft>
            </a:pPr>
            <a:r>
              <a:rPr lang="ru-RU" sz="2000" dirty="0" smtClean="0">
                <a:solidFill>
                  <a:srgbClr val="11111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ru-RU" sz="2000" dirty="0" err="1" smtClean="0">
                <a:solidFill>
                  <a:srgbClr val="11111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ритмирование</a:t>
            </a:r>
            <a:r>
              <a:rPr lang="ru-RU" sz="2000" dirty="0" smtClean="0">
                <a:solidFill>
                  <a:srgbClr val="11111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работы полушарий головного мозга;</a:t>
            </a:r>
            <a:endParaRPr lang="ru-RU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228600">
              <a:spcBef>
                <a:spcPts val="865"/>
              </a:spcBef>
              <a:spcAft>
                <a:spcPts val="865"/>
              </a:spcAft>
            </a:pPr>
            <a:r>
              <a:rPr lang="ru-RU" sz="2000" dirty="0" smtClean="0">
                <a:solidFill>
                  <a:srgbClr val="11111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ru-RU" sz="2000" dirty="0">
                <a:solidFill>
                  <a:srgbClr val="11111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успокоение и релаксация;</a:t>
            </a:r>
            <a:endParaRPr lang="ru-RU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228600">
              <a:spcBef>
                <a:spcPts val="865"/>
              </a:spcBef>
              <a:spcAft>
                <a:spcPts val="865"/>
              </a:spcAft>
            </a:pPr>
            <a:r>
              <a:rPr lang="ru-RU" sz="2000" dirty="0">
                <a:solidFill>
                  <a:srgbClr val="11111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развитие межполушарного взаимодействия;</a:t>
            </a:r>
            <a:endParaRPr lang="ru-RU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228600">
              <a:spcBef>
                <a:spcPts val="865"/>
              </a:spcBef>
              <a:spcAft>
                <a:spcPts val="865"/>
              </a:spcAft>
            </a:pPr>
            <a:r>
              <a:rPr lang="ru-RU" sz="2000" dirty="0">
                <a:solidFill>
                  <a:srgbClr val="11111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развитие межполушарных связей;</a:t>
            </a:r>
            <a:endParaRPr lang="ru-RU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228600">
              <a:spcBef>
                <a:spcPts val="865"/>
              </a:spcBef>
              <a:spcAft>
                <a:spcPts val="865"/>
              </a:spcAft>
            </a:pPr>
            <a:r>
              <a:rPr lang="ru-RU" sz="2000" dirty="0">
                <a:solidFill>
                  <a:srgbClr val="11111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синхронизация работы полушарий;</a:t>
            </a:r>
            <a:endParaRPr lang="ru-RU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228600">
              <a:spcBef>
                <a:spcPts val="865"/>
              </a:spcBef>
              <a:spcAft>
                <a:spcPts val="865"/>
              </a:spcAft>
            </a:pPr>
            <a:r>
              <a:rPr lang="ru-RU" sz="2000" dirty="0">
                <a:solidFill>
                  <a:srgbClr val="11111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развитие мелкой моторики;</a:t>
            </a:r>
            <a:endParaRPr lang="ru-RU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228600">
              <a:spcBef>
                <a:spcPts val="865"/>
              </a:spcBef>
              <a:spcAft>
                <a:spcPts val="865"/>
              </a:spcAft>
            </a:pPr>
            <a:endParaRPr lang="ru-RU" sz="2000" dirty="0" smtClean="0">
              <a:solidFill>
                <a:srgbClr val="11111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228600">
              <a:spcBef>
                <a:spcPts val="865"/>
              </a:spcBef>
              <a:spcAft>
                <a:spcPts val="865"/>
              </a:spcAft>
            </a:pPr>
            <a:endParaRPr lang="ru-RU" sz="2000" dirty="0">
              <a:solidFill>
                <a:srgbClr val="11111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228600">
              <a:spcBef>
                <a:spcPts val="865"/>
              </a:spcBef>
              <a:spcAft>
                <a:spcPts val="865"/>
              </a:spcAft>
            </a:pPr>
            <a:r>
              <a:rPr lang="ru-RU" sz="2000" dirty="0" smtClean="0">
                <a:solidFill>
                  <a:srgbClr val="11111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ru-RU" sz="2000" dirty="0">
                <a:solidFill>
                  <a:srgbClr val="11111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развитие способностей;</a:t>
            </a:r>
            <a:endParaRPr lang="ru-RU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228600">
              <a:spcBef>
                <a:spcPts val="865"/>
              </a:spcBef>
              <a:spcAft>
                <a:spcPts val="865"/>
              </a:spcAft>
            </a:pPr>
            <a:r>
              <a:rPr lang="ru-RU" sz="2000" dirty="0" smtClean="0">
                <a:solidFill>
                  <a:srgbClr val="11111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ru-RU" sz="2000" dirty="0">
                <a:solidFill>
                  <a:srgbClr val="11111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развитие памяти, внимания, восприятия;</a:t>
            </a:r>
            <a:endParaRPr lang="ru-RU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228600">
              <a:spcBef>
                <a:spcPts val="865"/>
              </a:spcBef>
              <a:spcAft>
                <a:spcPts val="865"/>
              </a:spcAft>
            </a:pPr>
            <a:r>
              <a:rPr lang="ru-RU" sz="2000" dirty="0">
                <a:solidFill>
                  <a:srgbClr val="11111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развитие речи;</a:t>
            </a:r>
            <a:endParaRPr lang="ru-RU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228600">
              <a:spcBef>
                <a:spcPts val="865"/>
              </a:spcBef>
              <a:spcAft>
                <a:spcPts val="865"/>
              </a:spcAft>
            </a:pPr>
            <a:r>
              <a:rPr lang="ru-RU" sz="2000" dirty="0">
                <a:solidFill>
                  <a:srgbClr val="11111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развитие мышления;</a:t>
            </a:r>
            <a:endParaRPr lang="ru-RU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228600">
              <a:spcBef>
                <a:spcPts val="865"/>
              </a:spcBef>
              <a:spcAft>
                <a:spcPts val="865"/>
              </a:spcAft>
            </a:pPr>
            <a:r>
              <a:rPr lang="ru-RU" sz="2000" dirty="0">
                <a:solidFill>
                  <a:srgbClr val="11111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устранение </a:t>
            </a:r>
            <a:r>
              <a:rPr lang="ru-RU" sz="2000" dirty="0" err="1">
                <a:solidFill>
                  <a:srgbClr val="11111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дислексии</a:t>
            </a:r>
            <a:r>
              <a:rPr lang="ru-RU" sz="2000" dirty="0">
                <a:solidFill>
                  <a:srgbClr val="11111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ru-RU" sz="2000" dirty="0" err="1">
                <a:solidFill>
                  <a:srgbClr val="11111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дисграфии</a:t>
            </a:r>
            <a:r>
              <a:rPr lang="ru-RU" sz="2000" dirty="0">
                <a:solidFill>
                  <a:srgbClr val="11111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228600">
              <a:spcBef>
                <a:spcPts val="865"/>
              </a:spcBef>
              <a:spcAft>
                <a:spcPts val="865"/>
              </a:spcAft>
            </a:pPr>
            <a:r>
              <a:rPr lang="ru-RU" sz="2000" dirty="0">
                <a:solidFill>
                  <a:srgbClr val="11111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активизация мыслительной деятельности;</a:t>
            </a:r>
            <a:endParaRPr lang="ru-RU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solidFill>
                  <a:srgbClr val="11111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способствование восприятию и запоминанию информации</a:t>
            </a:r>
            <a:endParaRPr lang="ru-RU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8348027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9149" y="-11017"/>
            <a:ext cx="12192000" cy="6858000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041171" y="99153"/>
            <a:ext cx="10515600" cy="1101686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Тест Павлова</a:t>
            </a:r>
            <a:endParaRPr lang="ru-RU" sz="4400" b="1" dirty="0">
              <a:solidFill>
                <a:srgbClr val="C0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61722" y="1311009"/>
            <a:ext cx="1630496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КАРАСЬ</a:t>
            </a:r>
            <a:endParaRPr lang="ru-RU" sz="2400" b="1" dirty="0">
              <a:solidFill>
                <a:srgbClr val="002060"/>
              </a:solidFill>
              <a:latin typeface="Arial Black" panose="020B0A04020102020204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102318" y="5297736"/>
            <a:ext cx="1630496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ОРЕЛ</a:t>
            </a:r>
            <a:endParaRPr lang="ru-RU" sz="2400" dirty="0">
              <a:solidFill>
                <a:srgbClr val="002060"/>
              </a:solidFill>
              <a:latin typeface="Arial Black" panose="020B0A04020102020204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9980249" y="1311009"/>
            <a:ext cx="1630496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ОВЦА</a:t>
            </a:r>
            <a:endParaRPr lang="ru-RU" sz="2400" dirty="0">
              <a:solidFill>
                <a:srgbClr val="002060"/>
              </a:solidFill>
              <a:latin typeface="Arial Black" panose="020B0A04020102020204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041171" y="3765016"/>
            <a:ext cx="1630496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БЕГАТЬ</a:t>
            </a:r>
            <a:endParaRPr lang="ru-RU" sz="2400" dirty="0">
              <a:solidFill>
                <a:srgbClr val="002060"/>
              </a:solidFill>
              <a:latin typeface="Arial Black" panose="020B0A04020102020204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231262" y="1868362"/>
            <a:ext cx="1726327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ПЛАВАТЬ</a:t>
            </a:r>
            <a:endParaRPr lang="ru-RU" sz="2200" dirty="0">
              <a:solidFill>
                <a:srgbClr val="002060"/>
              </a:solidFill>
              <a:latin typeface="Arial Black" panose="020B0A04020102020204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7102318" y="1852211"/>
            <a:ext cx="1630496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ЛЕТАТЬ</a:t>
            </a:r>
            <a:endParaRPr lang="ru-RU" sz="2400" dirty="0">
              <a:solidFill>
                <a:srgbClr val="002060"/>
              </a:solidFill>
              <a:latin typeface="Arial Black" panose="020B0A04020102020204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251603" y="3417983"/>
            <a:ext cx="1630496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300" b="1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ШЕРСТЬ</a:t>
            </a:r>
            <a:endParaRPr lang="ru-RU" sz="2300" b="1" dirty="0">
              <a:solidFill>
                <a:srgbClr val="002060"/>
              </a:solidFill>
              <a:latin typeface="Arial Black" panose="020B0A04020102020204" pitchFamily="34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231263" y="5132483"/>
            <a:ext cx="1630496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ПЕРЬЯ</a:t>
            </a:r>
            <a:endParaRPr lang="ru-RU" sz="2400" dirty="0">
              <a:solidFill>
                <a:srgbClr val="002060"/>
              </a:solidFill>
              <a:latin typeface="Arial Black" panose="020B0A04020102020204" pitchFamily="34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9462035" y="3765016"/>
            <a:ext cx="1630496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ЧЕШУЯ</a:t>
            </a:r>
            <a:endParaRPr lang="ru-RU" sz="2400" dirty="0">
              <a:solidFill>
                <a:srgbClr val="00206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9120324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6734" y="198570"/>
            <a:ext cx="10978532" cy="1103197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 1 вариант            2 вариант</a:t>
            </a:r>
            <a:endParaRPr lang="ru-RU" b="1" dirty="0">
              <a:solidFill>
                <a:srgbClr val="C0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997607" y="1660447"/>
            <a:ext cx="1630496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ОРЕЛ</a:t>
            </a:r>
            <a:endParaRPr lang="ru-RU" sz="2000" dirty="0">
              <a:solidFill>
                <a:srgbClr val="002060"/>
              </a:solidFill>
              <a:latin typeface="Arial Black" panose="020B0A04020102020204" pitchFamily="34" charset="0"/>
            </a:endParaRPr>
          </a:p>
        </p:txBody>
      </p:sp>
      <p:sp>
        <p:nvSpPr>
          <p:cNvPr id="24" name="Текст 23"/>
          <p:cNvSpPr>
            <a:spLocks noGrp="1"/>
          </p:cNvSpPr>
          <p:nvPr>
            <p:ph type="body" idx="1"/>
          </p:nvPr>
        </p:nvSpPr>
        <p:spPr>
          <a:xfrm>
            <a:off x="210811" y="5119624"/>
            <a:ext cx="5204088" cy="1461114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Преобладает логическое мышление, мыслительный тип.</a:t>
            </a:r>
          </a:p>
          <a:p>
            <a:r>
              <a:rPr lang="ru-RU" b="1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Доминирует левое полушарие. </a:t>
            </a:r>
            <a:endParaRPr lang="ru-RU" b="1" dirty="0">
              <a:solidFill>
                <a:srgbClr val="C0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13453" y="1659042"/>
            <a:ext cx="1630496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КАРАСЬ</a:t>
            </a:r>
            <a:endParaRPr lang="ru-RU" sz="2000" b="1" dirty="0">
              <a:solidFill>
                <a:srgbClr val="002060"/>
              </a:solidFill>
              <a:latin typeface="Arial Black" panose="020B0A04020102020204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793126" y="1659042"/>
            <a:ext cx="1630496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ОВЦА</a:t>
            </a:r>
            <a:endParaRPr lang="ru-RU" sz="2000" dirty="0">
              <a:solidFill>
                <a:srgbClr val="002060"/>
              </a:solidFill>
              <a:latin typeface="Arial Black" panose="020B0A04020102020204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13453" y="2756969"/>
            <a:ext cx="1630496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БЕГАТЬ</a:t>
            </a:r>
            <a:endParaRPr lang="ru-RU" sz="2000" dirty="0">
              <a:solidFill>
                <a:srgbClr val="002060"/>
              </a:solidFill>
              <a:latin typeface="Arial Black" panose="020B0A04020102020204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791290" y="2788966"/>
            <a:ext cx="1630496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ЛЕТАТЬ</a:t>
            </a:r>
            <a:endParaRPr lang="ru-RU" sz="2000" dirty="0">
              <a:solidFill>
                <a:srgbClr val="002060"/>
              </a:solidFill>
              <a:latin typeface="Arial Black" panose="020B0A04020102020204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997607" y="2799351"/>
            <a:ext cx="1630496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ПЛАВАТЬ</a:t>
            </a:r>
            <a:endParaRPr lang="ru-RU" sz="2000" dirty="0">
              <a:solidFill>
                <a:srgbClr val="002060"/>
              </a:solidFill>
              <a:latin typeface="Arial Black" panose="020B0A04020102020204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13453" y="3854896"/>
            <a:ext cx="1630496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ШЕРСТЬ</a:t>
            </a:r>
            <a:endParaRPr lang="ru-RU" sz="2000" b="1" dirty="0">
              <a:solidFill>
                <a:srgbClr val="002060"/>
              </a:solidFill>
              <a:latin typeface="Arial Black" panose="020B0A04020102020204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007136" y="3854896"/>
            <a:ext cx="1630496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ПЕРЬЯ</a:t>
            </a:r>
            <a:endParaRPr lang="ru-RU" sz="2000" dirty="0">
              <a:solidFill>
                <a:srgbClr val="002060"/>
              </a:solidFill>
              <a:latin typeface="Arial Black" panose="020B0A04020102020204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787045" y="3862684"/>
            <a:ext cx="1630496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ЧЕШУЯ</a:t>
            </a:r>
            <a:endParaRPr lang="ru-RU" sz="2000" dirty="0">
              <a:solidFill>
                <a:srgbClr val="002060"/>
              </a:solidFill>
              <a:latin typeface="Arial Black" panose="020B0A04020102020204" pitchFamily="34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6823894" y="1704491"/>
            <a:ext cx="1630496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rgbClr val="002060"/>
                </a:solidFill>
                <a:latin typeface="Arial Black" panose="020B0A04020102020204" pitchFamily="34" charset="0"/>
              </a:rPr>
              <a:t>КАРАСЬ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6822199" y="3853073"/>
            <a:ext cx="1630496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rgbClr val="002060"/>
                </a:solidFill>
                <a:latin typeface="Arial Black" panose="020B0A04020102020204" pitchFamily="34" charset="0"/>
              </a:rPr>
              <a:t>ОВЦА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10413236" y="2774579"/>
            <a:ext cx="1630496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rgbClr val="002060"/>
                </a:solidFill>
                <a:latin typeface="Arial Black" panose="020B0A04020102020204" pitchFamily="34" charset="0"/>
              </a:rPr>
              <a:t>ПЕРЬЯ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8634472" y="2774579"/>
            <a:ext cx="1630496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rgbClr val="002060"/>
                </a:solidFill>
                <a:latin typeface="Arial Black" panose="020B0A04020102020204" pitchFamily="34" charset="0"/>
              </a:rPr>
              <a:t>ЛЕТАТЬ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6822199" y="2788494"/>
            <a:ext cx="1630496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rgbClr val="002060"/>
                </a:solidFill>
                <a:latin typeface="Arial Black" panose="020B0A04020102020204" pitchFamily="34" charset="0"/>
              </a:rPr>
              <a:t>ОРЕЛ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10418626" y="1704491"/>
            <a:ext cx="1630496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rgbClr val="002060"/>
                </a:solidFill>
                <a:latin typeface="Arial Black" panose="020B0A04020102020204" pitchFamily="34" charset="0"/>
              </a:rPr>
              <a:t>ЧЕШУЯ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8625411" y="1704491"/>
            <a:ext cx="1630496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ПЛАВАТЬ</a:t>
            </a:r>
            <a:endParaRPr lang="ru-RU" sz="2000" dirty="0">
              <a:solidFill>
                <a:srgbClr val="002060"/>
              </a:solidFill>
              <a:latin typeface="Arial Black" panose="020B0A04020102020204" pitchFamily="34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8642014" y="3866073"/>
            <a:ext cx="1630496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rgbClr val="002060"/>
                </a:solidFill>
                <a:latin typeface="Arial Black" panose="020B0A04020102020204" pitchFamily="34" charset="0"/>
              </a:rPr>
              <a:t>БЕГАТЬ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10418626" y="3853073"/>
            <a:ext cx="1630496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rgbClr val="002060"/>
                </a:solidFill>
                <a:latin typeface="Arial Black" panose="020B0A04020102020204" pitchFamily="34" charset="0"/>
              </a:rPr>
              <a:t>ШЕРСТЬ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6822199" y="5132596"/>
            <a:ext cx="536980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C00000"/>
                </a:solidFill>
                <a:latin typeface="Comic Sans MS" panose="030F0702030302020204" pitchFamily="66" charset="0"/>
              </a:rPr>
              <a:t>Преобладает </a:t>
            </a:r>
            <a:r>
              <a:rPr lang="ru-RU" sz="2400" b="1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образное мышление</a:t>
            </a:r>
            <a:r>
              <a:rPr lang="ru-RU" sz="2400" b="1" dirty="0">
                <a:solidFill>
                  <a:srgbClr val="C00000"/>
                </a:solidFill>
                <a:latin typeface="Comic Sans MS" panose="030F0702030302020204" pitchFamily="66" charset="0"/>
              </a:rPr>
              <a:t>, </a:t>
            </a:r>
            <a:r>
              <a:rPr lang="ru-RU" sz="2400" b="1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художественный тип</a:t>
            </a:r>
            <a:r>
              <a:rPr lang="ru-RU" sz="2400" b="1" dirty="0">
                <a:solidFill>
                  <a:srgbClr val="C00000"/>
                </a:solidFill>
                <a:latin typeface="Comic Sans MS" panose="030F0702030302020204" pitchFamily="66" charset="0"/>
              </a:rPr>
              <a:t>.</a:t>
            </a:r>
          </a:p>
          <a:p>
            <a:r>
              <a:rPr lang="ru-RU" sz="2400" b="1" dirty="0">
                <a:solidFill>
                  <a:srgbClr val="C00000"/>
                </a:solidFill>
                <a:latin typeface="Comic Sans MS" panose="030F0702030302020204" pitchFamily="66" charset="0"/>
              </a:rPr>
              <a:t>Доминирует </a:t>
            </a:r>
            <a:r>
              <a:rPr lang="ru-RU" sz="2400" b="1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правое </a:t>
            </a:r>
            <a:r>
              <a:rPr lang="ru-RU" sz="2400" b="1" dirty="0">
                <a:solidFill>
                  <a:srgbClr val="C00000"/>
                </a:solidFill>
                <a:latin typeface="Comic Sans MS" panose="030F0702030302020204" pitchFamily="66" charset="0"/>
              </a:rPr>
              <a:t>полушарие. </a:t>
            </a:r>
          </a:p>
        </p:txBody>
      </p:sp>
    </p:spTree>
    <p:extLst>
      <p:ext uri="{BB962C8B-B14F-4D97-AF65-F5344CB8AC3E}">
        <p14:creationId xmlns:p14="http://schemas.microsoft.com/office/powerpoint/2010/main" val="29488516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flas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0288" y="0"/>
            <a:ext cx="12192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6734" y="-332509"/>
            <a:ext cx="10978532" cy="128253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 </a:t>
            </a: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Некоторые виды </a:t>
            </a: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кинезиологических упражнений</a:t>
            </a:r>
            <a:endParaRPr lang="ru-RU" sz="40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-140151" y="1328612"/>
            <a:ext cx="1630496" cy="28724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b="1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дыхательные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упражнения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улучшают ритмику организма, развивают самоконтроль и произвольность</a:t>
            </a: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660508" y="1839842"/>
            <a:ext cx="2562099" cy="39925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b="1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глазодвигательные упражнения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позволяют расширить поле зрения, улучшить восприятие. Однонаправленные и разнонаправленные движения глаз и языка развивают межполушарное взаимодействие и повышают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энергетизацию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организма</a:t>
            </a: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553815" y="1824281"/>
            <a:ext cx="2272322" cy="492090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b="1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телесные упражнения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endParaRPr lang="ru-RU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их выполнении развивается межполушарное взаимодействие, снимаются непроизвольные, непреднамеренные движения и мышечные зажимы. Оказывается, человеку для закрепления мысли необходимо движение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7110879" y="1637960"/>
            <a:ext cx="2044664" cy="453637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b="1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упражнения для развития мелкой </a:t>
            </a:r>
            <a:r>
              <a:rPr lang="ru-RU" b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моторики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связано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развитием левой височной и левой лобной областей головного мозга, которые отвечают за формирование многих сложнейших психических функций и учебных навыков;</a:t>
            </a: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9440285" y="1328612"/>
            <a:ext cx="1729449" cy="29561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b="1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растяжки: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нормализуют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гипертонус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(неконтролируемое чрезмерное мышечное напряжение) и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гипотонус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(неконтролируемая мышечная вялость)</a:t>
            </a: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20371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fractur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4421" y="285008"/>
            <a:ext cx="9037122" cy="890649"/>
          </a:xfrm>
        </p:spPr>
        <p:txBody>
          <a:bodyPr>
            <a:no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Технология выполнения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021278" y="1264148"/>
            <a:ext cx="9690265" cy="3521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28600" algn="ctr">
              <a:lnSpc>
                <a:spcPct val="115000"/>
              </a:lnSpc>
              <a:spcBef>
                <a:spcPts val="865"/>
              </a:spcBef>
              <a:spcAft>
                <a:spcPts val="865"/>
              </a:spcAft>
            </a:pPr>
            <a:r>
              <a:rPr lang="ru-RU" sz="2800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Ребенок выполняет вместе со </a:t>
            </a:r>
            <a:r>
              <a:rPr lang="ru-RU" sz="2800" dirty="0" smtClean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взрослыми, по подражанию,  </a:t>
            </a:r>
            <a:r>
              <a:rPr lang="ru-RU" sz="2800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затем самостоятельно по памяти, постепенно от занятия к занятию увеличивая время и сложность. Все упражнения перекрестные. Сначала выполняются правой рукой, затем левой, затем двумя руками вместе. При затруднениях взрослый предлагает ребенку помогать себе командами, произносимыми вслух или про себя.</a:t>
            </a:r>
            <a:endParaRPr lang="ru-RU" sz="32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991054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944</TotalTime>
  <Words>533</Words>
  <Application>Microsoft Office PowerPoint</Application>
  <PresentationFormat>Широкоэкранный</PresentationFormat>
  <Paragraphs>97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4" baseType="lpstr">
      <vt:lpstr>Microsoft YaHei</vt:lpstr>
      <vt:lpstr>Arial</vt:lpstr>
      <vt:lpstr>Arial Black</vt:lpstr>
      <vt:lpstr>Calibri</vt:lpstr>
      <vt:lpstr>Calibri Light</vt:lpstr>
      <vt:lpstr>Comic Sans MS</vt:lpstr>
      <vt:lpstr>Times New Roman</vt:lpstr>
      <vt:lpstr>Тема Office</vt:lpstr>
      <vt:lpstr>Муниципальное автономное дошкольное образовательное учреждение детский сад №6» города Янаул  Республики Башкортостан</vt:lpstr>
      <vt:lpstr>Из всех наслаждений, отпущенных человеку,  самое изысканное – шевелить мозгами </vt:lpstr>
      <vt:lpstr>Из всех наслаждений, отпущенных человеку,  самое изысканное – шевелить мозгами </vt:lpstr>
      <vt:lpstr>Основа кинезиологии</vt:lpstr>
      <vt:lpstr>Возможности кинезиологии</vt:lpstr>
      <vt:lpstr>Тест Павлова</vt:lpstr>
      <vt:lpstr> 1 вариант            2 вариант</vt:lpstr>
      <vt:lpstr> Некоторые виды кинезиологических упражнений</vt:lpstr>
      <vt:lpstr>Технология выполнения</vt:lpstr>
      <vt:lpstr>Дыхательное упражнение «Свеча»</vt:lpstr>
      <vt:lpstr>Перекрестные движения «Колено-локоть»  и «Передай другому»</vt:lpstr>
      <vt:lpstr>Упражнения для развития мелкой моторики рук с речевым сопровождением</vt:lpstr>
      <vt:lpstr>Упражнение «Лезгинка»</vt:lpstr>
      <vt:lpstr>«Проба моторной одаренности» Н.И.Озерецкого</vt:lpstr>
      <vt:lpstr>Результаты: 18 детей обследовано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Алёна</dc:creator>
  <cp:lastModifiedBy>User</cp:lastModifiedBy>
  <cp:revision>82</cp:revision>
  <dcterms:created xsi:type="dcterms:W3CDTF">2020-10-30T17:37:36Z</dcterms:created>
  <dcterms:modified xsi:type="dcterms:W3CDTF">2023-10-12T07:34:53Z</dcterms:modified>
</cp:coreProperties>
</file>