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256" r:id="rId2"/>
    <p:sldId id="263" r:id="rId3"/>
    <p:sldId id="265" r:id="rId4"/>
    <p:sldId id="258" r:id="rId5"/>
    <p:sldId id="262" r:id="rId6"/>
    <p:sldId id="273" r:id="rId7"/>
    <p:sldId id="267" r:id="rId8"/>
    <p:sldId id="268" r:id="rId9"/>
    <p:sldId id="269" r:id="rId10"/>
    <p:sldId id="270" r:id="rId11"/>
    <p:sldId id="260" r:id="rId12"/>
    <p:sldId id="266" r:id="rId13"/>
    <p:sldId id="272" r:id="rId14"/>
    <p:sldId id="261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27102A9-8310-4765-A935-A1911B00CA55}" styleName="Светлый стиль 1 —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A111915-BE36-4E01-A7E5-04B1672EAD32}" styleName="Светлый стиль 2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22838BEF-8BB2-4498-84A7-C5851F593DF1}" styleName="Средний стиль 4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FABFCF23-3B69-468F-B69F-88F6DE6A72F2}" styleName="Средний стиль 1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-198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38C78EA-8C0A-D4AE-AAE7-016E183CA7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9D1625EA-9935-B4D8-E3BE-456D31651F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D326079E-1B1A-ECF5-EF16-BC0052663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AA4D7-3426-4204-967D-2D3E429C70B9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AD83D690-AB53-AFAB-0165-4601CD1EB8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364DFE3E-5470-390E-92B5-74341C22C1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CDEDF-A693-4513-A4C5-A19ABBF586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86764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63FFB44-B5A8-3F2E-D42F-E65A5E351C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C8532726-BA62-3614-034F-99D83174F1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14117661-B68B-BE98-31CE-BB2BF40FAF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AA4D7-3426-4204-967D-2D3E429C70B9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61B536A9-6EA8-0AD9-8EEE-BFEF9341C7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68D57CC-FAAC-CE8F-D219-B19855217F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CDEDF-A693-4513-A4C5-A19ABBF586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474638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F21C8434-A3BF-5C1D-ED17-47A75279C26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89A7523F-0A20-A84C-194F-A9C2F82D22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51F3D561-4E6B-B168-B3E9-30E750D04C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AA4D7-3426-4204-967D-2D3E429C70B9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0A390512-EBF9-D57E-DEE9-8E9BC7A27A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EE0D2369-A8DB-AF42-2D7C-3E029560A1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CDEDF-A693-4513-A4C5-A19ABBF586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8374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36E676A-D7D8-0F6F-94ED-19A0F9860F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975FB04D-3705-3A2F-0784-897F451A57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B961FBBC-34A1-905B-17DE-3035FAF848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AA4D7-3426-4204-967D-2D3E429C70B9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88F93F15-E671-E422-EB04-BE109A27A3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5DB3665E-7AF9-807B-6504-90228D638C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CDEDF-A693-4513-A4C5-A19ABBF586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676056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C5A5AAC-ABA6-DED3-ACDE-D3B110641A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CA869366-4C37-738F-8FFA-EF3DEC2BAF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7A4D623F-C681-A825-9F73-6729B9EE6E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AA4D7-3426-4204-967D-2D3E429C70B9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9CD3CBB6-9DC1-44FA-A907-824A98A912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1D0132B5-B14E-6446-4CCC-C9477F7122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CDEDF-A693-4513-A4C5-A19ABBF586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69411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E7F6AB4-E280-DEF1-F1C7-A06E474260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8520D8BA-AAAB-0E80-DBA6-ECC11C89551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7950DB59-A70B-38A8-D60F-DFA2E9197E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172E25EB-E944-1FCA-F441-B591F347E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AA4D7-3426-4204-967D-2D3E429C70B9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8975BD98-6BC6-D738-40A5-FB63256242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F2E10525-57D9-A804-AC36-75D9E9E4B6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CDEDF-A693-4513-A4C5-A19ABBF586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05589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4D758DA-4037-67FE-DD64-2C63E0CC29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FB4F1EBC-D3C5-D4AD-6783-07741366EC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9AB2B635-3E10-19C3-717E-6233AE9613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6856ED6F-86B6-305C-7E96-E779C7C5C33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F8549A2D-A201-E1DF-2124-1EAC87E4AB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4F417137-1A6A-5B5A-BEDC-285F3346AB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AA4D7-3426-4204-967D-2D3E429C70B9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F51E715A-00EA-C967-18F2-E21FB5083E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15921A02-07DF-E4DB-6585-1EE63A6B5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CDEDF-A693-4513-A4C5-A19ABBF586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47315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6106BC3-4519-71E4-E1F3-25DF2153DA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9BFA2420-80EB-A5CE-37AB-D34727CBDA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AA4D7-3426-4204-967D-2D3E429C70B9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1B9748AF-8741-13B2-6A31-1588B1BD4C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5BFE6505-929F-AEFD-1945-39A578F36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CDEDF-A693-4513-A4C5-A19ABBF586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89219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8636BBB2-6DAD-0B18-431F-BE298BF7BF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AA4D7-3426-4204-967D-2D3E429C70B9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BA83E718-DA3A-42CA-20EA-5FFD9B4E76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36494F36-237C-1757-D5A0-AB8EC2F08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CDEDF-A693-4513-A4C5-A19ABBF586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28901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30632E6-4342-5CA9-91B2-CF416E16E4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3F39ED8B-40BE-68EC-204F-75A7757CD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411D27E0-EC5E-E7A9-7266-901D549891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F7C6A117-491F-1CDD-01F7-35E8D5C7B0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AA4D7-3426-4204-967D-2D3E429C70B9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637C1347-4120-87DD-AFA4-E3C0546A8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44EB991A-6D9B-CA94-B250-2EBADB2C5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CDEDF-A693-4513-A4C5-A19ABBF586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64915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8096EA5-0D1C-1E7C-F0EA-385B2FB94A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F84CC2F6-CB41-2ECD-1C27-6376663572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66C0D00E-1FB8-37CF-32B3-FFD6BF15B8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1E64C7CB-4D39-1F6A-D32D-E1F0FC2F5B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AA4D7-3426-4204-967D-2D3E429C70B9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D0953A0D-1F13-1D29-A29C-4678D30A68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F5A31FDB-C8A6-9875-30F5-51020521AE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CDEDF-A693-4513-A4C5-A19ABBF586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012733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514FC7A-3A41-CD2E-BB06-A2CDA83DC7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7C985E4D-764C-D040-F654-872234ECE3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65289055-7DF4-D5A0-04EB-CD46A3587A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2AA4D7-3426-4204-967D-2D3E429C70B9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3BD6BE0C-94D6-C03E-A5B4-C52D41169B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0D5EA5BC-90A9-4A2F-69B3-3D50A85456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BCDEDF-A693-4513-A4C5-A19ABBF586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65896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90E811F4-6B19-C129-7952-7EB4A330C2A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179C8F9-3F78-086E-BD2A-91C2438E21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976544"/>
            <a:ext cx="9144000" cy="1748901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latin typeface="Bahnschrift SemiCondensed" panose="020B0502040204020203" pitchFamily="34" charset="0"/>
              </a:rPr>
              <a:t>Мастерская </a:t>
            </a:r>
            <a:br>
              <a:rPr lang="ru-RU" b="1" dirty="0">
                <a:latin typeface="Bahnschrift SemiCondensed" panose="020B0502040204020203" pitchFamily="34" charset="0"/>
              </a:rPr>
            </a:br>
            <a:r>
              <a:rPr lang="ru-RU" b="1" dirty="0" smtClean="0">
                <a:latin typeface="Bahnschrift SemiCondensed" panose="020B0502040204020203" pitchFamily="34" charset="0"/>
              </a:rPr>
              <a:t>«</a:t>
            </a:r>
            <a:r>
              <a:rPr lang="ru-RU" b="1" dirty="0" smtClean="0">
                <a:latin typeface="Bahnschrift SemiCondensed" panose="020B0502040204020203" pitchFamily="34" charset="0"/>
              </a:rPr>
              <a:t>Мы тоже можем</a:t>
            </a:r>
            <a:r>
              <a:rPr lang="ru-RU" b="1" dirty="0" smtClean="0">
                <a:latin typeface="Bahnschrift SemiCondensed" panose="020B0502040204020203" pitchFamily="34" charset="0"/>
              </a:rPr>
              <a:t>!»</a:t>
            </a:r>
            <a:endParaRPr lang="ru-RU" b="1" dirty="0">
              <a:latin typeface="Bahnschrift SemiCondensed" panose="020B0502040204020203" pitchFamily="34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5B509A9F-22BE-BEC8-F248-922884BD9EF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 проекта по продолжительности: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Среднесрочный</a:t>
            </a:r>
          </a:p>
          <a:p>
            <a:pPr algn="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Сроки выполнения: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январь – апрель 2023 г.</a:t>
            </a:r>
          </a:p>
          <a:p>
            <a:pPr algn="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 4-5 лет</a:t>
            </a:r>
          </a:p>
        </p:txBody>
      </p:sp>
    </p:spTree>
    <p:extLst>
      <p:ext uri="{BB962C8B-B14F-4D97-AF65-F5344CB8AC3E}">
        <p14:creationId xmlns="" xmlns:p14="http://schemas.microsoft.com/office/powerpoint/2010/main" val="2660899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>
            <a:extLst>
              <a:ext uri="{FF2B5EF4-FFF2-40B4-BE49-F238E27FC236}">
                <a16:creationId xmlns="" xmlns:a16="http://schemas.microsoft.com/office/drawing/2014/main" id="{1D2856E5-F0B8-2A30-E802-19F26C56F2C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1999" cy="7430610"/>
          </a:xfrm>
          <a:prstGeom prst="rect">
            <a:avLst/>
          </a:prstGeom>
        </p:spPr>
      </p:pic>
      <p:graphicFrame>
        <p:nvGraphicFramePr>
          <p:cNvPr id="7" name="Таблица 7">
            <a:extLst>
              <a:ext uri="{FF2B5EF4-FFF2-40B4-BE49-F238E27FC236}">
                <a16:creationId xmlns="" xmlns:a16="http://schemas.microsoft.com/office/drawing/2014/main" id="{03D55A14-8ECB-9D1E-E370-B8DDFD4D72A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4258555527"/>
              </p:ext>
            </p:extLst>
          </p:nvPr>
        </p:nvGraphicFramePr>
        <p:xfrm>
          <a:off x="523783" y="457200"/>
          <a:ext cx="11089690" cy="624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1254">
                  <a:extLst>
                    <a:ext uri="{9D8B030D-6E8A-4147-A177-3AD203B41FA5}">
                      <a16:colId xmlns="" xmlns:a16="http://schemas.microsoft.com/office/drawing/2014/main" val="1826813004"/>
                    </a:ext>
                  </a:extLst>
                </a:gridCol>
                <a:gridCol w="2641480">
                  <a:extLst>
                    <a:ext uri="{9D8B030D-6E8A-4147-A177-3AD203B41FA5}">
                      <a16:colId xmlns="" xmlns:a16="http://schemas.microsoft.com/office/drawing/2014/main" val="994224342"/>
                    </a:ext>
                  </a:extLst>
                </a:gridCol>
                <a:gridCol w="2201235">
                  <a:extLst>
                    <a:ext uri="{9D8B030D-6E8A-4147-A177-3AD203B41FA5}">
                      <a16:colId xmlns="" xmlns:a16="http://schemas.microsoft.com/office/drawing/2014/main" val="2213062"/>
                    </a:ext>
                  </a:extLst>
                </a:gridCol>
                <a:gridCol w="3306690">
                  <a:extLst>
                    <a:ext uri="{9D8B030D-6E8A-4147-A177-3AD203B41FA5}">
                      <a16:colId xmlns="" xmlns:a16="http://schemas.microsoft.com/office/drawing/2014/main" val="590653972"/>
                    </a:ext>
                  </a:extLst>
                </a:gridCol>
                <a:gridCol w="2219031">
                  <a:extLst>
                    <a:ext uri="{9D8B030D-6E8A-4147-A177-3AD203B41FA5}">
                      <a16:colId xmlns="" xmlns:a16="http://schemas.microsoft.com/office/drawing/2014/main" val="1413928971"/>
                    </a:ext>
                  </a:extLst>
                </a:gridCol>
              </a:tblGrid>
              <a:tr h="1010808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Регулярное информирование родителей по ходу реализации проекта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Январь – апрель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Размещение информации, фото и видео по итогам мастер классов на сайте и в соцсетях.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Модератор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074650360"/>
                  </a:ext>
                </a:extLst>
              </a:tr>
              <a:tr h="327727">
                <a:tc gridSpan="5"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Заключительный этап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300780629"/>
                  </a:ext>
                </a:extLst>
              </a:tr>
              <a:tr h="1241850"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Анализ документации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Вторая неделя апреля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Анализ документации показал, что 65% (было 10%)пап (дедушек, братьев) воспитанников включились в образовательный процесс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Воспитатели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573003006"/>
                  </a:ext>
                </a:extLst>
              </a:tr>
              <a:tr h="1010808"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Анкетирование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Вторая неделя апреля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Папы увидели возможности для самореализации и готовы дальше участвовать в образовательном процессе.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Воспитатели / Папы, (дедушки и братья)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371958370"/>
                  </a:ext>
                </a:extLst>
              </a:tr>
              <a:tr h="779766"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Заседание проектной группы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Вторая неделя апреля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Подведение  итогов</a:t>
                      </a:r>
                    </a:p>
                    <a:p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Участники проектной группы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570859736"/>
                  </a:ext>
                </a:extLst>
              </a:tr>
              <a:tr h="779766"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Педагогический совет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Третья неделя апреля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Презентация итогов проекта</a:t>
                      </a:r>
                    </a:p>
                    <a:p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Проектная группа/ администрация, педагоги д/с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680017475"/>
                  </a:ext>
                </a:extLst>
              </a:tr>
              <a:tr h="818521"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Размещения информации на сайте ДОО, в социальной  сети </a:t>
                      </a:r>
                      <a:r>
                        <a:rPr lang="ru-RU" sz="16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Viber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Третья  неделя апреля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Презентация итогов проекта «Папа может»</a:t>
                      </a:r>
                    </a:p>
                    <a:p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Модератор</a:t>
                      </a:r>
                    </a:p>
                    <a:p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3221682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9423531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60EDF11C-2153-3CBC-5AAB-B307C6F8188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D1AF599-137B-43E1-A587-037EE420C8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7A0DCD8A-6ED3-65FF-0950-382E9AEC78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26959"/>
            <a:ext cx="10515600" cy="46500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астерская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 тоже можем!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средней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группе 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Эффекты</a:t>
            </a:r>
          </a:p>
          <a:p>
            <a:pPr marL="0" indent="0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получили опыт взаимодействия с папами (братьев и дедушек) в образовательной среде в группе.</a:t>
            </a:r>
          </a:p>
          <a:p>
            <a:pPr marL="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Папы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(дедушки, братья) –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приобретут опыт взаимодействия с детьми и воспитателями в образовательном процессе. На 55% повысилось вовлеченность пап в образовательный процесс.</a:t>
            </a:r>
          </a:p>
          <a:p>
            <a:pPr marL="0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получат опыт проектной деятельности, приобретут опыт организации совместной деятельности со всеми участниками образовательного процесса.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908329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DF74525E-8CAC-1DB3-9502-7A0924B86B5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FCFF779-35F4-24B7-EC96-B525EB0346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628727"/>
            <a:ext cx="10515600" cy="5681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Ресурсы</a:t>
            </a:r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="" xmlns:a16="http://schemas.microsoft.com/office/drawing/2014/main" id="{52CFE330-8B6D-D9ED-4C16-B9B83AA0693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243205071"/>
              </p:ext>
            </p:extLst>
          </p:nvPr>
        </p:nvGraphicFramePr>
        <p:xfrm>
          <a:off x="852255" y="1196899"/>
          <a:ext cx="10501544" cy="4856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4804">
                  <a:extLst>
                    <a:ext uri="{9D8B030D-6E8A-4147-A177-3AD203B41FA5}">
                      <a16:colId xmlns="" xmlns:a16="http://schemas.microsoft.com/office/drawing/2014/main" val="2578988378"/>
                    </a:ext>
                  </a:extLst>
                </a:gridCol>
                <a:gridCol w="2068497">
                  <a:extLst>
                    <a:ext uri="{9D8B030D-6E8A-4147-A177-3AD203B41FA5}">
                      <a16:colId xmlns="" xmlns:a16="http://schemas.microsoft.com/office/drawing/2014/main" val="664078810"/>
                    </a:ext>
                  </a:extLst>
                </a:gridCol>
                <a:gridCol w="3409026">
                  <a:extLst>
                    <a:ext uri="{9D8B030D-6E8A-4147-A177-3AD203B41FA5}">
                      <a16:colId xmlns="" xmlns:a16="http://schemas.microsoft.com/office/drawing/2014/main" val="260040423"/>
                    </a:ext>
                  </a:extLst>
                </a:gridCol>
                <a:gridCol w="4429217">
                  <a:extLst>
                    <a:ext uri="{9D8B030D-6E8A-4147-A177-3AD203B41FA5}">
                      <a16:colId xmlns="" xmlns:a16="http://schemas.microsoft.com/office/drawing/2014/main" val="305109152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Ресурсы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Имеющейся ресурсы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Запрашиваемые ресурсы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9256432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Кадровые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Воспитатели, родители, мл. воспитатель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9590017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Материально-технические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Компьютер, принтер, фотоаппарат, столы, стулья, проектор, канцелярский товар, </a:t>
                      </a:r>
                      <a:r>
                        <a:rPr lang="ru-RU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лего</a:t>
                      </a:r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конструктор, бросовый материал, наборы для творчества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Стаканчики для десерта, продукты для десерта (родительский фонд), плотницкие инструменты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7736974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Информационно-методические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Интернет ресурсы (сайт ДО, социальные сети), методическая литература (по </a:t>
                      </a:r>
                      <a:r>
                        <a:rPr lang="ru-RU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лего</a:t>
                      </a:r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конструированию, по изготовлению кормушки),</a:t>
                      </a:r>
                    </a:p>
                    <a:p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нормативно правовые акты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907077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Финансовые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Родительский фонд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5000 рублей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1499765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8998944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5B7209F6-038B-1CAC-F2A3-B7C28BD2A8F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1C5DBC5-5F79-D166-4C7F-10AC33C161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8272"/>
            <a:ext cx="10515600" cy="861134"/>
          </a:xfrm>
        </p:spPr>
        <p:txBody>
          <a:bodyPr>
            <a:normAutofit/>
          </a:bodyPr>
          <a:lstStyle/>
          <a:p>
            <a:pPr algn="ctr"/>
            <a:r>
              <a:rPr 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Риски </a:t>
            </a:r>
          </a:p>
        </p:txBody>
      </p:sp>
      <p:graphicFrame>
        <p:nvGraphicFramePr>
          <p:cNvPr id="6" name="Таблица 6">
            <a:extLst>
              <a:ext uri="{FF2B5EF4-FFF2-40B4-BE49-F238E27FC236}">
                <a16:creationId xmlns="" xmlns:a16="http://schemas.microsoft.com/office/drawing/2014/main" id="{E0F212EE-969D-83D9-88B8-4C24A8F4F99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45151872"/>
              </p:ext>
            </p:extLst>
          </p:nvPr>
        </p:nvGraphicFramePr>
        <p:xfrm>
          <a:off x="719091" y="1402079"/>
          <a:ext cx="10620653" cy="49651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41450">
                  <a:extLst>
                    <a:ext uri="{9D8B030D-6E8A-4147-A177-3AD203B41FA5}">
                      <a16:colId xmlns="" xmlns:a16="http://schemas.microsoft.com/office/drawing/2014/main" val="1210057452"/>
                    </a:ext>
                  </a:extLst>
                </a:gridCol>
                <a:gridCol w="5379203">
                  <a:extLst>
                    <a:ext uri="{9D8B030D-6E8A-4147-A177-3AD203B41FA5}">
                      <a16:colId xmlns="" xmlns:a16="http://schemas.microsoft.com/office/drawing/2014/main" val="137587444"/>
                    </a:ext>
                  </a:extLst>
                </a:gridCol>
              </a:tblGrid>
              <a:tr h="451363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Риски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Пути преодоления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380655962"/>
                  </a:ext>
                </a:extLst>
              </a:tr>
              <a:tr h="542176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Отсутствие ведущего мастерской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Перенести мастер класс на другой день, заменить ведущего, поменять мастер – классы местами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159590267"/>
                  </a:ext>
                </a:extLst>
              </a:tr>
              <a:tr h="551251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Недостаточно снега для организации и проведения спортивной игры «Взятие снежного городка»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Использовать бросовый материал (коробки, снежки из ваты)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871673101"/>
                  </a:ext>
                </a:extLst>
              </a:tr>
              <a:tr h="609737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Технические риски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Размещение информации на печатном носителе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075710177"/>
                  </a:ext>
                </a:extLst>
              </a:tr>
              <a:tr h="880732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Отсутствие предложений со стороны пап (дедушек, братьев) к содержанию мастерской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Подготовить предложения и предоставить право выбора </a:t>
                      </a:r>
                      <a:endParaRPr lang="ru-RU" sz="2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769489994"/>
                  </a:ext>
                </a:extLst>
              </a:tr>
              <a:tr h="880732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Аллергия</a:t>
                      </a:r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на продукты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Провести опрос родителей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2198881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D4BCEE04-F00A-D0BB-03B0-69B7B55EB56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77DF290-1262-179C-255B-4C2433F4E7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Команда исполнителей: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94E204F1-F255-105D-7EDB-24EB18FFCE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Акимкина Олеся Сергеевна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Плешкова Ольга Викторовна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Сущевская Оксана Викторовна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Афонина Евгения Александровна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Кравец Ольга Анатольевна</a:t>
            </a:r>
          </a:p>
        </p:txBody>
      </p:sp>
    </p:spTree>
    <p:extLst>
      <p:ext uri="{BB962C8B-B14F-4D97-AF65-F5344CB8AC3E}">
        <p14:creationId xmlns="" xmlns:p14="http://schemas.microsoft.com/office/powerpoint/2010/main" val="15732693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ECEFCD0D-4338-EBD7-71B8-5833714FDFF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429ED05-42ED-4C2C-74CB-1FEE438527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41538"/>
            <a:ext cx="10515600" cy="1149150"/>
          </a:xfrm>
        </p:spPr>
        <p:txBody>
          <a:bodyPr>
            <a:normAutofit/>
          </a:bodyPr>
          <a:lstStyle/>
          <a:p>
            <a:pPr algn="ctr"/>
            <a:r>
              <a:rPr 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BD178D9C-7CF9-FB28-8F2E-1B58EEA53A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80558" y="1853754"/>
            <a:ext cx="9603275" cy="3987753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ФЗ об образовании РФ (глава 4, ст. 44) указывает, что «… Родители … обязаны заложить основы физического, нравственного и интеллектуального развития личности ребенка…». 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В соответствии с ФГОС ДО  (глава 3, пункт 3.1.6) в детском саду должны быть созданы условия «…для участия родителей (законных представителей) в образовательной деятельности…».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В средней группе МДОУ № 305 г. Красноярск на основе анализа документации было выявлено, что 90% пап воспитанников не принимают  участие в образовательном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процессе группы: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посещают родительские собрания, не участвуют в совместной творческой деятельности, не принимают участие в организации и проведении праздников.</a:t>
            </a:r>
          </a:p>
        </p:txBody>
      </p:sp>
    </p:spTree>
    <p:extLst>
      <p:ext uri="{BB962C8B-B14F-4D97-AF65-F5344CB8AC3E}">
        <p14:creationId xmlns="" xmlns:p14="http://schemas.microsoft.com/office/powerpoint/2010/main" val="3834086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77062A9F-DFCC-04D7-17D1-54FFF34312D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09141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3100BEF-B84C-BFDC-EEBD-2777E2578C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87336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8AD932BC-6CC4-4904-C44A-A57C09F73D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Анкетирование показало, что папы не видят возможностей для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самореализации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образовательной деятельности группы, но хотели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 в </a:t>
            </a:r>
            <a:r>
              <a:rPr lang="ru-RU" sz="2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ней участвовать.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На основании вышеизложенного можно сделать вывод, что в группе в недостаточной мере созданы условия для вовлечение пап (дедушек, братьев) в образовательный процесс группы.</a:t>
            </a:r>
          </a:p>
        </p:txBody>
      </p:sp>
    </p:spTree>
    <p:extLst>
      <p:ext uri="{BB962C8B-B14F-4D97-AF65-F5344CB8AC3E}">
        <p14:creationId xmlns="" xmlns:p14="http://schemas.microsoft.com/office/powerpoint/2010/main" val="3234740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77475180-6F38-EAEF-3C61-C9D03690BF7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30FDD40-063D-EA1C-4A92-BE538C8F98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2FBD157A-3FE2-8FE1-F18B-B192E08662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831977"/>
            <a:ext cx="10515600" cy="201523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Низкая вовлеченность пап в образовательный процесс группы.</a:t>
            </a:r>
            <a:endParaRPr lang="ru-RU" sz="3600" dirty="0"/>
          </a:p>
        </p:txBody>
      </p:sp>
    </p:spTree>
    <p:extLst>
      <p:ext uri="{BB962C8B-B14F-4D97-AF65-F5344CB8AC3E}">
        <p14:creationId xmlns="" xmlns:p14="http://schemas.microsoft.com/office/powerpoint/2010/main" val="2103892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20BB5D1C-0871-3E65-340A-4287962924D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18018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221D6BA-E4CB-6A1F-E4EE-705C94619F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7820D3BB-757C-D5AA-0AC5-D0A7B7D211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мастерской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 тоже можем!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027303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787BCB7E-6D5F-2F46-FE57-2996E12F492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3E101A0-7C39-51DC-EB67-6FAE946E68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5CF21A28-4344-CF00-9208-E00B25046D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Организация субъектов проекта.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Обеспечить взаимодействие между субъектами образовательного процесса.</a:t>
            </a:r>
          </a:p>
          <a:p>
            <a:pPr marL="0" indent="0" algn="just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Обеспечить материально-техническое оснащение проекта.</a:t>
            </a:r>
          </a:p>
          <a:p>
            <a:pPr marL="0" indent="0" algn="just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Организовать информационное сопровождение проекта.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Обеспечить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методическое сопровождение проекта.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48382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884BF14D-9531-A425-5015-B8BFB8EBDC9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26896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CD5D0A8-7F77-DAE8-2BE0-1FA3D30A4E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 реализации проекта</a:t>
            </a:r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="" xmlns:a16="http://schemas.microsoft.com/office/drawing/2014/main" id="{1022C8C9-7BC6-E655-73E5-C0928EC7069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360585693"/>
              </p:ext>
            </p:extLst>
          </p:nvPr>
        </p:nvGraphicFramePr>
        <p:xfrm>
          <a:off x="1296140" y="1330796"/>
          <a:ext cx="10306975" cy="48877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9547">
                  <a:extLst>
                    <a:ext uri="{9D8B030D-6E8A-4147-A177-3AD203B41FA5}">
                      <a16:colId xmlns="" xmlns:a16="http://schemas.microsoft.com/office/drawing/2014/main" val="3109279168"/>
                    </a:ext>
                  </a:extLst>
                </a:gridCol>
                <a:gridCol w="3062643">
                  <a:extLst>
                    <a:ext uri="{9D8B030D-6E8A-4147-A177-3AD203B41FA5}">
                      <a16:colId xmlns="" xmlns:a16="http://schemas.microsoft.com/office/drawing/2014/main" val="3747826167"/>
                    </a:ext>
                  </a:extLst>
                </a:gridCol>
                <a:gridCol w="2024262">
                  <a:extLst>
                    <a:ext uri="{9D8B030D-6E8A-4147-A177-3AD203B41FA5}">
                      <a16:colId xmlns="" xmlns:a16="http://schemas.microsoft.com/office/drawing/2014/main" val="556885200"/>
                    </a:ext>
                  </a:extLst>
                </a:gridCol>
                <a:gridCol w="2112238">
                  <a:extLst>
                    <a:ext uri="{9D8B030D-6E8A-4147-A177-3AD203B41FA5}">
                      <a16:colId xmlns="" xmlns:a16="http://schemas.microsoft.com/office/drawing/2014/main" val="2688047222"/>
                    </a:ext>
                  </a:extLst>
                </a:gridCol>
                <a:gridCol w="2628285">
                  <a:extLst>
                    <a:ext uri="{9D8B030D-6E8A-4147-A177-3AD203B41FA5}">
                      <a16:colId xmlns="" xmlns:a16="http://schemas.microsoft.com/office/drawing/2014/main" val="196026048"/>
                    </a:ext>
                  </a:extLst>
                </a:gridCol>
              </a:tblGrid>
              <a:tr h="871691"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Основные мероприятия реализации проекта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Срок (периодичность) исполнения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 мероприятия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Ответственный/ участники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41239415"/>
                  </a:ext>
                </a:extLst>
              </a:tr>
              <a:tr h="407199">
                <a:tc gridSpan="5"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Подготовительный этап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959998592"/>
                  </a:ext>
                </a:extLst>
              </a:tr>
              <a:tr h="407199"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Родительское собрание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Первая неделя декабря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Протокол родительского собрания, привлечение пап в проектную группу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Воспитатели/ родители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01358950"/>
                  </a:ext>
                </a:extLst>
              </a:tr>
              <a:tr h="407199"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Анкетирование (пап, дедушек, братьев)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Первая неделя декабря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Идеи пап воспитанников группы по включению в работу мастерской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Воспитатели/ папы</a:t>
                      </a:r>
                    </a:p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363858012"/>
                  </a:ext>
                </a:extLst>
              </a:tr>
              <a:tr h="129518"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Заседание проектной группы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Вторая – третья неделя декабря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Разработан  проект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Проектная группа</a:t>
                      </a:r>
                    </a:p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628119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2779351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2C258BD5-1DEA-BB02-7F9F-E51A794542E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graphicFrame>
        <p:nvGraphicFramePr>
          <p:cNvPr id="8" name="Таблица 8">
            <a:extLst>
              <a:ext uri="{FF2B5EF4-FFF2-40B4-BE49-F238E27FC236}">
                <a16:creationId xmlns="" xmlns:a16="http://schemas.microsoft.com/office/drawing/2014/main" id="{46CECFC9-04A4-1AEB-553D-6D5E9624830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795655993"/>
              </p:ext>
            </p:extLst>
          </p:nvPr>
        </p:nvGraphicFramePr>
        <p:xfrm>
          <a:off x="594804" y="396832"/>
          <a:ext cx="10768613" cy="65888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4419">
                  <a:extLst>
                    <a:ext uri="{9D8B030D-6E8A-4147-A177-3AD203B41FA5}">
                      <a16:colId xmlns="" xmlns:a16="http://schemas.microsoft.com/office/drawing/2014/main" val="3513511567"/>
                    </a:ext>
                  </a:extLst>
                </a:gridCol>
                <a:gridCol w="2518282">
                  <a:extLst>
                    <a:ext uri="{9D8B030D-6E8A-4147-A177-3AD203B41FA5}">
                      <a16:colId xmlns="" xmlns:a16="http://schemas.microsoft.com/office/drawing/2014/main" val="1641443040"/>
                    </a:ext>
                  </a:extLst>
                </a:gridCol>
                <a:gridCol w="2300093">
                  <a:extLst>
                    <a:ext uri="{9D8B030D-6E8A-4147-A177-3AD203B41FA5}">
                      <a16:colId xmlns="" xmlns:a16="http://schemas.microsoft.com/office/drawing/2014/main" val="1112200036"/>
                    </a:ext>
                  </a:extLst>
                </a:gridCol>
                <a:gridCol w="2691016">
                  <a:extLst>
                    <a:ext uri="{9D8B030D-6E8A-4147-A177-3AD203B41FA5}">
                      <a16:colId xmlns="" xmlns:a16="http://schemas.microsoft.com/office/drawing/2014/main" val="4270041739"/>
                    </a:ext>
                  </a:extLst>
                </a:gridCol>
                <a:gridCol w="2644803">
                  <a:extLst>
                    <a:ext uri="{9D8B030D-6E8A-4147-A177-3AD203B41FA5}">
                      <a16:colId xmlns="" xmlns:a16="http://schemas.microsoft.com/office/drawing/2014/main" val="3238788942"/>
                    </a:ext>
                  </a:extLst>
                </a:gridCol>
              </a:tblGrid>
              <a:tr h="843414"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Основные мероприятия реализации проекта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Срок (периодичность) исполнения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 мероприятия</a:t>
                      </a:r>
                    </a:p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Ответственный/ участники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999983405"/>
                  </a:ext>
                </a:extLst>
              </a:tr>
              <a:tr h="843414"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Педагогический совет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Четвертая неделя декабря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Согласование проекта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Проектная группа/ администрация, педагоги детского сада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570435359"/>
                  </a:ext>
                </a:extLst>
              </a:tr>
              <a:tr h="1096438"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Размещения информации на сайте ДОО, в социальной  сети </a:t>
                      </a:r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Viber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Четвертая неделя декабря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Информирование педагогов и родителей о запуске проекта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Модератор сайта/ проектная группа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290101415"/>
                  </a:ext>
                </a:extLst>
              </a:tr>
              <a:tr h="393047">
                <a:tc gridSpan="5"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Основной этап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999786757"/>
                  </a:ext>
                </a:extLst>
              </a:tr>
              <a:tr h="843414"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Утренний круг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Третья неделя января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Обсуждение с </a:t>
                      </a:r>
                      <a:r>
                        <a:rPr lang="ru-RU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детьми мастерской </a:t>
                      </a:r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</a:t>
                      </a:r>
                      <a:r>
                        <a:rPr lang="ru-RU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Папа может»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Воспитатели / дети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427902138"/>
                  </a:ext>
                </a:extLst>
              </a:tr>
              <a:tr h="590390"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Мастер – класс </a:t>
                      </a:r>
                      <a:r>
                        <a:rPr lang="ru-RU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лего</a:t>
                      </a:r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-конструирование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Третья неделя января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Обогащение среды </a:t>
                      </a:r>
                      <a:r>
                        <a:rPr lang="ru-RU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лего</a:t>
                      </a:r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конструкции «Городок»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Папа (дедушка, брат) / дети, родители, воспитатели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897436134"/>
                  </a:ext>
                </a:extLst>
              </a:tr>
              <a:tr h="1349463"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Мастер – класс «</a:t>
                      </a:r>
                      <a:r>
                        <a:rPr lang="ru-RU" sz="1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Трайфл</a:t>
                      </a:r>
                      <a:r>
                        <a:rPr lang="ru-RU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 (десерт в стаканчике)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Первая неделя февраля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Сценарный </a:t>
                      </a:r>
                      <a:r>
                        <a:rPr lang="ru-RU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план.</a:t>
                      </a:r>
                      <a:r>
                        <a:rPr lang="ru-RU" baseline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Дети </a:t>
                      </a:r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научились готовить десерт в стаканчике Совместное чаепитие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Папа (дедушка, брат) / дети, воспитатели, родители младший воспитатель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8110814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0533097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>
            <a:extLst>
              <a:ext uri="{FF2B5EF4-FFF2-40B4-BE49-F238E27FC236}">
                <a16:creationId xmlns="" xmlns:a16="http://schemas.microsoft.com/office/drawing/2014/main" id="{22BD7C1F-950D-B198-7271-516C2D90B3C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graphicFrame>
        <p:nvGraphicFramePr>
          <p:cNvPr id="8" name="Таблица 8">
            <a:extLst>
              <a:ext uri="{FF2B5EF4-FFF2-40B4-BE49-F238E27FC236}">
                <a16:creationId xmlns="" xmlns:a16="http://schemas.microsoft.com/office/drawing/2014/main" id="{4A4046E9-F93F-0B8D-0892-768C4AFD3F0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379226625"/>
              </p:ext>
            </p:extLst>
          </p:nvPr>
        </p:nvGraphicFramePr>
        <p:xfrm>
          <a:off x="929344" y="486517"/>
          <a:ext cx="10515600" cy="6126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8759">
                  <a:extLst>
                    <a:ext uri="{9D8B030D-6E8A-4147-A177-3AD203B41FA5}">
                      <a16:colId xmlns="" xmlns:a16="http://schemas.microsoft.com/office/drawing/2014/main" val="981434566"/>
                    </a:ext>
                  </a:extLst>
                </a:gridCol>
                <a:gridCol w="2494625">
                  <a:extLst>
                    <a:ext uri="{9D8B030D-6E8A-4147-A177-3AD203B41FA5}">
                      <a16:colId xmlns="" xmlns:a16="http://schemas.microsoft.com/office/drawing/2014/main" val="2234512570"/>
                    </a:ext>
                  </a:extLst>
                </a:gridCol>
                <a:gridCol w="2086253">
                  <a:extLst>
                    <a:ext uri="{9D8B030D-6E8A-4147-A177-3AD203B41FA5}">
                      <a16:colId xmlns="" xmlns:a16="http://schemas.microsoft.com/office/drawing/2014/main" val="3375265819"/>
                    </a:ext>
                  </a:extLst>
                </a:gridCol>
                <a:gridCol w="2725445">
                  <a:extLst>
                    <a:ext uri="{9D8B030D-6E8A-4147-A177-3AD203B41FA5}">
                      <a16:colId xmlns="" xmlns:a16="http://schemas.microsoft.com/office/drawing/2014/main" val="3476900481"/>
                    </a:ext>
                  </a:extLst>
                </a:gridCol>
                <a:gridCol w="2520518">
                  <a:extLst>
                    <a:ext uri="{9D8B030D-6E8A-4147-A177-3AD203B41FA5}">
                      <a16:colId xmlns="" xmlns:a16="http://schemas.microsoft.com/office/drawing/2014/main" val="16039736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Основные мероприятия реализации проекта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Срок (периодичность) исполнения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Результат мероприятия</a:t>
                      </a: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Ответственный/ участники</a:t>
                      </a: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942069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Спортивная игра «Взятие снежного городка»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Третья неделя февраля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Вовлечение пап в игру «Взятие снежного городка»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Папы (дедушка, брат) / дети, воспитатели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8996244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Мастер – класс «Изготовление подарков»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Первая неделя марта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Подарки к празднику 8 марта для мам, бабушек, сестер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Папа (дедушка, брат) / дети, воспитатели, младший воспитатель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334612464"/>
                  </a:ext>
                </a:extLst>
              </a:tr>
              <a:tr h="603947"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Мастер – класс «Кормушка»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Третья неделя марта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Кормушки для птиц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Папа (дедушка, брат) / дети, воспитатели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5593399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Итоговое мероприятие Изготовление фотоальбома «Папа может»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Первая неделя апреля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Фотоальбом «Папа может»</a:t>
                      </a: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Проектная группа / дети, родители, воспитатели, младший воспитатель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926805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Совещание проектной группы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Один раз в месяц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Анализ хода реализации проекта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Проектная группа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9486683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Информирование о ходе реализации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проекта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Один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раз в две недели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Регулярное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размещение информации на сайте ДО и в родительских чатах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Модератор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61136498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TM10001105[[fn=Уголки]]</Template>
  <TotalTime>1406</TotalTime>
  <Words>1025</Words>
  <Application>Microsoft Office PowerPoint</Application>
  <PresentationFormat>Произвольный</PresentationFormat>
  <Paragraphs>192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Мастерская  «Мы тоже можем!»</vt:lpstr>
      <vt:lpstr>Актуальность</vt:lpstr>
      <vt:lpstr>Актуальность </vt:lpstr>
      <vt:lpstr> Проблема  </vt:lpstr>
      <vt:lpstr>Цель:</vt:lpstr>
      <vt:lpstr>Задачи</vt:lpstr>
      <vt:lpstr>План реализации проекта</vt:lpstr>
      <vt:lpstr>Слайд 8</vt:lpstr>
      <vt:lpstr>Слайд 9</vt:lpstr>
      <vt:lpstr>Слайд 10</vt:lpstr>
      <vt:lpstr>Продукт</vt:lpstr>
      <vt:lpstr>Ресурсы</vt:lpstr>
      <vt:lpstr>Риски </vt:lpstr>
      <vt:lpstr>Команда исполнителей: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Мой папа лучше всех!</dc:title>
  <dc:creator>lesya-lesy-lesya@mail.ru</dc:creator>
  <cp:lastModifiedBy>user_c35a</cp:lastModifiedBy>
  <cp:revision>102</cp:revision>
  <dcterms:created xsi:type="dcterms:W3CDTF">2022-11-22T02:40:31Z</dcterms:created>
  <dcterms:modified xsi:type="dcterms:W3CDTF">2022-11-25T09:18:20Z</dcterms:modified>
</cp:coreProperties>
</file>