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6" r:id="rId4"/>
    <p:sldId id="277" r:id="rId5"/>
    <p:sldId id="278" r:id="rId6"/>
    <p:sldId id="280" r:id="rId7"/>
    <p:sldId id="284" r:id="rId8"/>
    <p:sldId id="285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09634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зайчики»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7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503001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Памятка 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Приём </a:t>
            </a:r>
            <a:r>
              <a:rPr lang="ru-RU" sz="4400" dirty="0">
                <a:latin typeface="Arial" pitchFamily="34" charset="0"/>
                <a:cs typeface="Arial" pitchFamily="34" charset="0"/>
              </a:rPr>
              <a:t>детей до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8.10 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Утренняя </a:t>
            </a:r>
            <a:r>
              <a:rPr lang="ru-RU" sz="4400" dirty="0">
                <a:latin typeface="Arial" pitchFamily="34" charset="0"/>
                <a:cs typeface="Arial" pitchFamily="34" charset="0"/>
              </a:rPr>
              <a:t>зарядка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с  8.10 до 8.15</a:t>
            </a:r>
          </a:p>
          <a:p>
            <a:r>
              <a:rPr lang="ru-RU" sz="4400" dirty="0">
                <a:latin typeface="Arial" pitchFamily="34" charset="0"/>
                <a:cs typeface="Arial" pitchFamily="34" charset="0"/>
              </a:rPr>
              <a:t>На питание ставим заранее до 10  утра 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При опозданиях отписываемся в чат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Забирать детей необходимо не позднее 18.50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Без справки можно пропустить 5 рабочих дней и 2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выходных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Справка действительна 3 дня с момента ее выдачи.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кабинках  и карманах  не должно быть продуктов питания, мелочи, мелких 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игрушек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В кабинках  должно быть запасное белье и смена одежды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В детский сад не надевать бусы, браслеты и прочие украшения, которые могут порваться и рассыпаться на множество деталей </a:t>
            </a:r>
          </a:p>
          <a:p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7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lvl="0"/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детей3-4лет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691" y="134076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i="1" dirty="0">
                <a:latin typeface="Arial" pitchFamily="34" charset="0"/>
                <a:cs typeface="Arial" pitchFamily="34" charset="0"/>
              </a:rPr>
              <a:t>Речевое развитие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i="1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Правильно произносить все звуки родного языка;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Использовать в речи существительные, обозначающие профессии;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Употреблять существительные с обобщающим значением: овощи, фрукты, ягоды, животные;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Согласовывать слова в роде, числе, падеже;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Употреблять предложения с однородными членами;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Пересказывать небольшие литературные тексты, составлять рассказ по сюжетной картине, игрушке, предметам;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Уметь отвечать на вопросы по содержанию прочитанного;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Читать наизусть небольшие стихотворения,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потешки</a:t>
            </a:r>
            <a:r>
              <a:rPr lang="ru-RU" dirty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Воспроизводить содержание художественных произведений с помощью вопросов воспитателя (взрослого).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6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91264" cy="68407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5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3500" b="1" u="sng" dirty="0">
                <a:latin typeface="Arial" pitchFamily="34" charset="0"/>
                <a:cs typeface="Arial" pitchFamily="34" charset="0"/>
              </a:rPr>
              <a:t>Познавательное развитие:</a:t>
            </a:r>
            <a:endParaRPr lang="ru-RU" sz="35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Считать в пределах 5 (количественный счет), отвечать на вопрос «сколько всего»;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Сравнивать 2 группы предметов, используя счет;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Сравнивать 5 предметов разной длины, высоты, раскладывая их в возрастающем порядке по длине, высоте;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Узнавать и называть треугольник, отличать его от круга и квадрата;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Различать и называть части суток</a:t>
            </a:r>
            <a:r>
              <a:rPr lang="ru-RU" sz="35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35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500" dirty="0" smtClean="0">
                <a:latin typeface="Arial" pitchFamily="34" charset="0"/>
                <a:cs typeface="Arial" pitchFamily="34" charset="0"/>
              </a:rPr>
              <a:t>Уметь </a:t>
            </a:r>
            <a:r>
              <a:rPr lang="ru-RU" sz="3500" dirty="0">
                <a:latin typeface="Arial" pitchFamily="34" charset="0"/>
                <a:cs typeface="Arial" pitchFamily="34" charset="0"/>
              </a:rPr>
              <a:t>конструировать из бумаги: сгибать прямоугольный лист бумаги пополам, совмещая стороны и углы;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Уметь  вычленять признаки предметов (цвет, форму, величину);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Определять материал, из которого изготовлена вещь (дерево, металл, бумага, ткань);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Знать предметы мебели, одежды, посуды, некоторые фрукты, транспорт (автомашины, поезд, самолёт, пароход) ближайшего окружения;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Различать и называть части тела животного и человека;</a:t>
            </a:r>
          </a:p>
          <a:p>
            <a:pPr lvl="0"/>
            <a:r>
              <a:rPr lang="ru-RU" sz="3500" dirty="0" smtClean="0">
                <a:latin typeface="Arial" pitchFamily="34" charset="0"/>
                <a:cs typeface="Arial" pitchFamily="34" charset="0"/>
              </a:rPr>
              <a:t>Различать </a:t>
            </a:r>
            <a:r>
              <a:rPr lang="ru-RU" sz="3500" dirty="0">
                <a:latin typeface="Arial" pitchFamily="34" charset="0"/>
                <a:cs typeface="Arial" pitchFamily="34" charset="0"/>
              </a:rPr>
              <a:t>по вкусу, цвету, величине и форме 3-5 вида овощей и фруктов;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Знать 2-3 вида лесных ягод, грибов (съедобных и несъедобных);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Называть насекомых;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Иметь представления о жизни в природных условиях диких животных (заяц, лиса, медведь, волк белка, ёж): как передвигаются, чем питаются, как спасаются от врагов, приспосабливаются к жизни в зимних условиях;</a:t>
            </a:r>
          </a:p>
          <a:p>
            <a:pPr lvl="0"/>
            <a:r>
              <a:rPr lang="ru-RU" sz="3500" dirty="0">
                <a:latin typeface="Arial" pitchFamily="34" charset="0"/>
                <a:cs typeface="Arial" pitchFamily="34" charset="0"/>
              </a:rPr>
              <a:t>Иметь представления о домашних животных и их детёнышах (об особенностях поведения, передвижения, о том, что едят, какую пользу приносят людям.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24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u="sng" dirty="0" smtClean="0">
                <a:latin typeface="Arial" pitchFamily="34" charset="0"/>
                <a:cs typeface="Arial" pitchFamily="34" charset="0"/>
              </a:rPr>
              <a:t>Художественно </a:t>
            </a:r>
            <a:r>
              <a:rPr lang="ru-RU" b="1" u="sng" dirty="0">
                <a:latin typeface="Arial" pitchFamily="34" charset="0"/>
                <a:cs typeface="Arial" pitchFamily="34" charset="0"/>
              </a:rPr>
              <a:t>– эстетическое развитие</a:t>
            </a:r>
            <a:r>
              <a:rPr lang="ru-RU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ru-RU" u="sng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Правильно передавать в рисунке форму, строение предметов, расположение частей, отношение по величине;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Изображать в одном рисунке несколько предметов, располагая их на одной линии, на всём листе, связывать их единым содержанием;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Создавать узоры на полосе, квадрате,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круге, </a:t>
            </a:r>
            <a:r>
              <a:rPr lang="ru-RU" dirty="0">
                <a:latin typeface="Arial" pitchFamily="34" charset="0"/>
                <a:cs typeface="Arial" pitchFamily="34" charset="0"/>
              </a:rPr>
              <a:t>ритмично располагая элементы;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Лепить предметы, состоящие из нескольких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частей;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Раскладывать </a:t>
            </a:r>
            <a:r>
              <a:rPr lang="ru-RU" dirty="0">
                <a:latin typeface="Arial" pitchFamily="34" charset="0"/>
                <a:cs typeface="Arial" pitchFamily="34" charset="0"/>
              </a:rPr>
              <a:t>и наклеивать предметы, состоящие из отдельных частей;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Составлять узоры из растительных и геометрических форм на полосе, квадрате,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круге, </a:t>
            </a:r>
            <a:r>
              <a:rPr lang="ru-RU" dirty="0">
                <a:latin typeface="Arial" pitchFamily="34" charset="0"/>
                <a:cs typeface="Arial" pitchFamily="34" charset="0"/>
              </a:rPr>
              <a:t>чередовать их по цвету, форме, величине и последовательно наклеивать.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6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59766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b="1" u="sng" dirty="0" smtClean="0">
                <a:latin typeface="Arial" pitchFamily="34" charset="0"/>
                <a:cs typeface="Arial" pitchFamily="34" charset="0"/>
              </a:rPr>
              <a:t>Социально </a:t>
            </a:r>
            <a:r>
              <a:rPr lang="ru-RU" b="1" u="sng" dirty="0">
                <a:latin typeface="Arial" pitchFamily="34" charset="0"/>
                <a:cs typeface="Arial" pitchFamily="34" charset="0"/>
              </a:rPr>
              <a:t>– коммуникативное развитие</a:t>
            </a:r>
            <a:r>
              <a:rPr lang="ru-RU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ru-RU" u="sng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Уметь договариваться  с  детьми, во что играть, кто кем будет в игре;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Использовать  «вежливые» слова;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Иметь  представление о работе своих родителей;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Знать название своей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Родины, города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Соблюдать</a:t>
            </a:r>
            <a:r>
              <a:rPr lang="ru-RU" dirty="0">
                <a:latin typeface="Arial" pitchFamily="34" charset="0"/>
                <a:cs typeface="Arial" pitchFamily="34" charset="0"/>
              </a:rPr>
              <a:t>  элементарные правила организованного поведения в детском саду;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Соблюдать  правила поведения на улице и в транспорте;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Знать правила дорожного движения (улицу переходят в специальных местах, переходить только на зелёный сигнал светофора);</a:t>
            </a:r>
          </a:p>
          <a:p>
            <a:pPr lvl="0"/>
            <a:r>
              <a:rPr lang="ru-RU" dirty="0">
                <a:latin typeface="Arial" pitchFamily="34" charset="0"/>
                <a:cs typeface="Arial" pitchFamily="34" charset="0"/>
              </a:rPr>
              <a:t>Соблюдать  элементарные правила поведения в природе (способы безопасного взаимодействия с растениями и животными, бережного отношения к окружающей природе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41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68863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sz="3400" b="1" u="sng" dirty="0" smtClean="0">
                <a:latin typeface="Arial" pitchFamily="34" charset="0"/>
                <a:cs typeface="Arial" pitchFamily="34" charset="0"/>
              </a:rPr>
              <a:t>Физическое </a:t>
            </a:r>
            <a:r>
              <a:rPr lang="ru-RU" sz="3400" b="1" u="sng" dirty="0">
                <a:latin typeface="Arial" pitchFamily="34" charset="0"/>
                <a:cs typeface="Arial" pitchFamily="34" charset="0"/>
              </a:rPr>
              <a:t>развитие</a:t>
            </a:r>
            <a:r>
              <a:rPr lang="ru-RU" sz="3400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4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400" dirty="0">
                <a:latin typeface="Arial" pitchFamily="34" charset="0"/>
                <a:cs typeface="Arial" pitchFamily="34" charset="0"/>
              </a:rPr>
              <a:t>Ходить и бегать, согласуя движения рук и ног; </a:t>
            </a:r>
          </a:p>
          <a:p>
            <a:pPr lvl="0"/>
            <a:r>
              <a:rPr lang="ru-RU" sz="3400" dirty="0">
                <a:latin typeface="Arial" pitchFamily="34" charset="0"/>
                <a:cs typeface="Arial" pitchFamily="34" charset="0"/>
              </a:rPr>
              <a:t>Прыгать на 2-х ногах на месте и с продвижением вперед, прыгать в длину с места не менее 70 см;</a:t>
            </a:r>
          </a:p>
          <a:p>
            <a:pPr lvl="0"/>
            <a:r>
              <a:rPr lang="ru-RU" sz="3400" dirty="0">
                <a:latin typeface="Arial" pitchFamily="34" charset="0"/>
                <a:cs typeface="Arial" pitchFamily="34" charset="0"/>
              </a:rPr>
              <a:t>Брать, держать, переносить, класть, катать, бросать мяч из-за головы, от груди;</a:t>
            </a:r>
          </a:p>
          <a:p>
            <a:pPr lvl="0"/>
            <a:r>
              <a:rPr lang="ru-RU" sz="3400" dirty="0">
                <a:latin typeface="Arial" pitchFamily="34" charset="0"/>
                <a:cs typeface="Arial" pitchFamily="34" charset="0"/>
              </a:rPr>
              <a:t>Метать предметы правой и левой рукой на дальность на расстояние не менее 5 метров, отбивать мяч о землю (пол) не меньше  5 раз подряд;</a:t>
            </a:r>
          </a:p>
          <a:p>
            <a:pPr lvl="0"/>
            <a:r>
              <a:rPr lang="ru-RU" sz="3400" dirty="0">
                <a:latin typeface="Arial" pitchFamily="34" charset="0"/>
                <a:cs typeface="Arial" pitchFamily="34" charset="0"/>
              </a:rPr>
              <a:t>Лазать по лесенки - стремянке, гимнастической стене не пропуская реек, перелезая с одного пролёта на другой; </a:t>
            </a:r>
          </a:p>
          <a:p>
            <a:pPr lvl="0"/>
            <a:r>
              <a:rPr lang="ru-RU" sz="3400" dirty="0" smtClean="0">
                <a:latin typeface="Arial" pitchFamily="34" charset="0"/>
                <a:cs typeface="Arial" pitchFamily="34" charset="0"/>
              </a:rPr>
              <a:t>Строиться </a:t>
            </a:r>
            <a:r>
              <a:rPr lang="ru-RU" sz="3400" dirty="0">
                <a:latin typeface="Arial" pitchFamily="34" charset="0"/>
                <a:cs typeface="Arial" pitchFamily="34" charset="0"/>
              </a:rPr>
              <a:t>в колонну по одному, парами, в 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круг Ориентироваться </a:t>
            </a:r>
            <a:r>
              <a:rPr lang="ru-RU" sz="3400" dirty="0">
                <a:latin typeface="Arial" pitchFamily="34" charset="0"/>
                <a:cs typeface="Arial" pitchFamily="34" charset="0"/>
              </a:rPr>
              <a:t>в пространстве.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4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931224" cy="7780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Кризис 3-х лет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424936" cy="5616624"/>
          </a:xfrm>
        </p:spPr>
        <p:txBody>
          <a:bodyPr>
            <a:normAutofit fontScale="25000" lnSpcReduction="20000"/>
          </a:bodyPr>
          <a:lstStyle/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Негативизм. Ребенок категорически отказывается делать то, о чем его просят, или делает наоборот, прямо противоположное тому, что ему сказано. При этом он негативно реагирует не на само действие, а на требование или просьбу определенного взрослого.</a:t>
            </a:r>
          </a:p>
          <a:p>
            <a:endParaRPr lang="ru-RU" sz="6400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Упрямство и строптивость. Ребенок упорно настаивает на чем-то, даже на том, чего ему не так уж сильно хочется или давно расхотелось. Его строптивость направлена не против конкретного взрослого, а против сложившейся в раннем детстве системы отношений. Он недоволен всем, что ему предлагают или что делают другие.</a:t>
            </a:r>
          </a:p>
          <a:p>
            <a:endParaRPr lang="ru-RU" sz="6400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Своеволие. Ребенок хочет делать все сам, стремится к самостоятельности во всем. Это стремление часто не соответствует возможностям ребенка и вызывает дополнительные конфликты со взрослыми.</a:t>
            </a:r>
          </a:p>
          <a:p>
            <a:endParaRPr lang="ru-RU" sz="6400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Обесценивание. Обесценивается то, что было привычно, интересно, дорого раньше — старые правила поведения, старые привязанности к вещам.</a:t>
            </a:r>
          </a:p>
          <a:p>
            <a:endParaRPr lang="ru-RU" sz="6400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Протест-бунт проявляются в частых ссорах с родителями. Ребенок стремится диктовать всем свою волю, он как бы находится в состоянии войны с окружающими. Если в семье несколько детей, то обычно возникает ревность — нетерпимое отношение к другим детям.</a:t>
            </a:r>
          </a:p>
        </p:txBody>
      </p:sp>
    </p:spTree>
    <p:extLst>
      <p:ext uri="{BB962C8B-B14F-4D97-AF65-F5344CB8AC3E}">
        <p14:creationId xmlns:p14="http://schemas.microsoft.com/office/powerpoint/2010/main" val="6147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363272" cy="593752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Как пережить кризис трёх лет: советы родителям</a:t>
            </a:r>
          </a:p>
          <a:p>
            <a:r>
              <a:rPr lang="ru-RU" dirty="0"/>
              <a:t>Разрешайте ребёнку быть самостоятельным, где это возможно. Уступайте в мелочах: пусть что-то решает сам, смелее пробует. </a:t>
            </a:r>
          </a:p>
          <a:p>
            <a:r>
              <a:rPr lang="ru-RU" dirty="0"/>
              <a:t>Предоставляйте выбор. Он может быть очень смешным для вас, но критически важным для ребёнка: «С какой ноги будешь надевать штаны — с левой или правой?» Это сработает гораздо эффективнее авторитарного «Одевайся!». </a:t>
            </a:r>
          </a:p>
          <a:p>
            <a:r>
              <a:rPr lang="ru-RU" dirty="0"/>
              <a:t>Хвалите. Отмечайте любые успехи малыша, рассказывайте о них другим взрослым в его присутствии. Пусть он слышит, что может гордиться собой, и видит, как им гордитесь вы. </a:t>
            </a:r>
          </a:p>
          <a:p>
            <a:r>
              <a:rPr lang="ru-RU" dirty="0"/>
              <a:t>Играйте. Самыми понятными формами взаимодействия для ребёнка остаются игра, песенка, </a:t>
            </a:r>
            <a:r>
              <a:rPr lang="ru-RU" dirty="0" err="1"/>
              <a:t>потешка</a:t>
            </a:r>
            <a:r>
              <a:rPr lang="ru-RU" dirty="0"/>
              <a:t>. Они ведут ребёнка за собой и позволяют прожить чувства или переключить их. </a:t>
            </a:r>
          </a:p>
          <a:p>
            <a:r>
              <a:rPr lang="ru-RU" dirty="0"/>
              <a:t>Учите заботе. Делайте это ненавязчиво, без перегибов. Дайте ребёнку посильную роль взрослого, например, по отношению к игрушке: это не вы ведёте малыша на прогулку — это он выгуливает свою плюшевую собаку. Совсем большой</a:t>
            </a:r>
            <a:r>
              <a:rPr lang="ru-RU" dirty="0" smtClean="0"/>
              <a:t>!</a:t>
            </a:r>
          </a:p>
          <a:p>
            <a:r>
              <a:rPr lang="ru-RU" dirty="0"/>
              <a:t>Учите коммуникации. Показывайте ребёнку, как надо решать конфликты. Малыш с этого возраста способен сам в некоторой степени регулировать отношения с другими детьми. Обучайте фразам и действиям, которые помогут договориться. Ярко оценивайте успехи ребёнка в коммуникации. Показывайте, что именно так можно получить желаемое или нового друга.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6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600" u="sng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u="sng" dirty="0" smtClean="0">
                <a:latin typeface="Arial" pitchFamily="34" charset="0"/>
                <a:cs typeface="Arial" pitchFamily="34" charset="0"/>
              </a:rPr>
              <a:t>Образовательные  области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Познавательное развитие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Речевое развитие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Социально-коммуникативное развитие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Художественно-эстетическое развитие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Физическое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развитие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u="sng" dirty="0" smtClean="0">
                <a:latin typeface="Arial" pitchFamily="34" charset="0"/>
                <a:cs typeface="Arial" pitchFamily="34" charset="0"/>
              </a:rPr>
              <a:t>Наши занятия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Формирование элементарных  математических  представлений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Формирование целостной картины мира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Музыка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Художественное творчество (рисование, лепка, аппликации )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Физическая культура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Развитие речи 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20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636</Words>
  <Application>Microsoft Office PowerPoint</Application>
  <PresentationFormat>Экран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Родительское собрание  в группе  «Солнечные зайчики»  </vt:lpstr>
      <vt:lpstr> Возрастные особенности детей3-4лет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Кризис 3-х лет 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Алина</cp:lastModifiedBy>
  <cp:revision>19</cp:revision>
  <dcterms:created xsi:type="dcterms:W3CDTF">2017-10-07T19:11:19Z</dcterms:created>
  <dcterms:modified xsi:type="dcterms:W3CDTF">2023-10-07T14:02:17Z</dcterms:modified>
</cp:coreProperties>
</file>