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81" r:id="rId17"/>
    <p:sldId id="282" r:id="rId18"/>
    <p:sldId id="284" r:id="rId19"/>
    <p:sldId id="286" r:id="rId20"/>
    <p:sldId id="288" r:id="rId21"/>
    <p:sldId id="291" r:id="rId22"/>
    <p:sldId id="293" r:id="rId23"/>
    <p:sldId id="295" r:id="rId24"/>
    <p:sldId id="302" r:id="rId25"/>
    <p:sldId id="299" r:id="rId26"/>
    <p:sldId id="303" r:id="rId27"/>
    <p:sldId id="305" r:id="rId28"/>
    <p:sldId id="307" r:id="rId29"/>
    <p:sldId id="30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B3A1051-A99A-463E-8460-5477E3E4B677}" type="datetimeFigureOut">
              <a:rPr lang="ru-RU" smtClean="0"/>
              <a:pPr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7DDC378-D512-4686-A58B-5E6AEF098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5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3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Сравнение </a:t>
            </a:r>
            <a:r>
              <a:rPr lang="ru-RU" b="1" dirty="0" smtClean="0"/>
              <a:t>браузеров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Netsurf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этом браузере основной упор сделан не на визуальные эффекты, а на функциональность и скорость работы; интерфейс достаточно прост и удобен, поэтому привыкнуть к ней начинающему пользователю не составит труда.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Konqueror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по сути файл-менеджер с функцией просмотра страниц в Интернете. Полностью русифицирован и работает с множеством кодировок.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Neoplanet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особенностью этой надстройки является возможность менять внешний вид браузера посредством использования </a:t>
            </a:r>
            <a:r>
              <a:rPr lang="ru-RU" dirty="0" err="1" smtClean="0"/>
              <a:t>скинов</a:t>
            </a:r>
            <a:r>
              <a:rPr lang="ru-RU" dirty="0" smtClean="0"/>
              <a:t>, которых сотни. Причем можно делать свои собственные. Интерфейс английский.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MyIE2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самое интересное, но эта надстройка превращает Internet Explorer в многооконный браузер. И потом в ней есть функция, блокирующая отображение баннеров на страницах и открытие всплывающих окон. MyIE2 позволяет пользователям включать и отключать отображение графики на просматриваемых сайтах нажатием одной </a:t>
            </a:r>
            <a:r>
              <a:rPr lang="ru-RU" dirty="0" err="1" smtClean="0"/>
              <a:t>кнопки.В</a:t>
            </a:r>
            <a:r>
              <a:rPr lang="ru-RU" dirty="0" smtClean="0"/>
              <a:t> этой программе есть и некоторые другие функции, расширяющие возможности Internet Explorer.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Internet </a:t>
            </a:r>
            <a:r>
              <a:rPr lang="ru-RU" b="1" dirty="0" err="1" smtClean="0"/>
              <a:t>Surfer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одна из самых популярных надстроек. Занимает очень мало места. Удобный многооконный </a:t>
            </a:r>
            <a:r>
              <a:rPr lang="ru-RU" dirty="0" err="1" smtClean="0"/>
              <a:t>интерфейс.Но</a:t>
            </a:r>
            <a:r>
              <a:rPr lang="ru-RU" dirty="0" smtClean="0"/>
              <a:t> есть у браузеров-дополнений и недостатки: они часто снижают устойчивость работы системы и приводят к различным ошибкам. Это происходит за счет конфликтов между ними и «движком» основного браузера. К тому же большинство действительно удобных надстроек — платные. Наверное, именно это сдерживает широкое распространение браузеров-дополнений.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zluchenieKo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4176590"/>
            <a:ext cx="3929058" cy="26814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браузеры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25026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Эти программы относятся к особой категории продуктов, ориентированной на самых маленьких пользователей Всемирной Сети. Естественно, о каких-то дополнительных возможностях здесь речь не идет, наоборот, функциональность таких программ сокращена до минимума: запрещен доступ к настройкам, ужесточен контроль посещаемых Web-узлов, предельно упрощен интерфейс.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Наиболее популярными среди детских являются такие браузеры как: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hlinkClick r:id="rId2" action="ppaction://hlinksldjump"/>
              </a:rPr>
              <a:t>SurfMonkey</a:t>
            </a:r>
            <a:endParaRPr lang="ru-RU" b="1" dirty="0" smtClean="0"/>
          </a:p>
          <a:p>
            <a:r>
              <a:rPr lang="ru-RU" b="1" dirty="0" smtClean="0">
                <a:hlinkClick r:id="rId3" action="ppaction://hlinksldjump"/>
              </a:rPr>
              <a:t>Kids </a:t>
            </a:r>
            <a:r>
              <a:rPr lang="ru-RU" b="1" dirty="0" err="1" smtClean="0">
                <a:hlinkClick r:id="rId3" action="ppaction://hlinksldjump"/>
              </a:rPr>
              <a:t>Browser</a:t>
            </a:r>
            <a:r>
              <a:rPr lang="ru-RU" b="1" dirty="0" smtClean="0">
                <a:hlinkClick r:id="rId3" action="ppaction://hlinksldjump"/>
              </a:rPr>
              <a:t> 3.1</a:t>
            </a:r>
            <a:endParaRPr lang="ru-RU" dirty="0" smtClean="0"/>
          </a:p>
          <a:p>
            <a:r>
              <a:rPr lang="ru-RU" b="1" dirty="0" smtClean="0">
                <a:hlinkClick r:id="rId4" action="ppaction://hlinksldjump"/>
              </a:rPr>
              <a:t>Гогуль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5" action="ppaction://hlinksldjump"/>
          </p:cNvPr>
          <p:cNvSpPr/>
          <p:nvPr/>
        </p:nvSpPr>
        <p:spPr>
          <a:xfrm>
            <a:off x="8358214" y="6429396"/>
            <a:ext cx="642942" cy="4286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SurfMonkey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Интерфейс выглядит, как кабина мультипликационного космического корабля с яркими крупными кнопками и анимированными элементами. В принципе, браузер представляет собой полноценный Internet-портал с доступом к полезным и, главное, тщательно отобранным ссылкам, поисковой службе, чату и почте. </a:t>
            </a:r>
          </a:p>
          <a:p>
            <a:r>
              <a:rPr lang="ru-RU" dirty="0" smtClean="0"/>
              <a:t>В серфинге по Internet детям помогает маленькая обезьянка-пилот, которая скачет по всему экрану и дает полезные советы .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Surf</a:t>
            </a:r>
            <a:r>
              <a:rPr lang="ru-RU" dirty="0" smtClean="0"/>
              <a:t> </a:t>
            </a:r>
            <a:r>
              <a:rPr lang="ru-RU" dirty="0" err="1" smtClean="0"/>
              <a:t>Monkey</a:t>
            </a:r>
            <a:r>
              <a:rPr lang="ru-RU" dirty="0" smtClean="0"/>
              <a:t> родители должны зарегистрироваться в роли супервизора и завести учетные карточки на всех своих чад, что обеспечит наиболее полный сервис, вплоть до индивидуальной настройки браузера.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Kids </a:t>
            </a:r>
            <a:r>
              <a:rPr lang="ru-RU" b="1" dirty="0" err="1" smtClean="0"/>
              <a:t>Browser</a:t>
            </a:r>
            <a:r>
              <a:rPr lang="ru-RU" b="1" dirty="0" smtClean="0"/>
              <a:t> 3.1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Здесь главное внимание уделено тому, чтобы дети не проводили слишком много времени в "скитаниях" по Всемирной Паутине. Вы можете установить временной интервал, по истечении которого строгий робот </a:t>
            </a:r>
            <a:r>
              <a:rPr lang="ru-RU" dirty="0" err="1" smtClean="0"/>
              <a:t>Netcop</a:t>
            </a:r>
            <a:r>
              <a:rPr lang="ru-RU" dirty="0" smtClean="0"/>
              <a:t> автоматически закроет программу. Причем повторная загрузка будет возможна только через заданное вами время. </a:t>
            </a:r>
          </a:p>
          <a:p>
            <a:r>
              <a:rPr lang="ru-RU" dirty="0" smtClean="0"/>
              <a:t>Помимо указанных возможностей чем-то другим браузер не обладает.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Гогуль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Детский браузер Гогуль - это программа для ограничения доступа и фильтрации содержимого </a:t>
            </a:r>
            <a:r>
              <a:rPr lang="ru-RU" dirty="0" err="1" smtClean="0"/>
              <a:t>интернет-ресурсов</a:t>
            </a:r>
            <a:r>
              <a:rPr lang="ru-RU" dirty="0" smtClean="0"/>
              <a:t>, в целях обеспечения безопасности и родительского контроля детского сёрфинга по сети. Безопасность ребёнка в интернете обеспечивается за счёт наличия собственного каталога детских сайтов, проверенных педагогами и психологами и насчитывающего тысячи детских сайтов. Гогуль ведёт статистику посещённых сайтов для контроля родителями, а также может ограничивать время пребывания ребёнка в интернете.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POOPOOOPOOPOPOOPOP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709" y="428604"/>
            <a:ext cx="4976291" cy="4652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Война браузеров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3929090" cy="5286412"/>
          </a:xfrm>
        </p:spPr>
        <p:txBody>
          <a:bodyPr>
            <a:normAutofit fontScale="55000" lnSpcReduction="20000"/>
          </a:bodyPr>
          <a:lstStyle/>
          <a:p>
            <a:r>
              <a:rPr lang="ru-RU" sz="3800" dirty="0" smtClean="0"/>
              <a:t>Война браузеров была бы исключительно коммерческим делом корпораций, если бы основным приёмом в борьбе не стало добавление специфических, нестандартных возможностей к браузерам. Наибольшие различия возникали в поддержке </a:t>
            </a:r>
            <a:r>
              <a:rPr lang="ru-RU" sz="3800" dirty="0" err="1" smtClean="0"/>
              <a:t>JavaScript</a:t>
            </a:r>
            <a:r>
              <a:rPr lang="ru-RU" sz="3800" dirty="0" smtClean="0"/>
              <a:t> — языка сценариев, придающего интерактивность документам. В результате многие сайты «оптимизировались» под одни браузеры и плохо работали в других браузерах.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Диаграмма 1"/>
          <p:cNvGraphicFramePr>
            <a:graphicFrameLocks/>
          </p:cNvGraphicFramePr>
          <p:nvPr/>
        </p:nvGraphicFramePr>
        <p:xfrm>
          <a:off x="1000100" y="1928802"/>
          <a:ext cx="7215238" cy="4624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3" imgW="5505165" imgH="3206774" progId="Excel.Chart.8">
                  <p:embed/>
                </p:oleObj>
              </mc:Choice>
              <mc:Fallback>
                <p:oleObj name="Диаграмма" r:id="rId3" imgW="5505165" imgH="3206774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1928802"/>
                        <a:ext cx="7215238" cy="46243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714348" y="357166"/>
            <a:ext cx="8001056" cy="1571636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В заключение хочется сказать, что выбрать лучший браузер достаточно сложно, поэтому я решила провести опрос  среди знакомых и узнать какими браузерами пользуются они. Из полученных результатов получилась вот такая диаграмма: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886700" cy="1325563"/>
          </a:xfrm>
        </p:spPr>
        <p:txBody>
          <a:bodyPr/>
          <a:lstStyle/>
          <a:p>
            <a:r>
              <a:rPr lang="ru-RU" altLang="ru-RU" smtClean="0"/>
              <a:t>Понятие </a:t>
            </a:r>
            <a:r>
              <a:rPr lang="en-US" altLang="ru-RU" smtClean="0"/>
              <a:t>web </a:t>
            </a:r>
            <a:r>
              <a:rPr lang="ru-RU" altLang="ru-RU" smtClean="0"/>
              <a:t>сайта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750" y="1341438"/>
            <a:ext cx="8415338" cy="33829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363538"/>
            <a:r>
              <a:rPr lang="ru-RU" altLang="ru-RU" smtClean="0"/>
              <a:t>Информация, доступная пользователям </a:t>
            </a:r>
            <a:r>
              <a:rPr lang="en-US" altLang="ru-RU" smtClean="0"/>
              <a:t>Internet</a:t>
            </a:r>
            <a:r>
              <a:rPr lang="ru-RU" altLang="ru-RU" smtClean="0"/>
              <a:t>, располагается на </a:t>
            </a:r>
            <a:r>
              <a:rPr lang="en-US" altLang="ru-RU" smtClean="0"/>
              <a:t>Web</a:t>
            </a:r>
            <a:r>
              <a:rPr lang="ru-RU" altLang="ru-RU" smtClean="0"/>
              <a:t>-серверах.</a:t>
            </a:r>
          </a:p>
          <a:p>
            <a:pPr marL="0" indent="363538"/>
            <a:r>
              <a:rPr lang="ru-RU" altLang="ru-RU" smtClean="0"/>
              <a:t>Информация организованна в виде </a:t>
            </a:r>
            <a:r>
              <a:rPr lang="en-US" altLang="ru-RU" smtClean="0"/>
              <a:t>Web</a:t>
            </a:r>
            <a:r>
              <a:rPr lang="ru-RU" altLang="ru-RU" smtClean="0"/>
              <a:t>-сайтов. </a:t>
            </a:r>
          </a:p>
          <a:p>
            <a:pPr marL="0" indent="363538"/>
            <a:r>
              <a:rPr lang="en-US" altLang="ru-RU" b="1" smtClean="0"/>
              <a:t>Web</a:t>
            </a:r>
            <a:r>
              <a:rPr lang="ru-RU" altLang="ru-RU" b="1" smtClean="0"/>
              <a:t>-сайт</a:t>
            </a:r>
            <a:r>
              <a:rPr lang="ru-RU" altLang="ru-RU" smtClean="0"/>
              <a:t> - это информационный ресурс, состоящий из связанных между собой гипертекстовых документов (</a:t>
            </a:r>
            <a:r>
              <a:rPr lang="en-US" altLang="ru-RU" smtClean="0"/>
              <a:t>Web</a:t>
            </a:r>
            <a:r>
              <a:rPr lang="ru-RU" altLang="ru-RU" smtClean="0"/>
              <a:t>-страниц), размещенный на </a:t>
            </a:r>
            <a:r>
              <a:rPr lang="en-US" altLang="ru-RU" smtClean="0"/>
              <a:t>Web</a:t>
            </a:r>
            <a:r>
              <a:rPr lang="ru-RU" altLang="ru-RU" smtClean="0"/>
              <a:t>-сервере и имеющий индивидуальный адрес 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755650" y="5157788"/>
            <a:ext cx="1655763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en-US" altLang="ru-RU">
                <a:latin typeface="Times New Roman" panose="02020603050405020304" pitchFamily="18" charset="0"/>
              </a:rPr>
              <a:t>Web </a:t>
            </a:r>
            <a:r>
              <a:rPr lang="ru-RU" altLang="ru-RU">
                <a:latin typeface="Times New Roman" panose="02020603050405020304" pitchFamily="18" charset="0"/>
              </a:rPr>
              <a:t>сайт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059113" y="4724400"/>
            <a:ext cx="1655762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Страница 1</a:t>
            </a: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3059113" y="5661025"/>
            <a:ext cx="1655762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Страница 2</a:t>
            </a: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5219700" y="4292600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текст</a:t>
            </a: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5219700" y="4868863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графика, видео, аудио</a:t>
            </a: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5219700" y="5516563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текст</a:t>
            </a:r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5219700" y="6092825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графика, видео, аудио</a:t>
            </a:r>
          </a:p>
        </p:txBody>
      </p:sp>
      <p:sp>
        <p:nvSpPr>
          <p:cNvPr id="6155" name="Line 12"/>
          <p:cNvSpPr>
            <a:spLocks noChangeShapeType="1"/>
          </p:cNvSpPr>
          <p:nvPr/>
        </p:nvSpPr>
        <p:spPr bwMode="auto">
          <a:xfrm>
            <a:off x="2411413" y="5516563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6" name="Line 13"/>
          <p:cNvSpPr>
            <a:spLocks noChangeShapeType="1"/>
          </p:cNvSpPr>
          <p:nvPr/>
        </p:nvSpPr>
        <p:spPr bwMode="auto">
          <a:xfrm>
            <a:off x="2627313" y="5013325"/>
            <a:ext cx="0" cy="93662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7" name="Line 14"/>
          <p:cNvSpPr>
            <a:spLocks noChangeShapeType="1"/>
          </p:cNvSpPr>
          <p:nvPr/>
        </p:nvSpPr>
        <p:spPr bwMode="auto">
          <a:xfrm>
            <a:off x="2627313" y="5013325"/>
            <a:ext cx="4318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>
            <a:off x="2627313" y="5949950"/>
            <a:ext cx="4318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9" name="Line 16"/>
          <p:cNvSpPr>
            <a:spLocks noChangeShapeType="1"/>
          </p:cNvSpPr>
          <p:nvPr/>
        </p:nvSpPr>
        <p:spPr bwMode="auto">
          <a:xfrm>
            <a:off x="4716463" y="5084763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0" name="Line 17"/>
          <p:cNvSpPr>
            <a:spLocks noChangeShapeType="1"/>
          </p:cNvSpPr>
          <p:nvPr/>
        </p:nvSpPr>
        <p:spPr bwMode="auto">
          <a:xfrm>
            <a:off x="4932363" y="4437063"/>
            <a:ext cx="0" cy="72072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1" name="Line 18"/>
          <p:cNvSpPr>
            <a:spLocks noChangeShapeType="1"/>
          </p:cNvSpPr>
          <p:nvPr/>
        </p:nvSpPr>
        <p:spPr bwMode="auto">
          <a:xfrm>
            <a:off x="4932363" y="4437063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>
            <a:off x="4932363" y="5157788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>
            <a:off x="4716463" y="6235700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4" name="Line 21"/>
          <p:cNvSpPr>
            <a:spLocks noChangeShapeType="1"/>
          </p:cNvSpPr>
          <p:nvPr/>
        </p:nvSpPr>
        <p:spPr bwMode="auto">
          <a:xfrm>
            <a:off x="4932363" y="5734050"/>
            <a:ext cx="0" cy="57467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4932363" y="5734050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6" name="Line 23"/>
          <p:cNvSpPr>
            <a:spLocks noChangeShapeType="1"/>
          </p:cNvSpPr>
          <p:nvPr/>
        </p:nvSpPr>
        <p:spPr bwMode="auto">
          <a:xfrm>
            <a:off x="4932363" y="6308725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65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Классификация </a:t>
            </a:r>
            <a:r>
              <a:rPr lang="en-US" altLang="ru-RU" smtClean="0"/>
              <a:t>Web</a:t>
            </a:r>
            <a:r>
              <a:rPr lang="ru-RU" altLang="ru-RU" smtClean="0"/>
              <a:t>-сайтов 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280400" cy="5327650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363538"/>
            <a:r>
              <a:rPr lang="ru-RU" altLang="ru-RU" dirty="0" smtClean="0"/>
              <a:t>Личные страницы - содержат информацию об авторе, его интересах.</a:t>
            </a:r>
            <a:endParaRPr lang="ru-RU" altLang="ru-RU" i="1" dirty="0" smtClean="0"/>
          </a:p>
          <a:p>
            <a:pPr marL="0" indent="363538"/>
            <a:r>
              <a:rPr lang="ru-RU" altLang="ru-RU" dirty="0" smtClean="0"/>
              <a:t>Информационные сайты</a:t>
            </a:r>
            <a:r>
              <a:rPr lang="ru-RU" altLang="ru-RU" i="1" dirty="0" smtClean="0"/>
              <a:t> - </a:t>
            </a:r>
            <a:r>
              <a:rPr lang="ru-RU" altLang="ru-RU" dirty="0" smtClean="0"/>
              <a:t>сайты учебных заведений, сообществ по интересам, фирм и др.</a:t>
            </a:r>
            <a:endParaRPr lang="ru-RU" altLang="ru-RU" i="1" dirty="0" smtClean="0"/>
          </a:p>
          <a:p>
            <a:pPr marL="0" indent="363538"/>
            <a:r>
              <a:rPr lang="ru-RU" altLang="ru-RU" dirty="0" smtClean="0"/>
              <a:t>Виртуальные магазины – предназначены для продажи товаров через Интернет.</a:t>
            </a:r>
          </a:p>
          <a:p>
            <a:pPr marL="0" indent="363538"/>
            <a:r>
              <a:rPr lang="ru-RU" altLang="ru-RU" dirty="0" smtClean="0"/>
              <a:t>Информационно-развлекательные сайты – содержит викторины, тесты, игры и </a:t>
            </a:r>
            <a:r>
              <a:rPr lang="ru-RU" altLang="ru-RU" dirty="0" err="1" smtClean="0"/>
              <a:t>тд</a:t>
            </a:r>
            <a:r>
              <a:rPr lang="ru-RU" altLang="ru-RU" dirty="0" smtClean="0"/>
              <a:t>.</a:t>
            </a:r>
          </a:p>
          <a:p>
            <a:pPr marL="0" indent="363538"/>
            <a:r>
              <a:rPr lang="ru-RU" altLang="ru-RU" dirty="0" smtClean="0"/>
              <a:t>Интернет-журнал - информационный ресурс с большим количеством периодически обновляемых статей на одну тематику. </a:t>
            </a:r>
            <a:endParaRPr lang="ru-RU" alt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295611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Навигационная схема </a:t>
            </a:r>
            <a:r>
              <a:rPr lang="en-US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</a:t>
            </a: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-сайта 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341438"/>
            <a:ext cx="8486775" cy="2735262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363538">
              <a:lnSpc>
                <a:spcPct val="110000"/>
              </a:lnSpc>
            </a:pPr>
            <a:r>
              <a:rPr lang="ru-RU" altLang="ru-RU" dirty="0" smtClean="0"/>
              <a:t>Главными задачами при разработке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являются четкая организация структуры сайта и определение его информационного наполнения. </a:t>
            </a:r>
          </a:p>
          <a:p>
            <a:pPr marL="0" indent="363538">
              <a:lnSpc>
                <a:spcPct val="110000"/>
              </a:lnSpc>
            </a:pPr>
            <a:r>
              <a:rPr lang="ru-RU" altLang="ru-RU" dirty="0" smtClean="0"/>
              <a:t>Выделяют следующие этапы </a:t>
            </a:r>
          </a:p>
          <a:p>
            <a:pPr marL="0" indent="36353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разработки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-сайта:</a:t>
            </a:r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1115616" y="4149080"/>
            <a:ext cx="2231157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Планирование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1115616" y="5157192"/>
            <a:ext cx="2159149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Реализация</a:t>
            </a:r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1259632" y="6021288"/>
            <a:ext cx="2087141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Тестирование</a:t>
            </a:r>
          </a:p>
        </p:txBody>
      </p:sp>
      <p:sp>
        <p:nvSpPr>
          <p:cNvPr id="227335" name="Rectangle 7"/>
          <p:cNvSpPr>
            <a:spLocks noChangeArrowheads="1"/>
          </p:cNvSpPr>
          <p:nvPr/>
        </p:nvSpPr>
        <p:spPr bwMode="auto">
          <a:xfrm>
            <a:off x="5868144" y="4149080"/>
            <a:ext cx="2015133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Публикация</a:t>
            </a:r>
          </a:p>
        </p:txBody>
      </p: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5364088" y="5157192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Рекламирование</a:t>
            </a:r>
          </a:p>
        </p:txBody>
      </p:sp>
      <p:sp>
        <p:nvSpPr>
          <p:cNvPr id="227337" name="Rectangle 9"/>
          <p:cNvSpPr>
            <a:spLocks noChangeArrowheads="1"/>
          </p:cNvSpPr>
          <p:nvPr/>
        </p:nvSpPr>
        <p:spPr bwMode="auto">
          <a:xfrm>
            <a:off x="5364088" y="5877272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Сопровождение</a:t>
            </a:r>
          </a:p>
        </p:txBody>
      </p:sp>
    </p:spTree>
    <p:extLst>
      <p:ext uri="{BB962C8B-B14F-4D97-AF65-F5344CB8AC3E}">
        <p14:creationId xmlns:p14="http://schemas.microsoft.com/office/powerpoint/2010/main" val="424862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7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7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  <p:bldP spid="227332" grpId="0" animBg="1"/>
      <p:bldP spid="227333" grpId="0" animBg="1"/>
      <p:bldP spid="227334" grpId="0" animBg="1"/>
      <p:bldP spid="227335" grpId="0" animBg="1"/>
      <p:bldP spid="227336" grpId="0" animBg="1"/>
      <p:bldP spid="2273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238628" cy="471587"/>
          </a:xfrm>
        </p:spPr>
        <p:txBody>
          <a:bodyPr/>
          <a:lstStyle/>
          <a:p>
            <a:r>
              <a:rPr lang="ru-RU" altLang="ru-RU" dirty="0" smtClean="0"/>
              <a:t>Планирование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692696"/>
            <a:ext cx="8486775" cy="3384376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На стадии планирования определяется следующее:</a:t>
            </a:r>
          </a:p>
          <a:p>
            <a:pPr marL="0" indent="363538"/>
            <a:r>
              <a:rPr lang="ru-RU" altLang="ru-RU" dirty="0" smtClean="0"/>
              <a:t>цели создания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- какие задачи он должен выполнять и на какую аудиторию он рассчитан?</a:t>
            </a:r>
          </a:p>
          <a:p>
            <a:pPr marL="0" indent="363538"/>
            <a:r>
              <a:rPr lang="ru-RU" altLang="ru-RU" dirty="0" smtClean="0"/>
              <a:t>Какая информация будет представлена и в каком порядке. </a:t>
            </a:r>
            <a:endParaRPr lang="ru-RU" altLang="ru-RU" dirty="0"/>
          </a:p>
          <a:p>
            <a:pPr marL="0" indent="363538"/>
            <a:r>
              <a:rPr lang="ru-RU" altLang="ru-RU" dirty="0" smtClean="0"/>
              <a:t>На первую страницу, как правило, размещается информация о самом сайте, для чего он предназначен и какая информация размещается на нем.</a:t>
            </a:r>
          </a:p>
          <a:p>
            <a:pPr marL="0" indent="363538"/>
            <a:r>
              <a:rPr lang="ru-RU" altLang="ru-RU" dirty="0" smtClean="0"/>
              <a:t>На остальных страницах необходимо разместить информацию в порядке определяемый различными критериями, например привлекательности. Определить навигацию по сайту – простота и удобство навигации является одним из важных факторов, определяющих посещаемость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</a:t>
            </a:r>
          </a:p>
          <a:p>
            <a:pPr marL="0" indent="363538"/>
            <a:r>
              <a:rPr lang="ru-RU" altLang="ru-RU" dirty="0" smtClean="0"/>
              <a:t>особенности оформления - определяется структура каждой страницы и разрабатывается графика.</a:t>
            </a:r>
          </a:p>
          <a:p>
            <a:pPr marL="0" indent="363538">
              <a:buFont typeface="Wingdings" panose="05000000000000000000" pitchFamily="2" charset="2"/>
              <a:buNone/>
            </a:pPr>
            <a:endParaRPr lang="ru-RU" altLang="ru-RU" dirty="0" smtClean="0"/>
          </a:p>
          <a:p>
            <a:pPr marL="0" indent="363538"/>
            <a:endParaRPr lang="ru-RU" altLang="ru-RU" dirty="0" smtClean="0"/>
          </a:p>
          <a:p>
            <a:pPr marL="0" indent="363538"/>
            <a:endParaRPr lang="ru-RU" altLang="ru-RU" dirty="0" smtClean="0"/>
          </a:p>
          <a:p>
            <a:pPr marL="0" indent="363538"/>
            <a:endParaRPr lang="ru-RU" altLang="ru-RU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51520" y="4221088"/>
            <a:ext cx="1079500" cy="1008509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55576" y="4509120"/>
            <a:ext cx="1079500" cy="937394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403648" y="4725144"/>
            <a:ext cx="1079500" cy="86469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651500" y="4653136"/>
            <a:ext cx="3240088" cy="136825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5796136" y="4797152"/>
            <a:ext cx="2951162" cy="50323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5795963" y="5301207"/>
            <a:ext cx="431800" cy="57571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6" name="AutoShape 14"/>
          <p:cNvSpPr>
            <a:spLocks/>
          </p:cNvSpPr>
          <p:nvPr/>
        </p:nvSpPr>
        <p:spPr bwMode="auto">
          <a:xfrm rot="5400000">
            <a:off x="1224087" y="4400649"/>
            <a:ext cx="358775" cy="2447925"/>
          </a:xfrm>
          <a:prstGeom prst="rightBrace">
            <a:avLst>
              <a:gd name="adj1" fmla="val 56858"/>
              <a:gd name="adj2" fmla="val 50000"/>
            </a:avLst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7" name="Text Box 15"/>
          <p:cNvSpPr txBox="1">
            <a:spLocks noChangeArrowheads="1"/>
          </p:cNvSpPr>
          <p:nvPr/>
        </p:nvSpPr>
        <p:spPr bwMode="auto">
          <a:xfrm>
            <a:off x="467544" y="5733256"/>
            <a:ext cx="26431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>
            <a:spAutoFit/>
          </a:bodyPr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Определить кол-во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страниц</a:t>
            </a:r>
          </a:p>
        </p:txBody>
      </p:sp>
      <p:sp>
        <p:nvSpPr>
          <p:cNvPr id="9228" name="Line 16"/>
          <p:cNvSpPr>
            <a:spLocks noChangeShapeType="1"/>
          </p:cNvSpPr>
          <p:nvPr/>
        </p:nvSpPr>
        <p:spPr bwMode="auto">
          <a:xfrm flipV="1">
            <a:off x="4860032" y="5013176"/>
            <a:ext cx="1295400" cy="6477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9229" name="Text Box 17"/>
          <p:cNvSpPr txBox="1">
            <a:spLocks noChangeArrowheads="1"/>
          </p:cNvSpPr>
          <p:nvPr/>
        </p:nvSpPr>
        <p:spPr bwMode="auto">
          <a:xfrm>
            <a:off x="3209925" y="4437112"/>
            <a:ext cx="1866131" cy="11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39" tIns="41020" rIns="82039" bIns="41020">
            <a:spAutoFit/>
          </a:bodyPr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Определить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название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сайта</a:t>
            </a:r>
          </a:p>
        </p:txBody>
      </p:sp>
    </p:spTree>
    <p:extLst>
      <p:ext uri="{BB962C8B-B14F-4D97-AF65-F5344CB8AC3E}">
        <p14:creationId xmlns:p14="http://schemas.microsoft.com/office/powerpoint/2010/main" val="4189080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36097"/>
            <a:ext cx="7886700" cy="7166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Планирование - Маркетинговый анализ</a:t>
            </a:r>
            <a:r>
              <a:rPr lang="ru-RU" alt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198563"/>
            <a:ext cx="8486775" cy="565943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b="1" dirty="0"/>
              <a:t>Н</a:t>
            </a:r>
            <a:r>
              <a:rPr lang="ru-RU" altLang="ru-RU" b="1" dirty="0" smtClean="0"/>
              <a:t>а </a:t>
            </a:r>
            <a:r>
              <a:rPr lang="ru-RU" altLang="ru-RU" b="1" dirty="0" smtClean="0"/>
              <a:t>этом этапе необходимо: </a:t>
            </a:r>
          </a:p>
          <a:p>
            <a:pPr marL="0" indent="363538"/>
            <a:r>
              <a:rPr lang="ru-RU" altLang="ru-RU" dirty="0" smtClean="0"/>
              <a:t>Представлять потенциальных посетителей сайта, их возможности, пол, возраст, предпочтения, вкусы, уровень компьютерной грамотности.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Практически всегда пользователи являются достаточно разнообразной аудиторией, которую следует разделить на условные группы и выделить из них самые главные.</a:t>
            </a:r>
          </a:p>
          <a:p>
            <a:pPr marL="0" indent="363538"/>
            <a:r>
              <a:rPr lang="ru-RU" altLang="ru-RU" dirty="0" smtClean="0"/>
              <a:t>Прогнозирование количественных оценок посещаемости сайта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Исходя из имеющихся данных маркетинговых исследований, а так же по частоте появления целевых поисковых фраз.</a:t>
            </a:r>
          </a:p>
        </p:txBody>
      </p:sp>
    </p:spTree>
    <p:extLst>
      <p:ext uri="{BB962C8B-B14F-4D97-AF65-F5344CB8AC3E}">
        <p14:creationId xmlns:p14="http://schemas.microsoft.com/office/powerpoint/2010/main" val="43848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Реализация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486775" cy="518318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2925" lvl="1" indent="357188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dirty="0" smtClean="0"/>
              <a:t> На этом этапе проводится подготовка текстового и графического материала (печать, сканирование). 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Материал разбивается по файлам в соответствии со структурой.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Организуются ссылки между файлами сайта. 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Рекомендуется создать шаблон-заготовку страницы с основными структурными областями и стилевым оформлением и использовать ее для создания всех страниц узла. </a:t>
            </a:r>
            <a:endParaRPr lang="ru-RU" altLang="ru-RU" dirty="0" smtClean="0"/>
          </a:p>
          <a:p>
            <a:pPr marL="542925" lvl="1" indent="357188"/>
            <a:r>
              <a:rPr lang="ru-RU" altLang="ru-RU" dirty="0" smtClean="0"/>
              <a:t>Можно менять в каждой новой странице только содержимое и адресацию ссылок, такая организация работы сократит время, потраченное на каждую из них. </a:t>
            </a:r>
          </a:p>
          <a:p>
            <a:pPr marL="542925" lvl="1" indent="357188"/>
            <a:r>
              <a:rPr lang="ru-RU" altLang="ru-RU" dirty="0" smtClean="0"/>
              <a:t>Необходимо обеспечить, чтобы посетитель попавший на любую страницу сайта мог легко сориентироваться – и важно в этом случае показать ему, что она является частью целого сайта, дать ему возможность перейти по ссылке на главную страницу и просмотреть остальные разделы.</a:t>
            </a:r>
          </a:p>
          <a:p>
            <a:pPr marL="542925" lvl="1" indent="357188"/>
            <a:r>
              <a:rPr lang="ru-RU" altLang="ru-RU" dirty="0" smtClean="0"/>
              <a:t>При создании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-страниц необходимо учитывать, что разработанный Вами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 может выглядеть на компьютерах разных пользователей по-разному.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 Это зависит от многих параметров – типа браузера клиента, установок операционной системы, аппаратных ресурсов компьютера и т.п. </a:t>
            </a:r>
          </a:p>
          <a:p>
            <a:pPr marL="542925" lvl="1" indent="357188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dirty="0" smtClean="0"/>
              <a:t>Создание сайта, разработка структуры, размещение материала возможно:</a:t>
            </a:r>
          </a:p>
          <a:p>
            <a:pPr marL="542925" lvl="1" indent="357188">
              <a:buSzPct val="60000"/>
            </a:pPr>
            <a:r>
              <a:rPr lang="ru-RU" altLang="ru-RU" dirty="0" smtClean="0"/>
              <a:t>В текстовом редакторе (например блокнот) - </a:t>
            </a:r>
            <a:r>
              <a:rPr lang="ru-RU" altLang="ru-RU" b="1" dirty="0" smtClean="0"/>
              <a:t>в ручную</a:t>
            </a:r>
          </a:p>
          <a:p>
            <a:pPr marL="542925" lvl="1" indent="357188">
              <a:buSzPct val="60000"/>
            </a:pPr>
            <a:r>
              <a:rPr lang="ru-RU" altLang="ru-RU" dirty="0" smtClean="0"/>
              <a:t>С помощью различных средств разработки (</a:t>
            </a:r>
            <a:r>
              <a:rPr lang="en-US" altLang="ru-RU" dirty="0" smtClean="0"/>
              <a:t>FrontPage, Publisher</a:t>
            </a:r>
            <a:r>
              <a:rPr lang="ru-RU" altLang="ru-RU" dirty="0" smtClean="0"/>
              <a:t>) - </a:t>
            </a:r>
            <a:r>
              <a:rPr lang="en-US" altLang="ru-RU" dirty="0" smtClean="0"/>
              <a:t> </a:t>
            </a:r>
            <a:r>
              <a:rPr lang="ru-RU" altLang="ru-RU" b="1" dirty="0" smtClean="0"/>
              <a:t>автоматически </a:t>
            </a:r>
          </a:p>
          <a:p>
            <a:pPr marL="542925" lvl="1" indent="357188"/>
            <a:endParaRPr lang="ru-RU" altLang="ru-RU" dirty="0" smtClean="0"/>
          </a:p>
          <a:p>
            <a:pPr marL="542925" lvl="1" indent="357188">
              <a:buClr>
                <a:schemeClr val="folHlink"/>
              </a:buClr>
              <a:buSzPct val="60000"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78386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0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Реализация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486775" cy="518318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Тестирование  состоит из двух этапов: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тестирование на работоспособность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тестирование на удобство пользования интерфейсом.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На этапе тестирования на работоспособность проверяют, как функционирует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-сайт, используя те же условия, при которых с ним будет работать пользователь. 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Проверяется работоспособность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в различных браузерах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Для тестирования на удобство пользования интерфейсом крупные компании приглашают специальные группы людей. 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sz="3500" dirty="0" smtClean="0"/>
              <a:t>Публикация</a:t>
            </a:r>
            <a:endParaRPr lang="ru-RU" altLang="ru-RU" dirty="0" smtClean="0"/>
          </a:p>
          <a:p>
            <a:pPr marL="0" indent="363538"/>
            <a:r>
              <a:rPr lang="ru-RU" altLang="ru-RU" dirty="0" smtClean="0"/>
              <a:t>Анализ сайтов-конкурентов для выявления у них минусов и недоработок, которые помогут создать лучший сайт, найти успешные решения 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У конкурентных сайтов анализируются такие параметры как: дизайн, цветовое решение, навигация, качество иллюстраций, информационное наполнение. 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А также скорость загрузки, наличие подписки на новости, поиск, системы бонусов.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9849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Рекламирование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268413"/>
            <a:ext cx="8486775" cy="55165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Существует множество приемов рекламирования сайта:</a:t>
            </a:r>
          </a:p>
          <a:p>
            <a:pPr marL="542925" lvl="1" indent="357188">
              <a:lnSpc>
                <a:spcPct val="110000"/>
              </a:lnSpc>
              <a:buClr>
                <a:schemeClr val="folHlink"/>
              </a:buClr>
            </a:pPr>
            <a:r>
              <a:rPr lang="ru-RU" altLang="ru-RU" dirty="0" smtClean="0"/>
              <a:t>размещение информации на поисковом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</a:t>
            </a:r>
          </a:p>
          <a:p>
            <a:pPr marL="542925" lvl="1" indent="357188">
              <a:lnSpc>
                <a:spcPct val="110000"/>
              </a:lnSpc>
              <a:buClr>
                <a:schemeClr val="folHlink"/>
              </a:buClr>
            </a:pPr>
            <a:r>
              <a:rPr lang="ru-RU" altLang="ru-RU" dirty="0" smtClean="0"/>
              <a:t>организация взаимных ссылок с другими сайтами и т.д.</a:t>
            </a:r>
            <a:endParaRPr lang="ru-RU" altLang="ru-RU" i="1" dirty="0" smtClean="0"/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Чтобы сайт пользовался популярностью необходимо, чтобы содержимое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– была достоверна и полна. 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Информация должна быть представлена таким образом, чтобы пользователь, однажды посетивший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-сайт, еще ни раз обратился к нему</a:t>
            </a:r>
            <a:r>
              <a:rPr lang="ru-RU" altLang="ru-RU" dirty="0" smtClean="0"/>
              <a:t>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sz="3200" dirty="0" smtClean="0"/>
              <a:t>Сопровождение</a:t>
            </a:r>
            <a:endParaRPr lang="ru-RU" altLang="ru-RU" sz="3200" dirty="0" smtClean="0"/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Содержимое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может подвергаться неоднократным изменениям.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Важно, чтобы предоставляемая на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 информация всегда была актуальной, поэтому необходимо как можно чаще обновлять информацию на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-сайте. </a:t>
            </a:r>
            <a:endParaRPr lang="ru-RU" altLang="ru-RU" i="1" u="sng" dirty="0" smtClean="0"/>
          </a:p>
          <a:p>
            <a:pPr marL="542925" lvl="1" indent="357188"/>
            <a:r>
              <a:rPr lang="ru-RU" altLang="ru-RU" dirty="0" smtClean="0"/>
              <a:t>Обязательное правило</a:t>
            </a:r>
            <a:r>
              <a:rPr lang="ru-RU" altLang="ru-RU" i="1" dirty="0" smtClean="0"/>
              <a:t>.</a:t>
            </a:r>
            <a:r>
              <a:rPr lang="ru-RU" altLang="ru-RU" dirty="0" smtClean="0"/>
              <a:t>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 должен обновляться не реже одного раза в месяц. В противном случае вы  потеряете не только потенциальных, но и уже состоявшихся посетителей.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24776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Навигационная схема </a:t>
            </a:r>
            <a:r>
              <a:rPr lang="en-US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</a:t>
            </a: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-сайта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042988" y="1341438"/>
            <a:ext cx="7912100" cy="52562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en-US" altLang="ru-RU" sz="2000" smtClean="0"/>
              <a:t>Web</a:t>
            </a:r>
            <a:r>
              <a:rPr lang="ru-RU" altLang="ru-RU" sz="2000" smtClean="0"/>
              <a:t>-сайт состоит из связанных между собой гипертекстовых документов.</a:t>
            </a:r>
          </a:p>
          <a:p>
            <a:pPr marL="0" indent="363538"/>
            <a:r>
              <a:rPr lang="ru-RU" altLang="ru-RU" sz="2000" smtClean="0"/>
              <a:t>Гипертекст – это способ хранения и манипулирования информации, позволяющий устанавливать связи между любыми “информационными единицами”. </a:t>
            </a:r>
          </a:p>
          <a:p>
            <a:pPr marL="0" indent="363538"/>
            <a:r>
              <a:rPr lang="ru-RU" altLang="ru-RU" sz="2000" smtClean="0"/>
              <a:t>Связь между информационными единицами осуществляется по гиперссылкам. </a:t>
            </a:r>
          </a:p>
          <a:p>
            <a:pPr marL="0" indent="363538"/>
            <a:r>
              <a:rPr lang="ru-RU" altLang="ru-RU" sz="2000" smtClean="0"/>
              <a:t>Гиперссылка  - это выделенный фрагмент текста, с помощью которого осуществляется переход от одного документа к другому. Обычно гиперссылки выделяют синим цветом и подчеркиванием.</a:t>
            </a:r>
          </a:p>
          <a:p>
            <a:pPr marL="0" indent="363538"/>
            <a:r>
              <a:rPr lang="ru-RU" altLang="ru-RU" sz="2000" smtClean="0"/>
              <a:t>Навигационная схема </a:t>
            </a:r>
            <a:r>
              <a:rPr lang="en-US" altLang="ru-RU" sz="2000" smtClean="0"/>
              <a:t>Web</a:t>
            </a:r>
            <a:r>
              <a:rPr lang="ru-RU" altLang="ru-RU" sz="2000" smtClean="0"/>
              <a:t>-сайта зависит от его структуры и определяет то, как пользователь будет по нему перемещаться и получать доступ к информации. </a:t>
            </a:r>
            <a:endParaRPr lang="ru-RU" altLang="ru-RU" sz="2000" u="sng" smtClean="0"/>
          </a:p>
        </p:txBody>
      </p:sp>
    </p:spTree>
    <p:extLst>
      <p:ext uri="{BB962C8B-B14F-4D97-AF65-F5344CB8AC3E}">
        <p14:creationId xmlns:p14="http://schemas.microsoft.com/office/powerpoint/2010/main" val="271655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79"/>
            <a:ext cx="8572528" cy="55879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браузеров</a:t>
            </a:r>
            <a:endParaRPr lang="ru-RU" dirty="0"/>
          </a:p>
        </p:txBody>
      </p:sp>
      <p:sp>
        <p:nvSpPr>
          <p:cNvPr id="9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4800" dirty="0" smtClean="0"/>
          </a:p>
          <a:p>
            <a:r>
              <a:rPr lang="ru-RU" sz="4800" dirty="0" smtClean="0">
                <a:hlinkClick r:id="rId3" action="ppaction://hlinksldjump"/>
              </a:rPr>
              <a:t>Лидирующие</a:t>
            </a:r>
            <a:endParaRPr lang="ru-RU" sz="4800" dirty="0" smtClean="0"/>
          </a:p>
          <a:p>
            <a:r>
              <a:rPr lang="ru-RU" sz="4800" dirty="0" smtClean="0">
                <a:hlinkClick r:id="rId4" action="ppaction://hlinksldjump"/>
              </a:rPr>
              <a:t>Альтернативные</a:t>
            </a:r>
            <a:endParaRPr lang="ru-RU" sz="4800" dirty="0" smtClean="0"/>
          </a:p>
          <a:p>
            <a:r>
              <a:rPr lang="ru-RU" sz="4800" dirty="0" smtClean="0">
                <a:hlinkClick r:id="rId5" action="ppaction://hlinksldjump"/>
              </a:rPr>
              <a:t>Детские</a:t>
            </a:r>
            <a:endParaRPr lang="ru-RU" sz="4800" dirty="0"/>
          </a:p>
        </p:txBody>
      </p:sp>
      <p:sp>
        <p:nvSpPr>
          <p:cNvPr id="5" name="Стрелка вправо 4">
            <a:hlinkClick r:id="rId6" action="ppaction://hlinksldjump"/>
          </p:cNvPr>
          <p:cNvSpPr/>
          <p:nvPr/>
        </p:nvSpPr>
        <p:spPr>
          <a:xfrm>
            <a:off x="8643966" y="6429396"/>
            <a:ext cx="500034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Лидирующие браузеры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900" dirty="0" smtClean="0">
                <a:hlinkClick r:id="rId2" action="ppaction://hlinksldjump"/>
              </a:rPr>
              <a:t>Opera</a:t>
            </a:r>
            <a:endParaRPr lang="en-US" sz="3900" dirty="0" smtClean="0"/>
          </a:p>
          <a:p>
            <a:endParaRPr lang="en-US" sz="3900" dirty="0" smtClean="0"/>
          </a:p>
          <a:p>
            <a:r>
              <a:rPr lang="ru-RU" sz="3900" dirty="0" smtClean="0">
                <a:hlinkClick r:id="rId3" action="ppaction://hlinksldjump"/>
              </a:rPr>
              <a:t>Internet Explorer </a:t>
            </a:r>
            <a:endParaRPr lang="en-US" sz="3900" dirty="0" smtClean="0"/>
          </a:p>
          <a:p>
            <a:endParaRPr lang="en-US" sz="3900" dirty="0" smtClean="0"/>
          </a:p>
          <a:p>
            <a:r>
              <a:rPr lang="ru-RU" sz="3900" dirty="0" smtClean="0">
                <a:hlinkClick r:id="rId4" action="ppaction://hlinksldjump"/>
              </a:rPr>
              <a:t>Mozilla Firefox </a:t>
            </a:r>
            <a:endParaRPr lang="ru-RU" sz="39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На сегодняшний день один из вышеперечисленных</a:t>
            </a:r>
            <a:r>
              <a:rPr lang="en-US" dirty="0" smtClean="0"/>
              <a:t> </a:t>
            </a:r>
            <a:r>
              <a:rPr lang="ru-RU" dirty="0" smtClean="0"/>
              <a:t>браузеров используют около 90% пользователей</a:t>
            </a:r>
            <a:endParaRPr lang="ru-RU" dirty="0"/>
          </a:p>
        </p:txBody>
      </p:sp>
      <p:sp>
        <p:nvSpPr>
          <p:cNvPr id="4" name="Выгнутая вправо стрелка 3">
            <a:hlinkClick r:id="rId5" action="ppaction://hlinksldjump"/>
          </p:cNvPr>
          <p:cNvSpPr/>
          <p:nvPr/>
        </p:nvSpPr>
        <p:spPr>
          <a:xfrm>
            <a:off x="8286776" y="6215082"/>
            <a:ext cx="642942" cy="428628"/>
          </a:xfrm>
          <a:prstGeom prst="curvedLeftArrow">
            <a:avLst>
              <a:gd name="adj1" fmla="val 25000"/>
              <a:gd name="adj2" fmla="val 37939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Распространяется в сети бесплатно. Главным достоинством его последних версий, является практически идеальная поддержка </a:t>
            </a:r>
            <a:r>
              <a:rPr lang="ru-RU" dirty="0" err="1" smtClean="0"/>
              <a:t>веб</a:t>
            </a:r>
            <a:r>
              <a:rPr lang="ru-RU" dirty="0" smtClean="0"/>
              <a:t> – стандартов. Исключением является </a:t>
            </a:r>
            <a:r>
              <a:rPr lang="ru-RU" dirty="0" err="1" smtClean="0"/>
              <a:t>JavaScript</a:t>
            </a:r>
            <a:r>
              <a:rPr lang="ru-RU" dirty="0" smtClean="0"/>
              <a:t>, здесь мы не можем увидеть идеальной работы. Отдельно хочется упомянуть приятную особенность Opera – по сути, этот браузер является комбинацией из множества встроенных полезных функций например таких как IRC-клиент и клиент для чтения RSS-новостей, почтовый клиент. Помимо всего прочего в последних версиях этого браузера есть так называемые </a:t>
            </a:r>
            <a:r>
              <a:rPr lang="ru-RU" dirty="0" err="1" smtClean="0"/>
              <a:t>виджеты</a:t>
            </a:r>
            <a:r>
              <a:rPr lang="ru-RU" dirty="0" smtClean="0"/>
              <a:t> – небольшие приложения, написанные на CSS или AJAX представляющие из себя всевозможные часы, календари калькуляторы и 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Internet Explorer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довольно шустрый браузер, но специфика HTML-движка который отображает документ на мониторе только после того как он загрузится, все же создает ощущение медленной работы. Хотя нужно сказать, что последние версии этого браузера (восьмая и девятая), кардинально переработаны и помимо доработанного движка, в них так же улучшено отображение графики, например появилась полная поддержка прозрачности для формата PNG, поддержка RSS каналов, улучшена поддержка CSS и многое другое.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Mozilla Firefox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свободно распространяемый браузер. В браузере присутствуют вкладочный интерфейс, проверка орфографии, поиск по мере набора, «живые закладки», менеджер закачек, поисковая система. Новые функции можно добавлять при помощи расширений. В браузере используется свободный портируемый движок Gecko, созданный с учётом поддержки открытых стандартов. Разработка Firefox ведётся сотрудниками её дочерней компании Mozilla Corporation и добровольцами по всему миру.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Альтернативные браузеры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Альтернативными браузерами обычно называют остальные браузеры, не вошедшие в лидирующую «тройку» ,а также браузеры-дополнения, являющиеся  надстройками над полнофункциональными программами просмотра содержимого Интернет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Существуют такие альтернативные браузеры как: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  </a:t>
            </a:r>
            <a:r>
              <a:rPr lang="ru-RU" b="1" dirty="0" err="1" smtClean="0">
                <a:hlinkClick r:id="rId2" action="ppaction://hlinksldjump"/>
              </a:rPr>
              <a:t>Netsurf</a:t>
            </a:r>
            <a:r>
              <a:rPr lang="ru-RU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b="1" dirty="0" smtClean="0">
                <a:hlinkClick r:id="rId3" action="ppaction://hlinksldjump"/>
              </a:rPr>
              <a:t>Konqueror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</a:t>
            </a:r>
            <a:r>
              <a:rPr lang="ru-RU" b="1" dirty="0" smtClean="0">
                <a:hlinkClick r:id="rId4" action="ppaction://hlinksldjump"/>
              </a:rPr>
              <a:t>Neoplanet</a:t>
            </a:r>
            <a:r>
              <a:rPr lang="ru-RU" dirty="0" smtClean="0">
                <a:hlinkClick r:id="rId4" action="ppaction://hlinksldjump"/>
              </a:rPr>
              <a:t> </a:t>
            </a:r>
            <a:endParaRPr lang="ru-RU" dirty="0" smtClean="0"/>
          </a:p>
          <a:p>
            <a:r>
              <a:rPr lang="ru-RU" b="1" dirty="0" smtClean="0"/>
              <a:t>  </a:t>
            </a:r>
            <a:r>
              <a:rPr lang="ru-RU" b="1" dirty="0" smtClean="0">
                <a:hlinkClick r:id="rId5" action="ppaction://hlinksldjump"/>
              </a:rPr>
              <a:t>MyIE2</a:t>
            </a:r>
            <a:endParaRPr lang="ru-RU" dirty="0" smtClean="0"/>
          </a:p>
          <a:p>
            <a:r>
              <a:rPr lang="ru-RU" b="1" dirty="0" smtClean="0"/>
              <a:t>  </a:t>
            </a:r>
            <a:r>
              <a:rPr lang="ru-RU" b="1" dirty="0" smtClean="0">
                <a:hlinkClick r:id="rId6" action="ppaction://hlinksldjump"/>
              </a:rPr>
              <a:t>Internet </a:t>
            </a:r>
            <a:r>
              <a:rPr lang="ru-RU" b="1" dirty="0" err="1" smtClean="0">
                <a:hlinkClick r:id="rId6" action="ppaction://hlinksldjump"/>
              </a:rPr>
              <a:t>Surfer</a:t>
            </a:r>
            <a:r>
              <a:rPr lang="ru-RU" dirty="0" smtClean="0">
                <a:hlinkClick r:id="rId6" action="ppaction://hlinksldjump"/>
              </a:rPr>
              <a:t> </a:t>
            </a:r>
            <a:endParaRPr lang="ru-RU" dirty="0"/>
          </a:p>
        </p:txBody>
      </p:sp>
      <p:sp>
        <p:nvSpPr>
          <p:cNvPr id="4" name="Стрелка влево 3">
            <a:hlinkClick r:id="rId7" action="ppaction://hlinksldjump"/>
          </p:cNvPr>
          <p:cNvSpPr/>
          <p:nvPr/>
        </p:nvSpPr>
        <p:spPr>
          <a:xfrm>
            <a:off x="8215338" y="6215082"/>
            <a:ext cx="571504" cy="4286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389</TotalTime>
  <Words>1756</Words>
  <Application>Microsoft Office PowerPoint</Application>
  <PresentationFormat>Экран (4:3)</PresentationFormat>
  <Paragraphs>147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45 Helvetica Light</vt:lpstr>
      <vt:lpstr>Consolas</vt:lpstr>
      <vt:lpstr>Corbel</vt:lpstr>
      <vt:lpstr>Times New Roman</vt:lpstr>
      <vt:lpstr>Wingdings</vt:lpstr>
      <vt:lpstr>Wingdings 2</vt:lpstr>
      <vt:lpstr>Wingdings 3</vt:lpstr>
      <vt:lpstr>Метро</vt:lpstr>
      <vt:lpstr>Диаграмма</vt:lpstr>
      <vt:lpstr>Сравнение браузеров</vt:lpstr>
      <vt:lpstr>Война браузеров</vt:lpstr>
      <vt:lpstr>Классификация браузеров</vt:lpstr>
      <vt:lpstr>Лидирующие браузеры</vt:lpstr>
      <vt:lpstr>Opera</vt:lpstr>
      <vt:lpstr>Internet Explorer  </vt:lpstr>
      <vt:lpstr>Mozilla Firefox  </vt:lpstr>
      <vt:lpstr>Альтернативные браузеры</vt:lpstr>
      <vt:lpstr>Презентация PowerPoint</vt:lpstr>
      <vt:lpstr>Netsurf</vt:lpstr>
      <vt:lpstr>Konqueror</vt:lpstr>
      <vt:lpstr> Neoplanet </vt:lpstr>
      <vt:lpstr> MyIE2 </vt:lpstr>
      <vt:lpstr>Internet Surfer </vt:lpstr>
      <vt:lpstr>Детские браузеры</vt:lpstr>
      <vt:lpstr>Презентация PowerPoint</vt:lpstr>
      <vt:lpstr>SurfMonkey </vt:lpstr>
      <vt:lpstr>Kids Browser 3.1 </vt:lpstr>
      <vt:lpstr>Гогуль </vt:lpstr>
      <vt:lpstr>Презентация PowerPoint</vt:lpstr>
      <vt:lpstr>Понятие web сайта</vt:lpstr>
      <vt:lpstr>Классификация Web-сайтов </vt:lpstr>
      <vt:lpstr>Навигационная схема Web-сайта </vt:lpstr>
      <vt:lpstr>Планирование</vt:lpstr>
      <vt:lpstr>Планирование - Маркетинговый анализ </vt:lpstr>
      <vt:lpstr>Реализация</vt:lpstr>
      <vt:lpstr>Реализация</vt:lpstr>
      <vt:lpstr>Рекламирование</vt:lpstr>
      <vt:lpstr>Навигационная схема Web-сайта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браузеров</dc:title>
  <dc:creator>Rover</dc:creator>
  <cp:lastModifiedBy>Татьяна</cp:lastModifiedBy>
  <cp:revision>37</cp:revision>
  <dcterms:created xsi:type="dcterms:W3CDTF">2009-12-29T19:40:48Z</dcterms:created>
  <dcterms:modified xsi:type="dcterms:W3CDTF">2023-10-10T19:01:58Z</dcterms:modified>
</cp:coreProperties>
</file>