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8" r:id="rId2"/>
    <p:sldId id="260" r:id="rId3"/>
    <p:sldId id="261" r:id="rId4"/>
    <p:sldId id="262" r:id="rId5"/>
    <p:sldId id="264" r:id="rId6"/>
    <p:sldId id="267" r:id="rId7"/>
    <p:sldId id="269" r:id="rId8"/>
    <p:sldId id="271" r:id="rId9"/>
    <p:sldId id="272" r:id="rId10"/>
    <p:sldId id="274" r:id="rId11"/>
    <p:sldId id="276" r:id="rId12"/>
    <p:sldId id="278" r:id="rId13"/>
    <p:sldId id="283" r:id="rId14"/>
    <p:sldId id="282" r:id="rId15"/>
    <p:sldId id="285" r:id="rId16"/>
    <p:sldId id="286" r:id="rId17"/>
    <p:sldId id="287" r:id="rId18"/>
    <p:sldId id="28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51D22-2CCF-4633-8BA6-DEC255C4CAC8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BD420-458D-493D-A097-A24D639B67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51D22-2CCF-4633-8BA6-DEC255C4CAC8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BD420-458D-493D-A097-A24D639B67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51D22-2CCF-4633-8BA6-DEC255C4CAC8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BD420-458D-493D-A097-A24D639B67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51D22-2CCF-4633-8BA6-DEC255C4CAC8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BD420-458D-493D-A097-A24D639B67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51D22-2CCF-4633-8BA6-DEC255C4CAC8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BD420-458D-493D-A097-A24D639B67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51D22-2CCF-4633-8BA6-DEC255C4CAC8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BD420-458D-493D-A097-A24D639B67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51D22-2CCF-4633-8BA6-DEC255C4CAC8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BD420-458D-493D-A097-A24D639B67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51D22-2CCF-4633-8BA6-DEC255C4CAC8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1BD420-458D-493D-A097-A24D639B679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51D22-2CCF-4633-8BA6-DEC255C4CAC8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BD420-458D-493D-A097-A24D639B67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51D22-2CCF-4633-8BA6-DEC255C4CAC8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121BD420-458D-493D-A097-A24D639B67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C351D22-2CCF-4633-8BA6-DEC255C4CAC8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BD420-458D-493D-A097-A24D639B67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C351D22-2CCF-4633-8BA6-DEC255C4CAC8}" type="datetimeFigureOut">
              <a:rPr lang="ru-RU" smtClean="0"/>
              <a:t>10.10.2023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21BD420-458D-493D-A097-A24D639B679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Браузеров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Итак, я перечислю вам самые популярные браузеры Интернета.</a:t>
            </a:r>
          </a:p>
          <a:p>
            <a:r>
              <a:rPr lang="ru-RU" dirty="0" smtClean="0"/>
              <a:t>1. </a:t>
            </a:r>
            <a:r>
              <a:rPr lang="en-US" b="1" dirty="0"/>
              <a:t> Google </a:t>
            </a:r>
            <a:r>
              <a:rPr lang="en-US" b="1" dirty="0" smtClean="0"/>
              <a:t>Chrome</a:t>
            </a:r>
            <a:endParaRPr lang="en-US" b="1" dirty="0"/>
          </a:p>
          <a:p>
            <a:r>
              <a:rPr lang="en-US" dirty="0" smtClean="0"/>
              <a:t>2.</a:t>
            </a:r>
            <a:r>
              <a:rPr lang="ru-RU" b="1" dirty="0"/>
              <a:t> Яндекс.Браузер</a:t>
            </a:r>
          </a:p>
          <a:p>
            <a:r>
              <a:rPr lang="en-US" dirty="0" smtClean="0"/>
              <a:t>3.</a:t>
            </a:r>
            <a:r>
              <a:rPr lang="en-US" b="1" dirty="0"/>
              <a:t> </a:t>
            </a:r>
            <a:r>
              <a:rPr lang="en-US" b="1" dirty="0" smtClean="0"/>
              <a:t>Safari</a:t>
            </a:r>
          </a:p>
          <a:p>
            <a:r>
              <a:rPr lang="en-US" b="1" dirty="0" smtClean="0"/>
              <a:t>4.</a:t>
            </a:r>
            <a:r>
              <a:rPr lang="en-US" b="1" dirty="0"/>
              <a:t> Mozilla </a:t>
            </a:r>
            <a:r>
              <a:rPr lang="en-US" b="1" dirty="0" smtClean="0"/>
              <a:t>Firefox</a:t>
            </a:r>
            <a:endParaRPr lang="en-US" b="1" dirty="0"/>
          </a:p>
          <a:p>
            <a:r>
              <a:rPr lang="en-US" dirty="0"/>
              <a:t>5</a:t>
            </a:r>
            <a:r>
              <a:rPr lang="en-US" dirty="0" smtClean="0"/>
              <a:t>.</a:t>
            </a:r>
            <a:r>
              <a:rPr lang="ru-RU" dirty="0" smtClean="0"/>
              <a:t>и завершает нашу пятерку </a:t>
            </a:r>
            <a:r>
              <a:rPr lang="en-US" b="1" dirty="0"/>
              <a:t>Microsoft Internet Explorer</a:t>
            </a:r>
            <a:endParaRPr lang="ru-RU" dirty="0"/>
          </a:p>
        </p:txBody>
      </p:sp>
      <p:pic>
        <p:nvPicPr>
          <p:cNvPr id="15362" name="Picture 2" descr="http://i46.tinypic.com/21m6ei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2357430"/>
            <a:ext cx="928694" cy="1117361"/>
          </a:xfrm>
          <a:prstGeom prst="rect">
            <a:avLst/>
          </a:prstGeom>
          <a:noFill/>
        </p:spPr>
      </p:pic>
      <p:pic>
        <p:nvPicPr>
          <p:cNvPr id="15364" name="Picture 4" descr="http://sniper-new.ucoz.ru/_ld/16/19283180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3000372"/>
            <a:ext cx="857256" cy="895047"/>
          </a:xfrm>
          <a:prstGeom prst="rect">
            <a:avLst/>
          </a:prstGeom>
          <a:noFill/>
        </p:spPr>
      </p:pic>
      <p:pic>
        <p:nvPicPr>
          <p:cNvPr id="15366" name="Picture 6" descr="http://www.appleinsider.ru/wp-content/uploads/2010/06/safari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2" y="3571876"/>
            <a:ext cx="1000132" cy="1000132"/>
          </a:xfrm>
          <a:prstGeom prst="rect">
            <a:avLst/>
          </a:prstGeom>
          <a:noFill/>
        </p:spPr>
      </p:pic>
      <p:pic>
        <p:nvPicPr>
          <p:cNvPr id="15368" name="Picture 8" descr="http://www.mostlyblog.com/wp-content/uploads/2010/05/mazilafirefox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32" y="3929066"/>
            <a:ext cx="1000132" cy="1000132"/>
          </a:xfrm>
          <a:prstGeom prst="rect">
            <a:avLst/>
          </a:prstGeom>
          <a:noFill/>
        </p:spPr>
      </p:pic>
      <p:pic>
        <p:nvPicPr>
          <p:cNvPr id="15370" name="Picture 10" descr="http://files.softicons.com/download/system-icons/windows-8-metro-invert-icons-by-dakirby309/png/512x512/Web%20Browsers/Internet%20Explorer%2010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00496" y="5429264"/>
            <a:ext cx="1071570" cy="107157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476672"/>
            <a:ext cx="7886700" cy="1325563"/>
          </a:xfrm>
        </p:spPr>
        <p:txBody>
          <a:bodyPr/>
          <a:lstStyle/>
          <a:p>
            <a:r>
              <a:rPr lang="ru-RU" altLang="ru-RU" smtClean="0"/>
              <a:t>Понятие </a:t>
            </a:r>
            <a:r>
              <a:rPr lang="en-US" altLang="ru-RU" smtClean="0"/>
              <a:t>web </a:t>
            </a:r>
            <a:r>
              <a:rPr lang="ru-RU" altLang="ru-RU" smtClean="0"/>
              <a:t>сайта</a:t>
            </a:r>
          </a:p>
        </p:txBody>
      </p:sp>
      <p:sp>
        <p:nvSpPr>
          <p:cNvPr id="22528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539750" y="1341438"/>
            <a:ext cx="8415338" cy="3382962"/>
          </a:xfrm>
        </p:spPr>
        <p:txBody>
          <a:bodyPr wrap="square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marL="0" indent="363538"/>
            <a:r>
              <a:rPr lang="ru-RU" altLang="ru-RU" smtClean="0"/>
              <a:t>Информация, доступная пользователям </a:t>
            </a:r>
            <a:r>
              <a:rPr lang="en-US" altLang="ru-RU" smtClean="0"/>
              <a:t>Internet</a:t>
            </a:r>
            <a:r>
              <a:rPr lang="ru-RU" altLang="ru-RU" smtClean="0"/>
              <a:t>, располагается на </a:t>
            </a:r>
            <a:r>
              <a:rPr lang="en-US" altLang="ru-RU" smtClean="0"/>
              <a:t>Web</a:t>
            </a:r>
            <a:r>
              <a:rPr lang="ru-RU" altLang="ru-RU" smtClean="0"/>
              <a:t>-серверах.</a:t>
            </a:r>
          </a:p>
          <a:p>
            <a:pPr marL="0" indent="363538"/>
            <a:r>
              <a:rPr lang="ru-RU" altLang="ru-RU" smtClean="0"/>
              <a:t>Информация организованна в виде </a:t>
            </a:r>
            <a:r>
              <a:rPr lang="en-US" altLang="ru-RU" smtClean="0"/>
              <a:t>Web</a:t>
            </a:r>
            <a:r>
              <a:rPr lang="ru-RU" altLang="ru-RU" smtClean="0"/>
              <a:t>-сайтов. </a:t>
            </a:r>
          </a:p>
          <a:p>
            <a:pPr marL="0" indent="363538"/>
            <a:r>
              <a:rPr lang="en-US" altLang="ru-RU" b="1" smtClean="0"/>
              <a:t>Web</a:t>
            </a:r>
            <a:r>
              <a:rPr lang="ru-RU" altLang="ru-RU" b="1" smtClean="0"/>
              <a:t>-сайт</a:t>
            </a:r>
            <a:r>
              <a:rPr lang="ru-RU" altLang="ru-RU" smtClean="0"/>
              <a:t> - это информационный ресурс, состоящий из связанных между собой гипертекстовых документов (</a:t>
            </a:r>
            <a:r>
              <a:rPr lang="en-US" altLang="ru-RU" smtClean="0"/>
              <a:t>Web</a:t>
            </a:r>
            <a:r>
              <a:rPr lang="ru-RU" altLang="ru-RU" smtClean="0"/>
              <a:t>-страниц), размещенный на </a:t>
            </a:r>
            <a:r>
              <a:rPr lang="en-US" altLang="ru-RU" smtClean="0"/>
              <a:t>Web</a:t>
            </a:r>
            <a:r>
              <a:rPr lang="ru-RU" altLang="ru-RU" smtClean="0"/>
              <a:t>-сервере и имеющий индивидуальный адрес </a:t>
            </a:r>
          </a:p>
        </p:txBody>
      </p:sp>
      <p:sp>
        <p:nvSpPr>
          <p:cNvPr id="6148" name="Rectangle 5"/>
          <p:cNvSpPr>
            <a:spLocks noChangeArrowheads="1"/>
          </p:cNvSpPr>
          <p:nvPr/>
        </p:nvSpPr>
        <p:spPr bwMode="auto">
          <a:xfrm>
            <a:off x="755650" y="5157788"/>
            <a:ext cx="1655763" cy="720725"/>
          </a:xfrm>
          <a:prstGeom prst="rect">
            <a:avLst/>
          </a:prstGeom>
          <a:noFill/>
          <a:ln w="9525" algn="ctr">
            <a:solidFill>
              <a:srgbClr val="1F4CA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039" tIns="41020" rIns="82039" bIns="41020" anchor="ctr"/>
          <a:lstStyle>
            <a:lvl1pPr defTabSz="820738"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r>
              <a:rPr lang="en-US" altLang="ru-RU">
                <a:latin typeface="Times New Roman" panose="02020603050405020304" pitchFamily="18" charset="0"/>
              </a:rPr>
              <a:t>Web </a:t>
            </a:r>
            <a:r>
              <a:rPr lang="ru-RU" altLang="ru-RU">
                <a:latin typeface="Times New Roman" panose="02020603050405020304" pitchFamily="18" charset="0"/>
              </a:rPr>
              <a:t>сайт</a:t>
            </a:r>
          </a:p>
        </p:txBody>
      </p:sp>
      <p:sp>
        <p:nvSpPr>
          <p:cNvPr id="6149" name="Rectangle 6"/>
          <p:cNvSpPr>
            <a:spLocks noChangeArrowheads="1"/>
          </p:cNvSpPr>
          <p:nvPr/>
        </p:nvSpPr>
        <p:spPr bwMode="auto">
          <a:xfrm>
            <a:off x="3059113" y="4724400"/>
            <a:ext cx="1655762" cy="720725"/>
          </a:xfrm>
          <a:prstGeom prst="rect">
            <a:avLst/>
          </a:prstGeom>
          <a:noFill/>
          <a:ln w="9525" algn="ctr">
            <a:solidFill>
              <a:srgbClr val="1F4CA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039" tIns="41020" rIns="82039" bIns="41020" anchor="ctr"/>
          <a:lstStyle>
            <a:lvl1pPr defTabSz="820738"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r>
              <a:rPr lang="ru-RU" altLang="ru-RU">
                <a:latin typeface="Times New Roman" panose="02020603050405020304" pitchFamily="18" charset="0"/>
              </a:rPr>
              <a:t>Страница 1</a:t>
            </a:r>
          </a:p>
        </p:txBody>
      </p:sp>
      <p:sp>
        <p:nvSpPr>
          <p:cNvPr id="6150" name="Rectangle 7"/>
          <p:cNvSpPr>
            <a:spLocks noChangeArrowheads="1"/>
          </p:cNvSpPr>
          <p:nvPr/>
        </p:nvSpPr>
        <p:spPr bwMode="auto">
          <a:xfrm>
            <a:off x="3059113" y="5661025"/>
            <a:ext cx="1655762" cy="720725"/>
          </a:xfrm>
          <a:prstGeom prst="rect">
            <a:avLst/>
          </a:prstGeom>
          <a:noFill/>
          <a:ln w="9525" algn="ctr">
            <a:solidFill>
              <a:srgbClr val="1F4CA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039" tIns="41020" rIns="82039" bIns="41020" anchor="ctr"/>
          <a:lstStyle>
            <a:lvl1pPr defTabSz="820738"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r>
              <a:rPr lang="ru-RU" altLang="ru-RU">
                <a:latin typeface="Times New Roman" panose="02020603050405020304" pitchFamily="18" charset="0"/>
              </a:rPr>
              <a:t>Страница 2</a:t>
            </a:r>
          </a:p>
        </p:txBody>
      </p:sp>
      <p:sp>
        <p:nvSpPr>
          <p:cNvPr id="6151" name="Rectangle 8"/>
          <p:cNvSpPr>
            <a:spLocks noChangeArrowheads="1"/>
          </p:cNvSpPr>
          <p:nvPr/>
        </p:nvSpPr>
        <p:spPr bwMode="auto">
          <a:xfrm>
            <a:off x="5219700" y="4292600"/>
            <a:ext cx="2881313" cy="431800"/>
          </a:xfrm>
          <a:prstGeom prst="rect">
            <a:avLst/>
          </a:prstGeom>
          <a:noFill/>
          <a:ln w="9525" algn="ctr">
            <a:solidFill>
              <a:srgbClr val="1F4CA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039" tIns="41020" rIns="82039" bIns="41020" anchor="ctr"/>
          <a:lstStyle>
            <a:lvl1pPr defTabSz="820738"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r>
              <a:rPr lang="ru-RU" altLang="ru-RU">
                <a:latin typeface="Times New Roman" panose="02020603050405020304" pitchFamily="18" charset="0"/>
              </a:rPr>
              <a:t>текст</a:t>
            </a:r>
          </a:p>
        </p:txBody>
      </p:sp>
      <p:sp>
        <p:nvSpPr>
          <p:cNvPr id="6152" name="Rectangle 9"/>
          <p:cNvSpPr>
            <a:spLocks noChangeArrowheads="1"/>
          </p:cNvSpPr>
          <p:nvPr/>
        </p:nvSpPr>
        <p:spPr bwMode="auto">
          <a:xfrm>
            <a:off x="5219700" y="4868863"/>
            <a:ext cx="2881313" cy="431800"/>
          </a:xfrm>
          <a:prstGeom prst="rect">
            <a:avLst/>
          </a:prstGeom>
          <a:noFill/>
          <a:ln w="9525" algn="ctr">
            <a:solidFill>
              <a:srgbClr val="1F4CA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039" tIns="41020" rIns="82039" bIns="41020" anchor="ctr"/>
          <a:lstStyle>
            <a:lvl1pPr defTabSz="820738"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r>
              <a:rPr lang="ru-RU" altLang="ru-RU">
                <a:latin typeface="Times New Roman" panose="02020603050405020304" pitchFamily="18" charset="0"/>
              </a:rPr>
              <a:t>графика, видео, аудио</a:t>
            </a:r>
          </a:p>
        </p:txBody>
      </p:sp>
      <p:sp>
        <p:nvSpPr>
          <p:cNvPr id="6153" name="Rectangle 10"/>
          <p:cNvSpPr>
            <a:spLocks noChangeArrowheads="1"/>
          </p:cNvSpPr>
          <p:nvPr/>
        </p:nvSpPr>
        <p:spPr bwMode="auto">
          <a:xfrm>
            <a:off x="5219700" y="5516563"/>
            <a:ext cx="2881313" cy="431800"/>
          </a:xfrm>
          <a:prstGeom prst="rect">
            <a:avLst/>
          </a:prstGeom>
          <a:noFill/>
          <a:ln w="9525" algn="ctr">
            <a:solidFill>
              <a:srgbClr val="1F4CA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039" tIns="41020" rIns="82039" bIns="41020" anchor="ctr"/>
          <a:lstStyle>
            <a:lvl1pPr defTabSz="820738"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r>
              <a:rPr lang="ru-RU" altLang="ru-RU">
                <a:latin typeface="Times New Roman" panose="02020603050405020304" pitchFamily="18" charset="0"/>
              </a:rPr>
              <a:t>текст</a:t>
            </a:r>
          </a:p>
        </p:txBody>
      </p:sp>
      <p:sp>
        <p:nvSpPr>
          <p:cNvPr id="6154" name="Rectangle 11"/>
          <p:cNvSpPr>
            <a:spLocks noChangeArrowheads="1"/>
          </p:cNvSpPr>
          <p:nvPr/>
        </p:nvSpPr>
        <p:spPr bwMode="auto">
          <a:xfrm>
            <a:off x="5219700" y="6092825"/>
            <a:ext cx="2881313" cy="431800"/>
          </a:xfrm>
          <a:prstGeom prst="rect">
            <a:avLst/>
          </a:prstGeom>
          <a:noFill/>
          <a:ln w="9525" algn="ctr">
            <a:solidFill>
              <a:srgbClr val="1F4CA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039" tIns="41020" rIns="82039" bIns="41020" anchor="ctr"/>
          <a:lstStyle>
            <a:lvl1pPr defTabSz="820738"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r>
              <a:rPr lang="ru-RU" altLang="ru-RU">
                <a:latin typeface="Times New Roman" panose="02020603050405020304" pitchFamily="18" charset="0"/>
              </a:rPr>
              <a:t>графика, видео, аудио</a:t>
            </a:r>
          </a:p>
        </p:txBody>
      </p:sp>
      <p:sp>
        <p:nvSpPr>
          <p:cNvPr id="6155" name="Line 12"/>
          <p:cNvSpPr>
            <a:spLocks noChangeShapeType="1"/>
          </p:cNvSpPr>
          <p:nvPr/>
        </p:nvSpPr>
        <p:spPr bwMode="auto">
          <a:xfrm>
            <a:off x="2411413" y="5516563"/>
            <a:ext cx="215900" cy="0"/>
          </a:xfrm>
          <a:prstGeom prst="line">
            <a:avLst/>
          </a:prstGeom>
          <a:noFill/>
          <a:ln w="9525">
            <a:solidFill>
              <a:srgbClr val="1F4CA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039" tIns="41020" rIns="82039" bIns="41020"/>
          <a:lstStyle/>
          <a:p>
            <a:endParaRPr lang="ru-RU"/>
          </a:p>
        </p:txBody>
      </p:sp>
      <p:sp>
        <p:nvSpPr>
          <p:cNvPr id="6156" name="Line 13"/>
          <p:cNvSpPr>
            <a:spLocks noChangeShapeType="1"/>
          </p:cNvSpPr>
          <p:nvPr/>
        </p:nvSpPr>
        <p:spPr bwMode="auto">
          <a:xfrm>
            <a:off x="2627313" y="5013325"/>
            <a:ext cx="0" cy="936625"/>
          </a:xfrm>
          <a:prstGeom prst="line">
            <a:avLst/>
          </a:prstGeom>
          <a:noFill/>
          <a:ln w="9525">
            <a:solidFill>
              <a:srgbClr val="1F4CA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039" tIns="41020" rIns="82039" bIns="41020"/>
          <a:lstStyle/>
          <a:p>
            <a:endParaRPr lang="ru-RU"/>
          </a:p>
        </p:txBody>
      </p:sp>
      <p:sp>
        <p:nvSpPr>
          <p:cNvPr id="6157" name="Line 14"/>
          <p:cNvSpPr>
            <a:spLocks noChangeShapeType="1"/>
          </p:cNvSpPr>
          <p:nvPr/>
        </p:nvSpPr>
        <p:spPr bwMode="auto">
          <a:xfrm>
            <a:off x="2627313" y="5013325"/>
            <a:ext cx="431800" cy="0"/>
          </a:xfrm>
          <a:prstGeom prst="line">
            <a:avLst/>
          </a:prstGeom>
          <a:noFill/>
          <a:ln w="9525">
            <a:solidFill>
              <a:srgbClr val="1F4CA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039" tIns="41020" rIns="82039" bIns="41020"/>
          <a:lstStyle/>
          <a:p>
            <a:endParaRPr lang="ru-RU"/>
          </a:p>
        </p:txBody>
      </p:sp>
      <p:sp>
        <p:nvSpPr>
          <p:cNvPr id="6158" name="Line 15"/>
          <p:cNvSpPr>
            <a:spLocks noChangeShapeType="1"/>
          </p:cNvSpPr>
          <p:nvPr/>
        </p:nvSpPr>
        <p:spPr bwMode="auto">
          <a:xfrm>
            <a:off x="2627313" y="5949950"/>
            <a:ext cx="431800" cy="0"/>
          </a:xfrm>
          <a:prstGeom prst="line">
            <a:avLst/>
          </a:prstGeom>
          <a:noFill/>
          <a:ln w="9525">
            <a:solidFill>
              <a:srgbClr val="1F4CA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039" tIns="41020" rIns="82039" bIns="41020"/>
          <a:lstStyle/>
          <a:p>
            <a:endParaRPr lang="ru-RU"/>
          </a:p>
        </p:txBody>
      </p:sp>
      <p:sp>
        <p:nvSpPr>
          <p:cNvPr id="6159" name="Line 16"/>
          <p:cNvSpPr>
            <a:spLocks noChangeShapeType="1"/>
          </p:cNvSpPr>
          <p:nvPr/>
        </p:nvSpPr>
        <p:spPr bwMode="auto">
          <a:xfrm>
            <a:off x="4716463" y="5084763"/>
            <a:ext cx="215900" cy="0"/>
          </a:xfrm>
          <a:prstGeom prst="line">
            <a:avLst/>
          </a:prstGeom>
          <a:noFill/>
          <a:ln w="9525">
            <a:solidFill>
              <a:srgbClr val="1F4CA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039" tIns="41020" rIns="82039" bIns="41020"/>
          <a:lstStyle/>
          <a:p>
            <a:endParaRPr lang="ru-RU"/>
          </a:p>
        </p:txBody>
      </p:sp>
      <p:sp>
        <p:nvSpPr>
          <p:cNvPr id="6160" name="Line 17"/>
          <p:cNvSpPr>
            <a:spLocks noChangeShapeType="1"/>
          </p:cNvSpPr>
          <p:nvPr/>
        </p:nvSpPr>
        <p:spPr bwMode="auto">
          <a:xfrm>
            <a:off x="4932363" y="4437063"/>
            <a:ext cx="0" cy="720725"/>
          </a:xfrm>
          <a:prstGeom prst="line">
            <a:avLst/>
          </a:prstGeom>
          <a:noFill/>
          <a:ln w="9525">
            <a:solidFill>
              <a:srgbClr val="1F4CA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039" tIns="41020" rIns="82039" bIns="41020"/>
          <a:lstStyle/>
          <a:p>
            <a:endParaRPr lang="ru-RU"/>
          </a:p>
        </p:txBody>
      </p:sp>
      <p:sp>
        <p:nvSpPr>
          <p:cNvPr id="6161" name="Line 18"/>
          <p:cNvSpPr>
            <a:spLocks noChangeShapeType="1"/>
          </p:cNvSpPr>
          <p:nvPr/>
        </p:nvSpPr>
        <p:spPr bwMode="auto">
          <a:xfrm>
            <a:off x="4932363" y="4437063"/>
            <a:ext cx="287337" cy="0"/>
          </a:xfrm>
          <a:prstGeom prst="line">
            <a:avLst/>
          </a:prstGeom>
          <a:noFill/>
          <a:ln w="9525">
            <a:solidFill>
              <a:srgbClr val="1F4CA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039" tIns="41020" rIns="82039" bIns="41020"/>
          <a:lstStyle/>
          <a:p>
            <a:endParaRPr lang="ru-RU"/>
          </a:p>
        </p:txBody>
      </p:sp>
      <p:sp>
        <p:nvSpPr>
          <p:cNvPr id="6162" name="Line 19"/>
          <p:cNvSpPr>
            <a:spLocks noChangeShapeType="1"/>
          </p:cNvSpPr>
          <p:nvPr/>
        </p:nvSpPr>
        <p:spPr bwMode="auto">
          <a:xfrm>
            <a:off x="4932363" y="5157788"/>
            <a:ext cx="287337" cy="0"/>
          </a:xfrm>
          <a:prstGeom prst="line">
            <a:avLst/>
          </a:prstGeom>
          <a:noFill/>
          <a:ln w="9525">
            <a:solidFill>
              <a:srgbClr val="1F4CA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039" tIns="41020" rIns="82039" bIns="41020"/>
          <a:lstStyle/>
          <a:p>
            <a:endParaRPr lang="ru-RU"/>
          </a:p>
        </p:txBody>
      </p:sp>
      <p:sp>
        <p:nvSpPr>
          <p:cNvPr id="6163" name="Line 20"/>
          <p:cNvSpPr>
            <a:spLocks noChangeShapeType="1"/>
          </p:cNvSpPr>
          <p:nvPr/>
        </p:nvSpPr>
        <p:spPr bwMode="auto">
          <a:xfrm>
            <a:off x="4716463" y="6235700"/>
            <a:ext cx="215900" cy="0"/>
          </a:xfrm>
          <a:prstGeom prst="line">
            <a:avLst/>
          </a:prstGeom>
          <a:noFill/>
          <a:ln w="9525">
            <a:solidFill>
              <a:srgbClr val="1F4CA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039" tIns="41020" rIns="82039" bIns="41020"/>
          <a:lstStyle/>
          <a:p>
            <a:endParaRPr lang="ru-RU"/>
          </a:p>
        </p:txBody>
      </p:sp>
      <p:sp>
        <p:nvSpPr>
          <p:cNvPr id="6164" name="Line 21"/>
          <p:cNvSpPr>
            <a:spLocks noChangeShapeType="1"/>
          </p:cNvSpPr>
          <p:nvPr/>
        </p:nvSpPr>
        <p:spPr bwMode="auto">
          <a:xfrm>
            <a:off x="4932363" y="5734050"/>
            <a:ext cx="0" cy="574675"/>
          </a:xfrm>
          <a:prstGeom prst="line">
            <a:avLst/>
          </a:prstGeom>
          <a:noFill/>
          <a:ln w="9525">
            <a:solidFill>
              <a:srgbClr val="1F4CA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039" tIns="41020" rIns="82039" bIns="41020"/>
          <a:lstStyle/>
          <a:p>
            <a:endParaRPr lang="ru-RU"/>
          </a:p>
        </p:txBody>
      </p:sp>
      <p:sp>
        <p:nvSpPr>
          <p:cNvPr id="6165" name="Line 22"/>
          <p:cNvSpPr>
            <a:spLocks noChangeShapeType="1"/>
          </p:cNvSpPr>
          <p:nvPr/>
        </p:nvSpPr>
        <p:spPr bwMode="auto">
          <a:xfrm>
            <a:off x="4932363" y="5734050"/>
            <a:ext cx="287337" cy="0"/>
          </a:xfrm>
          <a:prstGeom prst="line">
            <a:avLst/>
          </a:prstGeom>
          <a:noFill/>
          <a:ln w="9525">
            <a:solidFill>
              <a:srgbClr val="1F4CA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039" tIns="41020" rIns="82039" bIns="41020"/>
          <a:lstStyle/>
          <a:p>
            <a:endParaRPr lang="ru-RU"/>
          </a:p>
        </p:txBody>
      </p:sp>
      <p:sp>
        <p:nvSpPr>
          <p:cNvPr id="6166" name="Line 23"/>
          <p:cNvSpPr>
            <a:spLocks noChangeShapeType="1"/>
          </p:cNvSpPr>
          <p:nvPr/>
        </p:nvSpPr>
        <p:spPr bwMode="auto">
          <a:xfrm>
            <a:off x="4932363" y="6308725"/>
            <a:ext cx="287337" cy="0"/>
          </a:xfrm>
          <a:prstGeom prst="line">
            <a:avLst/>
          </a:prstGeom>
          <a:noFill/>
          <a:ln w="9525">
            <a:solidFill>
              <a:srgbClr val="1F4CA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039" tIns="41020" rIns="82039" bIns="41020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506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5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5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Классификация </a:t>
            </a:r>
            <a:r>
              <a:rPr lang="en-US" altLang="ru-RU" smtClean="0"/>
              <a:t>Web</a:t>
            </a:r>
            <a:r>
              <a:rPr lang="ru-RU" altLang="ru-RU" smtClean="0"/>
              <a:t>-сайтов </a:t>
            </a:r>
          </a:p>
        </p:txBody>
      </p:sp>
      <p:sp>
        <p:nvSpPr>
          <p:cNvPr id="226307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95288" y="1341438"/>
            <a:ext cx="8280400" cy="5327650"/>
          </a:xfrm>
        </p:spPr>
        <p:txBody>
          <a:bodyPr wrap="square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0" indent="363538"/>
            <a:r>
              <a:rPr lang="ru-RU" altLang="ru-RU" dirty="0" smtClean="0"/>
              <a:t>Личные страницы - содержат информацию об авторе, его интересах.</a:t>
            </a:r>
            <a:endParaRPr lang="ru-RU" altLang="ru-RU" i="1" dirty="0" smtClean="0"/>
          </a:p>
          <a:p>
            <a:pPr marL="0" indent="363538"/>
            <a:r>
              <a:rPr lang="ru-RU" altLang="ru-RU" dirty="0" smtClean="0"/>
              <a:t>Информационные сайты</a:t>
            </a:r>
            <a:r>
              <a:rPr lang="ru-RU" altLang="ru-RU" i="1" dirty="0" smtClean="0"/>
              <a:t> - </a:t>
            </a:r>
            <a:r>
              <a:rPr lang="ru-RU" altLang="ru-RU" dirty="0" smtClean="0"/>
              <a:t>сайты учебных заведений, сообществ по интересам, фирм и др.</a:t>
            </a:r>
            <a:endParaRPr lang="ru-RU" altLang="ru-RU" i="1" dirty="0" smtClean="0"/>
          </a:p>
          <a:p>
            <a:pPr marL="0" indent="363538"/>
            <a:r>
              <a:rPr lang="ru-RU" altLang="ru-RU" dirty="0" smtClean="0"/>
              <a:t>Виртуальные магазины – предназначены для продажи товаров через Интернет.</a:t>
            </a:r>
          </a:p>
          <a:p>
            <a:pPr marL="0" indent="363538"/>
            <a:r>
              <a:rPr lang="ru-RU" altLang="ru-RU" dirty="0" smtClean="0"/>
              <a:t>Информационно-развлекательные сайты – содержит викторины, тесты, игры и </a:t>
            </a:r>
            <a:r>
              <a:rPr lang="ru-RU" altLang="ru-RU" dirty="0" err="1" smtClean="0"/>
              <a:t>тд</a:t>
            </a:r>
            <a:r>
              <a:rPr lang="ru-RU" altLang="ru-RU" dirty="0" smtClean="0"/>
              <a:t>.</a:t>
            </a:r>
          </a:p>
          <a:p>
            <a:pPr marL="0" indent="363538"/>
            <a:r>
              <a:rPr lang="ru-RU" altLang="ru-RU" dirty="0" smtClean="0"/>
              <a:t>Интернет-журнал - информационный ресурс с большим количеством периодически обновляемых статей на одну тематику. </a:t>
            </a:r>
            <a:endParaRPr lang="ru-RU" altLang="ru-RU" sz="1200" dirty="0" smtClean="0"/>
          </a:p>
        </p:txBody>
      </p:sp>
    </p:spTree>
    <p:extLst>
      <p:ext uri="{BB962C8B-B14F-4D97-AF65-F5344CB8AC3E}">
        <p14:creationId xmlns:p14="http://schemas.microsoft.com/office/powerpoint/2010/main" val="2524403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6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6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26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26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0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Навигационная схема </a:t>
            </a:r>
            <a:r>
              <a:rPr lang="en-US" altLang="ru-RU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Web</a:t>
            </a:r>
            <a:r>
              <a:rPr lang="ru-RU" altLang="ru-RU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-сайта </a:t>
            </a:r>
          </a:p>
        </p:txBody>
      </p:sp>
      <p:sp>
        <p:nvSpPr>
          <p:cNvPr id="227331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68313" y="1341438"/>
            <a:ext cx="8486775" cy="2159570"/>
          </a:xfrm>
        </p:spPr>
        <p:txBody>
          <a:bodyPr wrap="square" numCol="1" anchor="t" anchorCtr="0" compatLnSpc="1">
            <a:prstTxWarp prst="textNoShape">
              <a:avLst/>
            </a:prstTxWarp>
            <a:normAutofit fontScale="85000" lnSpcReduction="20000"/>
          </a:bodyPr>
          <a:lstStyle/>
          <a:p>
            <a:pPr marL="0" indent="363538">
              <a:lnSpc>
                <a:spcPct val="110000"/>
              </a:lnSpc>
            </a:pPr>
            <a:r>
              <a:rPr lang="ru-RU" altLang="ru-RU" dirty="0" smtClean="0"/>
              <a:t>Главными задачами при разработке </a:t>
            </a:r>
            <a:r>
              <a:rPr lang="en-US" altLang="ru-RU" dirty="0" smtClean="0"/>
              <a:t>Web</a:t>
            </a:r>
            <a:r>
              <a:rPr lang="ru-RU" altLang="ru-RU" dirty="0" smtClean="0"/>
              <a:t>-сайта являются четкая организация структуры сайта и определение его информационного наполнения. </a:t>
            </a:r>
          </a:p>
          <a:p>
            <a:pPr marL="0" indent="363538">
              <a:lnSpc>
                <a:spcPct val="110000"/>
              </a:lnSpc>
            </a:pPr>
            <a:r>
              <a:rPr lang="ru-RU" altLang="ru-RU" dirty="0" smtClean="0"/>
              <a:t>Выделяют следующие этапы </a:t>
            </a:r>
          </a:p>
          <a:p>
            <a:pPr marL="0" indent="363538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lang="ru-RU" altLang="ru-RU" dirty="0" smtClean="0"/>
              <a:t>разработки </a:t>
            </a:r>
            <a:r>
              <a:rPr lang="en-US" altLang="ru-RU" dirty="0" smtClean="0"/>
              <a:t>Web</a:t>
            </a:r>
            <a:r>
              <a:rPr lang="ru-RU" altLang="ru-RU" dirty="0" smtClean="0"/>
              <a:t>-сайта:</a:t>
            </a:r>
          </a:p>
        </p:txBody>
      </p:sp>
      <p:sp>
        <p:nvSpPr>
          <p:cNvPr id="227332" name="Rectangle 4"/>
          <p:cNvSpPr>
            <a:spLocks noChangeArrowheads="1"/>
          </p:cNvSpPr>
          <p:nvPr/>
        </p:nvSpPr>
        <p:spPr bwMode="auto">
          <a:xfrm>
            <a:off x="251520" y="3429000"/>
            <a:ext cx="2879725" cy="576263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1F4CA1"/>
            </a:solidFill>
            <a:miter lim="800000"/>
            <a:headEnd/>
            <a:tailEnd/>
          </a:ln>
        </p:spPr>
        <p:txBody>
          <a:bodyPr wrap="none" lIns="82039" tIns="41020" rIns="82039" bIns="41020" anchor="ctr"/>
          <a:lstStyle>
            <a:lvl1pPr defTabSz="820738"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r>
              <a:rPr lang="ru-RU" altLang="ru-RU" b="0" dirty="0"/>
              <a:t>Планирование</a:t>
            </a:r>
          </a:p>
        </p:txBody>
      </p:sp>
      <p:sp>
        <p:nvSpPr>
          <p:cNvPr id="227333" name="Rectangle 5"/>
          <p:cNvSpPr>
            <a:spLocks noChangeArrowheads="1"/>
          </p:cNvSpPr>
          <p:nvPr/>
        </p:nvSpPr>
        <p:spPr bwMode="auto">
          <a:xfrm>
            <a:off x="1043608" y="4005064"/>
            <a:ext cx="2879725" cy="576263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1F4CA1"/>
            </a:solidFill>
            <a:miter lim="800000"/>
            <a:headEnd/>
            <a:tailEnd/>
          </a:ln>
        </p:spPr>
        <p:txBody>
          <a:bodyPr wrap="none" lIns="82039" tIns="41020" rIns="82039" bIns="41020" anchor="ctr"/>
          <a:lstStyle>
            <a:lvl1pPr defTabSz="820738"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r>
              <a:rPr lang="ru-RU" altLang="ru-RU" b="0" dirty="0"/>
              <a:t>Реализация</a:t>
            </a:r>
          </a:p>
        </p:txBody>
      </p:sp>
      <p:sp>
        <p:nvSpPr>
          <p:cNvPr id="227334" name="Rectangle 6"/>
          <p:cNvSpPr>
            <a:spLocks noChangeArrowheads="1"/>
          </p:cNvSpPr>
          <p:nvPr/>
        </p:nvSpPr>
        <p:spPr bwMode="auto">
          <a:xfrm>
            <a:off x="1835696" y="4581128"/>
            <a:ext cx="2879725" cy="576262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1F4CA1"/>
            </a:solidFill>
            <a:miter lim="800000"/>
            <a:headEnd/>
            <a:tailEnd/>
          </a:ln>
        </p:spPr>
        <p:txBody>
          <a:bodyPr wrap="none" lIns="82039" tIns="41020" rIns="82039" bIns="41020" anchor="ctr"/>
          <a:lstStyle>
            <a:lvl1pPr defTabSz="820738"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r>
              <a:rPr lang="ru-RU" altLang="ru-RU" b="0"/>
              <a:t>Тестирование</a:t>
            </a:r>
          </a:p>
        </p:txBody>
      </p:sp>
      <p:sp>
        <p:nvSpPr>
          <p:cNvPr id="227335" name="Rectangle 7"/>
          <p:cNvSpPr>
            <a:spLocks noChangeArrowheads="1"/>
          </p:cNvSpPr>
          <p:nvPr/>
        </p:nvSpPr>
        <p:spPr bwMode="auto">
          <a:xfrm>
            <a:off x="2627784" y="5157192"/>
            <a:ext cx="2879725" cy="576262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1F4CA1"/>
            </a:solidFill>
            <a:miter lim="800000"/>
            <a:headEnd/>
            <a:tailEnd/>
          </a:ln>
        </p:spPr>
        <p:txBody>
          <a:bodyPr wrap="none" lIns="82039" tIns="41020" rIns="82039" bIns="41020" anchor="ctr"/>
          <a:lstStyle>
            <a:lvl1pPr defTabSz="820738"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r>
              <a:rPr lang="ru-RU" altLang="ru-RU" b="0" dirty="0"/>
              <a:t>Публикация</a:t>
            </a:r>
          </a:p>
        </p:txBody>
      </p:sp>
      <p:sp>
        <p:nvSpPr>
          <p:cNvPr id="227336" name="Rectangle 8"/>
          <p:cNvSpPr>
            <a:spLocks noChangeArrowheads="1"/>
          </p:cNvSpPr>
          <p:nvPr/>
        </p:nvSpPr>
        <p:spPr bwMode="auto">
          <a:xfrm>
            <a:off x="3491880" y="5733256"/>
            <a:ext cx="2879725" cy="576262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1F4CA1"/>
            </a:solidFill>
            <a:miter lim="800000"/>
            <a:headEnd/>
            <a:tailEnd/>
          </a:ln>
        </p:spPr>
        <p:txBody>
          <a:bodyPr wrap="none" lIns="82039" tIns="41020" rIns="82039" bIns="41020" anchor="ctr"/>
          <a:lstStyle>
            <a:lvl1pPr defTabSz="820738"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r>
              <a:rPr lang="ru-RU" altLang="ru-RU" b="0" dirty="0"/>
              <a:t>Рекламирование</a:t>
            </a:r>
          </a:p>
        </p:txBody>
      </p:sp>
      <p:sp>
        <p:nvSpPr>
          <p:cNvPr id="227337" name="Rectangle 9"/>
          <p:cNvSpPr>
            <a:spLocks noChangeArrowheads="1"/>
          </p:cNvSpPr>
          <p:nvPr/>
        </p:nvSpPr>
        <p:spPr bwMode="auto">
          <a:xfrm>
            <a:off x="4427984" y="6281738"/>
            <a:ext cx="2879725" cy="576262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1F4CA1"/>
            </a:solidFill>
            <a:miter lim="800000"/>
            <a:headEnd/>
            <a:tailEnd/>
          </a:ln>
        </p:spPr>
        <p:txBody>
          <a:bodyPr wrap="none" lIns="82039" tIns="41020" rIns="82039" bIns="41020" anchor="ctr"/>
          <a:lstStyle>
            <a:lvl1pPr defTabSz="820738"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r>
              <a:rPr lang="ru-RU" altLang="ru-RU" b="0" dirty="0"/>
              <a:t>Сопровождение</a:t>
            </a:r>
          </a:p>
        </p:txBody>
      </p:sp>
    </p:spTree>
    <p:extLst>
      <p:ext uri="{BB962C8B-B14F-4D97-AF65-F5344CB8AC3E}">
        <p14:creationId xmlns:p14="http://schemas.microsoft.com/office/powerpoint/2010/main" val="1410565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7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27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27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27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27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27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27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27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build="p"/>
      <p:bldP spid="227332" grpId="0" animBg="1"/>
      <p:bldP spid="227333" grpId="0" animBg="1"/>
      <p:bldP spid="227334" grpId="0" animBg="1"/>
      <p:bldP spid="227335" grpId="0" animBg="1"/>
      <p:bldP spid="227336" grpId="0" animBg="1"/>
      <p:bldP spid="22733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188640"/>
            <a:ext cx="7238628" cy="471587"/>
          </a:xfrm>
        </p:spPr>
        <p:txBody>
          <a:bodyPr>
            <a:normAutofit fontScale="90000"/>
          </a:bodyPr>
          <a:lstStyle/>
          <a:p>
            <a:r>
              <a:rPr lang="ru-RU" altLang="ru-RU" dirty="0" smtClean="0"/>
              <a:t>Планирование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68313" y="692696"/>
            <a:ext cx="8486775" cy="3384376"/>
          </a:xfrm>
        </p:spPr>
        <p:txBody>
          <a:bodyPr wrap="square" numCol="1" anchor="t" anchorCtr="0" compatLnSpc="1">
            <a:prstTxWarp prst="textNoShape">
              <a:avLst/>
            </a:prstTxWarp>
            <a:normAutofit fontScale="55000" lnSpcReduction="20000"/>
          </a:bodyPr>
          <a:lstStyle/>
          <a:p>
            <a:pPr marL="0" indent="363538">
              <a:buFont typeface="Wingdings" panose="05000000000000000000" pitchFamily="2" charset="2"/>
              <a:buNone/>
            </a:pPr>
            <a:r>
              <a:rPr lang="ru-RU" altLang="ru-RU" dirty="0" smtClean="0"/>
              <a:t>На стадии планирования определяется следующее:</a:t>
            </a:r>
          </a:p>
          <a:p>
            <a:pPr marL="0" indent="363538"/>
            <a:r>
              <a:rPr lang="ru-RU" altLang="ru-RU" dirty="0" smtClean="0"/>
              <a:t>цели создания </a:t>
            </a:r>
            <a:r>
              <a:rPr lang="en-US" altLang="ru-RU" dirty="0" smtClean="0"/>
              <a:t>Web</a:t>
            </a:r>
            <a:r>
              <a:rPr lang="ru-RU" altLang="ru-RU" dirty="0" smtClean="0"/>
              <a:t>-сайта - какие задачи он должен выполнять и на какую аудиторию он рассчитан?</a:t>
            </a:r>
          </a:p>
          <a:p>
            <a:pPr marL="0" indent="363538"/>
            <a:r>
              <a:rPr lang="ru-RU" altLang="ru-RU" dirty="0" smtClean="0"/>
              <a:t>Какая информация будет представлена и в каком порядке. </a:t>
            </a:r>
            <a:endParaRPr lang="ru-RU" altLang="ru-RU" dirty="0"/>
          </a:p>
          <a:p>
            <a:pPr marL="0" indent="363538"/>
            <a:r>
              <a:rPr lang="ru-RU" altLang="ru-RU" dirty="0" smtClean="0"/>
              <a:t>На первую страницу, как правило, размещается информация о самом сайте, для чего он предназначен и какая информация размещается на нем.</a:t>
            </a:r>
          </a:p>
          <a:p>
            <a:pPr marL="0" indent="363538"/>
            <a:r>
              <a:rPr lang="ru-RU" altLang="ru-RU" dirty="0" smtClean="0"/>
              <a:t>На остальных страницах необходимо разместить информацию в порядке определяемый различными критериями, например привлекательности. Определить навигацию по сайту – простота и удобство навигации является одним из важных факторов, определяющих посещаемость </a:t>
            </a:r>
            <a:r>
              <a:rPr lang="en-US" altLang="ru-RU" dirty="0" smtClean="0"/>
              <a:t>Web</a:t>
            </a:r>
            <a:r>
              <a:rPr lang="ru-RU" altLang="ru-RU" dirty="0" smtClean="0"/>
              <a:t>-сайта</a:t>
            </a:r>
          </a:p>
          <a:p>
            <a:pPr marL="0" indent="363538"/>
            <a:r>
              <a:rPr lang="ru-RU" altLang="ru-RU" dirty="0" smtClean="0"/>
              <a:t>особенности оформления - определяется структура каждой страницы и разрабатывается графика.</a:t>
            </a:r>
          </a:p>
          <a:p>
            <a:pPr marL="0" indent="363538">
              <a:buFont typeface="Wingdings" panose="05000000000000000000" pitchFamily="2" charset="2"/>
              <a:buNone/>
            </a:pPr>
            <a:endParaRPr lang="ru-RU" altLang="ru-RU" dirty="0" smtClean="0"/>
          </a:p>
          <a:p>
            <a:pPr marL="0" indent="363538"/>
            <a:endParaRPr lang="ru-RU" altLang="ru-RU" dirty="0" smtClean="0"/>
          </a:p>
          <a:p>
            <a:pPr marL="0" indent="363538"/>
            <a:endParaRPr lang="ru-RU" altLang="ru-RU" dirty="0" smtClean="0"/>
          </a:p>
          <a:p>
            <a:pPr marL="0" indent="363538"/>
            <a:endParaRPr lang="ru-RU" altLang="ru-RU" dirty="0" smtClean="0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251520" y="4221088"/>
            <a:ext cx="1079500" cy="1008509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1F4CA1"/>
            </a:solidFill>
            <a:miter lim="800000"/>
            <a:headEnd/>
            <a:tailEnd/>
          </a:ln>
        </p:spPr>
        <p:txBody>
          <a:bodyPr wrap="none" lIns="82039" tIns="41020" rIns="82039" bIns="41020" anchor="ctr"/>
          <a:lstStyle>
            <a:lvl1pPr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endParaRPr lang="ru-RU" altLang="ru-RU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755576" y="4509120"/>
            <a:ext cx="1079500" cy="937394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1F4CA1"/>
            </a:solidFill>
            <a:miter lim="800000"/>
            <a:headEnd/>
            <a:tailEnd/>
          </a:ln>
        </p:spPr>
        <p:txBody>
          <a:bodyPr wrap="none" lIns="82039" tIns="41020" rIns="82039" bIns="41020" anchor="ctr"/>
          <a:lstStyle>
            <a:lvl1pPr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endParaRPr lang="ru-RU" altLang="ru-RU"/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1403648" y="4725144"/>
            <a:ext cx="1079500" cy="864692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1F4CA1"/>
            </a:solidFill>
            <a:miter lim="800000"/>
            <a:headEnd/>
            <a:tailEnd/>
          </a:ln>
        </p:spPr>
        <p:txBody>
          <a:bodyPr wrap="none" lIns="82039" tIns="41020" rIns="82039" bIns="41020" anchor="ctr"/>
          <a:lstStyle>
            <a:lvl1pPr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endParaRPr lang="ru-RU" altLang="ru-RU"/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5651500" y="4653136"/>
            <a:ext cx="3240088" cy="1368252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1F4CA1"/>
            </a:solidFill>
            <a:miter lim="800000"/>
            <a:headEnd/>
            <a:tailEnd/>
          </a:ln>
        </p:spPr>
        <p:txBody>
          <a:bodyPr wrap="none" lIns="82039" tIns="41020" rIns="82039" bIns="41020" anchor="ctr"/>
          <a:lstStyle>
            <a:lvl1pPr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endParaRPr lang="ru-RU" altLang="ru-RU"/>
          </a:p>
        </p:txBody>
      </p:sp>
      <p:sp>
        <p:nvSpPr>
          <p:cNvPr id="9224" name="Rectangle 9"/>
          <p:cNvSpPr>
            <a:spLocks noChangeArrowheads="1"/>
          </p:cNvSpPr>
          <p:nvPr/>
        </p:nvSpPr>
        <p:spPr bwMode="auto">
          <a:xfrm>
            <a:off x="5796136" y="4797152"/>
            <a:ext cx="2951162" cy="503237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1F4CA1"/>
            </a:solidFill>
            <a:miter lim="800000"/>
            <a:headEnd/>
            <a:tailEnd/>
          </a:ln>
        </p:spPr>
        <p:txBody>
          <a:bodyPr wrap="none" lIns="82039" tIns="41020" rIns="82039" bIns="41020" anchor="ctr"/>
          <a:lstStyle>
            <a:lvl1pPr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endParaRPr lang="ru-RU" altLang="ru-RU"/>
          </a:p>
        </p:txBody>
      </p:sp>
      <p:sp>
        <p:nvSpPr>
          <p:cNvPr id="9225" name="Rectangle 10"/>
          <p:cNvSpPr>
            <a:spLocks noChangeArrowheads="1"/>
          </p:cNvSpPr>
          <p:nvPr/>
        </p:nvSpPr>
        <p:spPr bwMode="auto">
          <a:xfrm>
            <a:off x="5795963" y="5301207"/>
            <a:ext cx="431800" cy="575717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1F4CA1"/>
            </a:solidFill>
            <a:miter lim="800000"/>
            <a:headEnd/>
            <a:tailEnd/>
          </a:ln>
        </p:spPr>
        <p:txBody>
          <a:bodyPr wrap="none" lIns="82039" tIns="41020" rIns="82039" bIns="41020" anchor="ctr"/>
          <a:lstStyle>
            <a:lvl1pPr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endParaRPr lang="ru-RU" altLang="ru-RU"/>
          </a:p>
        </p:txBody>
      </p:sp>
      <p:sp>
        <p:nvSpPr>
          <p:cNvPr id="9226" name="AutoShape 14"/>
          <p:cNvSpPr>
            <a:spLocks/>
          </p:cNvSpPr>
          <p:nvPr/>
        </p:nvSpPr>
        <p:spPr bwMode="auto">
          <a:xfrm rot="5400000">
            <a:off x="1224087" y="4400649"/>
            <a:ext cx="358775" cy="2447925"/>
          </a:xfrm>
          <a:prstGeom prst="rightBrace">
            <a:avLst>
              <a:gd name="adj1" fmla="val 56858"/>
              <a:gd name="adj2" fmla="val 50000"/>
            </a:avLst>
          </a:prstGeom>
          <a:noFill/>
          <a:ln w="9525">
            <a:solidFill>
              <a:srgbClr val="1F4CA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2039" tIns="41020" rIns="82039" bIns="41020" anchor="ctr"/>
          <a:lstStyle>
            <a:lvl1pPr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endParaRPr lang="ru-RU" altLang="ru-RU"/>
          </a:p>
        </p:txBody>
      </p:sp>
      <p:sp>
        <p:nvSpPr>
          <p:cNvPr id="9227" name="Text Box 15"/>
          <p:cNvSpPr txBox="1">
            <a:spLocks noChangeArrowheads="1"/>
          </p:cNvSpPr>
          <p:nvPr/>
        </p:nvSpPr>
        <p:spPr bwMode="auto">
          <a:xfrm>
            <a:off x="467544" y="5733256"/>
            <a:ext cx="2643188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39" tIns="41020" rIns="82039" bIns="41020">
            <a:spAutoFit/>
          </a:bodyPr>
          <a:lstStyle>
            <a:lvl1pPr defTabSz="820738"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r>
              <a:rPr lang="ru-RU" altLang="ru-RU" sz="2400" b="0" dirty="0">
                <a:latin typeface="Times New Roman" panose="02020603050405020304" pitchFamily="18" charset="0"/>
              </a:rPr>
              <a:t>Определить кол-во</a:t>
            </a:r>
          </a:p>
          <a:p>
            <a:pPr algn="ctr"/>
            <a:r>
              <a:rPr lang="ru-RU" altLang="ru-RU" sz="2400" b="0" dirty="0">
                <a:latin typeface="Times New Roman" panose="02020603050405020304" pitchFamily="18" charset="0"/>
              </a:rPr>
              <a:t>страниц</a:t>
            </a:r>
          </a:p>
        </p:txBody>
      </p:sp>
      <p:sp>
        <p:nvSpPr>
          <p:cNvPr id="9228" name="Line 16"/>
          <p:cNvSpPr>
            <a:spLocks noChangeShapeType="1"/>
          </p:cNvSpPr>
          <p:nvPr/>
        </p:nvSpPr>
        <p:spPr bwMode="auto">
          <a:xfrm flipV="1">
            <a:off x="4860032" y="5013176"/>
            <a:ext cx="1295400" cy="6477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039" tIns="41020" rIns="82039" bIns="41020"/>
          <a:lstStyle/>
          <a:p>
            <a:endParaRPr lang="ru-RU"/>
          </a:p>
        </p:txBody>
      </p:sp>
      <p:sp>
        <p:nvSpPr>
          <p:cNvPr id="9229" name="Text Box 17"/>
          <p:cNvSpPr txBox="1">
            <a:spLocks noChangeArrowheads="1"/>
          </p:cNvSpPr>
          <p:nvPr/>
        </p:nvSpPr>
        <p:spPr bwMode="auto">
          <a:xfrm>
            <a:off x="3209925" y="4437112"/>
            <a:ext cx="1866131" cy="119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039" tIns="41020" rIns="82039" bIns="41020">
            <a:spAutoFit/>
          </a:bodyPr>
          <a:lstStyle>
            <a:lvl1pPr defTabSz="820738">
              <a:defRPr sz="2200" b="1">
                <a:solidFill>
                  <a:schemeClr val="tx1"/>
                </a:solidFill>
                <a:latin typeface="45 Helvetica Light" charset="0"/>
              </a:defRPr>
            </a:lvl1pPr>
            <a:lvl2pPr marL="742950" indent="-28575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2pPr>
            <a:lvl3pPr marL="11430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3pPr>
            <a:lvl4pPr marL="16002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4pPr>
            <a:lvl5pPr marL="2057400" indent="-228600" defTabSz="820738">
              <a:defRPr sz="2200" b="1">
                <a:solidFill>
                  <a:schemeClr val="tx1"/>
                </a:solidFill>
                <a:latin typeface="45 Helvetica Light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45 Helvetica Light" charset="0"/>
              </a:defRPr>
            </a:lvl9pPr>
          </a:lstStyle>
          <a:p>
            <a:pPr algn="ctr"/>
            <a:r>
              <a:rPr lang="ru-RU" altLang="ru-RU" sz="2400" b="0" dirty="0">
                <a:latin typeface="Times New Roman" panose="02020603050405020304" pitchFamily="18" charset="0"/>
              </a:rPr>
              <a:t>Определить</a:t>
            </a:r>
          </a:p>
          <a:p>
            <a:pPr algn="ctr"/>
            <a:r>
              <a:rPr lang="ru-RU" altLang="ru-RU" sz="2400" b="0" dirty="0">
                <a:latin typeface="Times New Roman" panose="02020603050405020304" pitchFamily="18" charset="0"/>
              </a:rPr>
              <a:t>название</a:t>
            </a:r>
          </a:p>
          <a:p>
            <a:pPr algn="ctr"/>
            <a:r>
              <a:rPr lang="ru-RU" altLang="ru-RU" sz="2400" b="0" dirty="0">
                <a:latin typeface="Times New Roman" panose="02020603050405020304" pitchFamily="18" charset="0"/>
              </a:rPr>
              <a:t>сайта</a:t>
            </a:r>
          </a:p>
        </p:txBody>
      </p:sp>
    </p:spTree>
    <p:extLst>
      <p:ext uri="{BB962C8B-B14F-4D97-AF65-F5344CB8AC3E}">
        <p14:creationId xmlns:p14="http://schemas.microsoft.com/office/powerpoint/2010/main" val="18497180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28650" y="336097"/>
            <a:ext cx="7886700" cy="71664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Планирование - Маркетинговый анализ</a:t>
            </a:r>
            <a:r>
              <a:rPr lang="ru-RU" alt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</p:txBody>
      </p:sp>
      <p:sp>
        <p:nvSpPr>
          <p:cNvPr id="270339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68313" y="1198563"/>
            <a:ext cx="8486775" cy="5659437"/>
          </a:xfrm>
        </p:spPr>
        <p:txBody>
          <a:bodyPr wrap="square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marL="0" indent="363538">
              <a:buFont typeface="Wingdings" panose="05000000000000000000" pitchFamily="2" charset="2"/>
              <a:buNone/>
            </a:pPr>
            <a:r>
              <a:rPr lang="ru-RU" altLang="ru-RU" b="1" dirty="0" smtClean="0"/>
              <a:t> </a:t>
            </a:r>
            <a:r>
              <a:rPr lang="ru-RU" altLang="ru-RU" b="1" dirty="0"/>
              <a:t>Н</a:t>
            </a:r>
            <a:r>
              <a:rPr lang="ru-RU" altLang="ru-RU" b="1" dirty="0" smtClean="0"/>
              <a:t>а </a:t>
            </a:r>
            <a:r>
              <a:rPr lang="ru-RU" altLang="ru-RU" b="1" dirty="0" smtClean="0"/>
              <a:t>этом этапе необходимо: </a:t>
            </a:r>
          </a:p>
          <a:p>
            <a:pPr marL="0" indent="363538"/>
            <a:r>
              <a:rPr lang="ru-RU" altLang="ru-RU" dirty="0" smtClean="0"/>
              <a:t>Представлять потенциальных посетителей сайта, их возможности, пол, возраст, предпочтения, вкусы, уровень компьютерной грамотности.</a:t>
            </a:r>
          </a:p>
          <a:p>
            <a:pPr marL="0" indent="363538">
              <a:buFont typeface="Wingdings" panose="05000000000000000000" pitchFamily="2" charset="2"/>
              <a:buNone/>
            </a:pPr>
            <a:r>
              <a:rPr lang="ru-RU" altLang="ru-RU" dirty="0" smtClean="0"/>
              <a:t>Практически всегда пользователи являются достаточно разнообразной аудиторией, которую следует разделить на условные группы и выделить из них самые главные.</a:t>
            </a:r>
          </a:p>
          <a:p>
            <a:pPr marL="0" indent="363538"/>
            <a:r>
              <a:rPr lang="ru-RU" altLang="ru-RU" dirty="0" smtClean="0"/>
              <a:t>Прогнозирование количественных оценок посещаемости сайта</a:t>
            </a:r>
          </a:p>
          <a:p>
            <a:pPr marL="0" indent="363538">
              <a:buFont typeface="Wingdings" panose="05000000000000000000" pitchFamily="2" charset="2"/>
              <a:buNone/>
            </a:pPr>
            <a:r>
              <a:rPr lang="ru-RU" altLang="ru-RU" dirty="0" smtClean="0"/>
              <a:t>Исходя из имеющихся данных маркетинговых исследований, а так же по частоте появления целевых поисковых фраз.</a:t>
            </a:r>
          </a:p>
        </p:txBody>
      </p:sp>
    </p:spTree>
    <p:extLst>
      <p:ext uri="{BB962C8B-B14F-4D97-AF65-F5344CB8AC3E}">
        <p14:creationId xmlns:p14="http://schemas.microsoft.com/office/powerpoint/2010/main" val="2530175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0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0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70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70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33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Реализация</a:t>
            </a:r>
          </a:p>
        </p:txBody>
      </p:sp>
      <p:sp>
        <p:nvSpPr>
          <p:cNvPr id="23040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95288" y="1341438"/>
            <a:ext cx="8486775" cy="5183187"/>
          </a:xfrm>
        </p:spPr>
        <p:txBody>
          <a:bodyPr wrap="square" numCol="1" anchor="t" anchorCtr="0" compatLnSpc="1">
            <a:prstTxWarp prst="textNoShape">
              <a:avLst/>
            </a:prstTxWarp>
            <a:normAutofit fontScale="62500" lnSpcReduction="20000"/>
          </a:bodyPr>
          <a:lstStyle/>
          <a:p>
            <a:pPr marL="542925" lvl="1" indent="357188"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dirty="0" smtClean="0"/>
              <a:t> На этом этапе проводится подготовка текстового и графического материала (печать, сканирование). </a:t>
            </a:r>
          </a:p>
          <a:p>
            <a:pPr marL="542925" lvl="1" indent="357188">
              <a:buClr>
                <a:schemeClr val="folHlink"/>
              </a:buClr>
              <a:buSzPct val="60000"/>
            </a:pPr>
            <a:r>
              <a:rPr lang="ru-RU" altLang="ru-RU" dirty="0" smtClean="0"/>
              <a:t>Материал разбивается по файлам в соответствии со структурой.</a:t>
            </a:r>
          </a:p>
          <a:p>
            <a:pPr marL="542925" lvl="1" indent="357188">
              <a:buClr>
                <a:schemeClr val="folHlink"/>
              </a:buClr>
              <a:buSzPct val="60000"/>
            </a:pPr>
            <a:r>
              <a:rPr lang="ru-RU" altLang="ru-RU" dirty="0" smtClean="0"/>
              <a:t>Организуются ссылки между файлами сайта. </a:t>
            </a:r>
          </a:p>
          <a:p>
            <a:pPr marL="542925" lvl="1" indent="357188">
              <a:buClr>
                <a:schemeClr val="folHlink"/>
              </a:buClr>
              <a:buSzPct val="60000"/>
            </a:pPr>
            <a:r>
              <a:rPr lang="ru-RU" altLang="ru-RU" dirty="0" smtClean="0"/>
              <a:t>Рекомендуется создать шаблон-заготовку страницы с основными структурными областями и стилевым оформлением и использовать ее для создания всех страниц узла. </a:t>
            </a:r>
            <a:endParaRPr lang="ru-RU" altLang="ru-RU" dirty="0" smtClean="0"/>
          </a:p>
          <a:p>
            <a:pPr marL="542925" lvl="1" indent="357188"/>
            <a:r>
              <a:rPr lang="ru-RU" altLang="ru-RU" dirty="0" smtClean="0"/>
              <a:t>Можно менять в каждой новой странице только содержимое и адресацию ссылок, такая организация работы сократит время, потраченное на каждую из них. </a:t>
            </a:r>
          </a:p>
          <a:p>
            <a:pPr marL="542925" lvl="1" indent="357188"/>
            <a:r>
              <a:rPr lang="ru-RU" altLang="ru-RU" dirty="0" smtClean="0"/>
              <a:t>Необходимо обеспечить, чтобы посетитель попавший на любую страницу сайта мог легко сориентироваться – и важно в этом случае показать ему, что она является частью целого сайта, дать ему возможность перейти по ссылке на главную страницу и просмотреть остальные разделы.</a:t>
            </a:r>
          </a:p>
          <a:p>
            <a:pPr marL="542925" lvl="1" indent="357188"/>
            <a:r>
              <a:rPr lang="ru-RU" altLang="ru-RU" dirty="0" smtClean="0"/>
              <a:t>При создании </a:t>
            </a:r>
            <a:r>
              <a:rPr lang="en-US" altLang="ru-RU" dirty="0" smtClean="0"/>
              <a:t>Web</a:t>
            </a:r>
            <a:r>
              <a:rPr lang="ru-RU" altLang="ru-RU" dirty="0" smtClean="0"/>
              <a:t>-страниц необходимо учитывать, что разработанный Вами </a:t>
            </a:r>
            <a:r>
              <a:rPr lang="en-US" altLang="ru-RU" dirty="0" smtClean="0"/>
              <a:t>Web</a:t>
            </a:r>
            <a:r>
              <a:rPr lang="ru-RU" altLang="ru-RU" dirty="0" smtClean="0"/>
              <a:t>-сайт может выглядеть на компьютерах разных пользователей по-разному.</a:t>
            </a:r>
          </a:p>
          <a:p>
            <a:pPr marL="542925" lvl="1" indent="357188">
              <a:buFont typeface="Wingdings" panose="05000000000000000000" pitchFamily="2" charset="2"/>
              <a:buNone/>
            </a:pPr>
            <a:r>
              <a:rPr lang="ru-RU" altLang="ru-RU" dirty="0" smtClean="0"/>
              <a:t> Это зависит от многих параметров – типа браузера клиента, установок операционной системы, аппаратных ресурсов компьютера и т.п. </a:t>
            </a:r>
          </a:p>
          <a:p>
            <a:pPr marL="542925" lvl="1" indent="357188"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dirty="0" smtClean="0"/>
              <a:t>Создание сайта, разработка структуры, размещение материала возможно:</a:t>
            </a:r>
          </a:p>
          <a:p>
            <a:pPr marL="542925" lvl="1" indent="357188">
              <a:buSzPct val="60000"/>
            </a:pPr>
            <a:r>
              <a:rPr lang="ru-RU" altLang="ru-RU" dirty="0" smtClean="0"/>
              <a:t>В текстовом редакторе (например блокнот) - </a:t>
            </a:r>
            <a:r>
              <a:rPr lang="ru-RU" altLang="ru-RU" b="1" dirty="0" smtClean="0"/>
              <a:t>в ручную</a:t>
            </a:r>
          </a:p>
          <a:p>
            <a:pPr marL="542925" lvl="1" indent="357188">
              <a:buSzPct val="60000"/>
            </a:pPr>
            <a:r>
              <a:rPr lang="ru-RU" altLang="ru-RU" dirty="0" smtClean="0"/>
              <a:t>С помощью различных средств разработки (</a:t>
            </a:r>
            <a:r>
              <a:rPr lang="en-US" altLang="ru-RU" dirty="0" smtClean="0"/>
              <a:t>FrontPage, Publisher</a:t>
            </a:r>
            <a:r>
              <a:rPr lang="ru-RU" altLang="ru-RU" dirty="0" smtClean="0"/>
              <a:t>) - </a:t>
            </a:r>
            <a:r>
              <a:rPr lang="en-US" altLang="ru-RU" dirty="0" smtClean="0"/>
              <a:t> </a:t>
            </a:r>
            <a:r>
              <a:rPr lang="ru-RU" altLang="ru-RU" b="1" dirty="0" smtClean="0"/>
              <a:t>автоматически </a:t>
            </a:r>
          </a:p>
          <a:p>
            <a:pPr marL="542925" lvl="1" indent="357188"/>
            <a:endParaRPr lang="ru-RU" altLang="ru-RU" dirty="0" smtClean="0"/>
          </a:p>
          <a:p>
            <a:pPr marL="542925" lvl="1" indent="357188">
              <a:buClr>
                <a:schemeClr val="folHlink"/>
              </a:buClr>
              <a:buSzPct val="60000"/>
            </a:pPr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3192459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0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0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0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30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30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304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304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304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304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304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Реализация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95288" y="1341438"/>
            <a:ext cx="8486775" cy="5183187"/>
          </a:xfrm>
        </p:spPr>
        <p:txBody>
          <a:bodyPr wrap="square" numCol="1" anchor="t" anchorCtr="0" compatLnSpc="1">
            <a:prstTxWarp prst="textNoShape">
              <a:avLst/>
            </a:prstTxWarp>
            <a:normAutofit fontScale="62500" lnSpcReduction="20000"/>
          </a:bodyPr>
          <a:lstStyle/>
          <a:p>
            <a:pPr marL="542925" lvl="1" indent="357188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lang="ru-RU" altLang="ru-RU" dirty="0" smtClean="0"/>
              <a:t>Тестирование  состоит из двух этапов: </a:t>
            </a:r>
          </a:p>
          <a:p>
            <a:pPr marL="542925" lvl="1" indent="357188">
              <a:lnSpc>
                <a:spcPct val="110000"/>
              </a:lnSpc>
            </a:pPr>
            <a:r>
              <a:rPr lang="ru-RU" altLang="ru-RU" dirty="0" smtClean="0"/>
              <a:t>тестирование на работоспособность </a:t>
            </a:r>
          </a:p>
          <a:p>
            <a:pPr marL="542925" lvl="1" indent="357188">
              <a:lnSpc>
                <a:spcPct val="110000"/>
              </a:lnSpc>
            </a:pPr>
            <a:r>
              <a:rPr lang="ru-RU" altLang="ru-RU" dirty="0" smtClean="0"/>
              <a:t>тестирование на удобство пользования интерфейсом.</a:t>
            </a:r>
          </a:p>
          <a:p>
            <a:pPr marL="542925" lvl="1" indent="357188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lang="ru-RU" altLang="ru-RU" dirty="0" smtClean="0"/>
              <a:t>На этапе тестирования на работоспособность проверяют, как функционирует </a:t>
            </a:r>
            <a:r>
              <a:rPr lang="en-US" altLang="ru-RU" dirty="0" smtClean="0"/>
              <a:t>Web</a:t>
            </a:r>
            <a:r>
              <a:rPr lang="ru-RU" altLang="ru-RU" dirty="0" smtClean="0"/>
              <a:t>-сайт, используя те же условия, при которых с ним будет работать пользователь. </a:t>
            </a:r>
          </a:p>
          <a:p>
            <a:pPr marL="542925" lvl="1" indent="357188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lang="ru-RU" altLang="ru-RU" dirty="0" smtClean="0"/>
              <a:t>Проверяется работоспособность </a:t>
            </a:r>
            <a:r>
              <a:rPr lang="en-US" altLang="ru-RU" dirty="0" smtClean="0"/>
              <a:t>Web</a:t>
            </a:r>
            <a:r>
              <a:rPr lang="ru-RU" altLang="ru-RU" dirty="0" smtClean="0"/>
              <a:t>-сайта в различных браузерах</a:t>
            </a:r>
          </a:p>
          <a:p>
            <a:pPr marL="542925" lvl="1" indent="357188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lang="ru-RU" altLang="ru-RU" dirty="0" smtClean="0"/>
              <a:t>Для тестирования на удобство пользования интерфейсом крупные компании приглашают специальные группы людей. </a:t>
            </a:r>
          </a:p>
          <a:p>
            <a:pPr marL="542925" lvl="1" indent="357188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lang="ru-RU" altLang="ru-RU" sz="3500" dirty="0" smtClean="0"/>
              <a:t>Публикация</a:t>
            </a:r>
            <a:endParaRPr lang="ru-RU" altLang="ru-RU" dirty="0" smtClean="0"/>
          </a:p>
          <a:p>
            <a:pPr marL="0" indent="363538"/>
            <a:r>
              <a:rPr lang="ru-RU" altLang="ru-RU" dirty="0" smtClean="0"/>
              <a:t>Анализ сайтов-конкурентов для выявления у них минусов и недоработок, которые помогут создать лучший сайт, найти успешные решения </a:t>
            </a:r>
          </a:p>
          <a:p>
            <a:pPr marL="0" indent="363538">
              <a:buFont typeface="Wingdings" panose="05000000000000000000" pitchFamily="2" charset="2"/>
              <a:buNone/>
            </a:pPr>
            <a:r>
              <a:rPr lang="ru-RU" altLang="ru-RU" dirty="0" smtClean="0"/>
              <a:t>У конкурентных сайтов анализируются такие параметры как: дизайн, цветовое решение, навигация, качество иллюстраций, информационное наполнение. </a:t>
            </a:r>
          </a:p>
          <a:p>
            <a:pPr marL="0" indent="363538">
              <a:buFont typeface="Wingdings" panose="05000000000000000000" pitchFamily="2" charset="2"/>
              <a:buNone/>
            </a:pPr>
            <a:r>
              <a:rPr lang="ru-RU" altLang="ru-RU" dirty="0" smtClean="0"/>
              <a:t>А также скорость загрузки, наличие подписки на новости, поиск, системы бонусов.</a:t>
            </a:r>
          </a:p>
          <a:p>
            <a:pPr marL="542925" lvl="1" indent="357188">
              <a:lnSpc>
                <a:spcPct val="110000"/>
              </a:lnSpc>
              <a:buFont typeface="Wingdings" panose="05000000000000000000" pitchFamily="2" charset="2"/>
              <a:buNone/>
            </a:pPr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132400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Рекламирование</a:t>
            </a:r>
          </a:p>
        </p:txBody>
      </p:sp>
      <p:sp>
        <p:nvSpPr>
          <p:cNvPr id="23347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68313" y="1268413"/>
            <a:ext cx="8486775" cy="5516562"/>
          </a:xfrm>
        </p:spPr>
        <p:txBody>
          <a:bodyPr wrap="square" numCol="1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marL="542925" lvl="1" indent="357188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lang="ru-RU" altLang="ru-RU" dirty="0" smtClean="0"/>
              <a:t>Существует множество приемов рекламирования сайта:</a:t>
            </a:r>
          </a:p>
          <a:p>
            <a:pPr marL="542925" lvl="1" indent="357188">
              <a:lnSpc>
                <a:spcPct val="110000"/>
              </a:lnSpc>
              <a:buClr>
                <a:schemeClr val="folHlink"/>
              </a:buClr>
            </a:pPr>
            <a:r>
              <a:rPr lang="ru-RU" altLang="ru-RU" dirty="0" smtClean="0"/>
              <a:t>размещение информации на поисковом </a:t>
            </a:r>
            <a:r>
              <a:rPr lang="en-US" altLang="ru-RU" dirty="0" smtClean="0"/>
              <a:t>Web</a:t>
            </a:r>
            <a:r>
              <a:rPr lang="ru-RU" altLang="ru-RU" dirty="0" smtClean="0"/>
              <a:t>-сайте</a:t>
            </a:r>
          </a:p>
          <a:p>
            <a:pPr marL="542925" lvl="1" indent="357188">
              <a:lnSpc>
                <a:spcPct val="110000"/>
              </a:lnSpc>
              <a:buClr>
                <a:schemeClr val="folHlink"/>
              </a:buClr>
            </a:pPr>
            <a:r>
              <a:rPr lang="ru-RU" altLang="ru-RU" dirty="0" smtClean="0"/>
              <a:t>организация взаимных ссылок с другими сайтами и т.д.</a:t>
            </a:r>
            <a:endParaRPr lang="ru-RU" altLang="ru-RU" i="1" dirty="0" smtClean="0"/>
          </a:p>
          <a:p>
            <a:pPr marL="542925" lvl="1" indent="357188">
              <a:buFont typeface="Wingdings" panose="05000000000000000000" pitchFamily="2" charset="2"/>
              <a:buNone/>
            </a:pPr>
            <a:r>
              <a:rPr lang="ru-RU" altLang="ru-RU" dirty="0" smtClean="0"/>
              <a:t>Чтобы сайт пользовался популярностью необходимо, чтобы содержимое </a:t>
            </a:r>
            <a:r>
              <a:rPr lang="en-US" altLang="ru-RU" dirty="0" smtClean="0"/>
              <a:t>Web</a:t>
            </a:r>
            <a:r>
              <a:rPr lang="ru-RU" altLang="ru-RU" dirty="0" smtClean="0"/>
              <a:t>-сайта – была достоверна и полна. </a:t>
            </a:r>
          </a:p>
          <a:p>
            <a:pPr marL="542925" lvl="1" indent="357188">
              <a:buFont typeface="Wingdings" panose="05000000000000000000" pitchFamily="2" charset="2"/>
              <a:buNone/>
            </a:pPr>
            <a:r>
              <a:rPr lang="ru-RU" altLang="ru-RU" dirty="0" smtClean="0"/>
              <a:t>Информация должна быть представлена таким образом, чтобы пользователь, однажды посетивший </a:t>
            </a:r>
            <a:r>
              <a:rPr lang="en-US" altLang="ru-RU" dirty="0" smtClean="0"/>
              <a:t>Web</a:t>
            </a:r>
            <a:r>
              <a:rPr lang="ru-RU" altLang="ru-RU" dirty="0" smtClean="0"/>
              <a:t>-сайт, еще ни раз обратился к нему</a:t>
            </a:r>
            <a:r>
              <a:rPr lang="ru-RU" altLang="ru-RU" dirty="0" smtClean="0"/>
              <a:t>.</a:t>
            </a:r>
          </a:p>
          <a:p>
            <a:pPr marL="542925" lvl="1" indent="357188">
              <a:buFont typeface="Wingdings" panose="05000000000000000000" pitchFamily="2" charset="2"/>
              <a:buNone/>
            </a:pPr>
            <a:r>
              <a:rPr lang="ru-RU" altLang="ru-RU" sz="4100" b="1" dirty="0" smtClean="0"/>
              <a:t>Сопровождение</a:t>
            </a:r>
            <a:endParaRPr lang="ru-RU" altLang="ru-RU" sz="4100" b="1" dirty="0" smtClean="0"/>
          </a:p>
          <a:p>
            <a:pPr marL="542925" lvl="1" indent="357188">
              <a:lnSpc>
                <a:spcPct val="110000"/>
              </a:lnSpc>
            </a:pPr>
            <a:r>
              <a:rPr lang="ru-RU" altLang="ru-RU" dirty="0" smtClean="0"/>
              <a:t>Содержимое </a:t>
            </a:r>
            <a:r>
              <a:rPr lang="en-US" altLang="ru-RU" dirty="0" smtClean="0"/>
              <a:t>Web</a:t>
            </a:r>
            <a:r>
              <a:rPr lang="ru-RU" altLang="ru-RU" dirty="0" smtClean="0"/>
              <a:t>-сайта может подвергаться неоднократным изменениям. </a:t>
            </a:r>
          </a:p>
          <a:p>
            <a:pPr marL="542925" lvl="1" indent="357188">
              <a:lnSpc>
                <a:spcPct val="110000"/>
              </a:lnSpc>
            </a:pPr>
            <a:r>
              <a:rPr lang="ru-RU" altLang="ru-RU" dirty="0" smtClean="0"/>
              <a:t>Важно, чтобы предоставляемая на </a:t>
            </a:r>
            <a:r>
              <a:rPr lang="en-US" altLang="ru-RU" dirty="0" smtClean="0"/>
              <a:t>Web</a:t>
            </a:r>
            <a:r>
              <a:rPr lang="ru-RU" altLang="ru-RU" dirty="0" smtClean="0"/>
              <a:t>-сайте информация всегда была актуальной, поэтому необходимо как можно чаще обновлять информацию на </a:t>
            </a:r>
            <a:r>
              <a:rPr lang="en-US" altLang="ru-RU" dirty="0" smtClean="0"/>
              <a:t>Web</a:t>
            </a:r>
            <a:r>
              <a:rPr lang="ru-RU" altLang="ru-RU" dirty="0" smtClean="0"/>
              <a:t>-сайте. </a:t>
            </a:r>
            <a:endParaRPr lang="ru-RU" altLang="ru-RU" i="1" u="sng" dirty="0" smtClean="0"/>
          </a:p>
          <a:p>
            <a:pPr marL="542925" lvl="1" indent="357188"/>
            <a:r>
              <a:rPr lang="ru-RU" altLang="ru-RU" dirty="0" smtClean="0"/>
              <a:t>Обязательное правило</a:t>
            </a:r>
            <a:r>
              <a:rPr lang="ru-RU" altLang="ru-RU" i="1" dirty="0" smtClean="0"/>
              <a:t>.</a:t>
            </a:r>
            <a:r>
              <a:rPr lang="ru-RU" altLang="ru-RU" dirty="0" smtClean="0"/>
              <a:t> </a:t>
            </a:r>
            <a:r>
              <a:rPr lang="en-US" altLang="ru-RU" dirty="0" smtClean="0"/>
              <a:t>Web</a:t>
            </a:r>
            <a:r>
              <a:rPr lang="ru-RU" altLang="ru-RU" dirty="0" smtClean="0"/>
              <a:t>-сайт должен обновляться не реже одного раза в месяц. В противном случае вы  потеряете не только потенциальных, но и уже состоявшихся посетителей.</a:t>
            </a:r>
          </a:p>
          <a:p>
            <a:pPr marL="542925" lvl="1" indent="357188">
              <a:buFont typeface="Wingdings" panose="05000000000000000000" pitchFamily="2" charset="2"/>
              <a:buNone/>
            </a:pPr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2109110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3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3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3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33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33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33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334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334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47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Навигационная схема </a:t>
            </a:r>
            <a:r>
              <a:rPr lang="en-US" altLang="ru-RU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Web</a:t>
            </a:r>
            <a:r>
              <a:rPr lang="ru-RU" altLang="ru-RU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-сайта </a:t>
            </a:r>
          </a:p>
        </p:txBody>
      </p:sp>
      <p:sp>
        <p:nvSpPr>
          <p:cNvPr id="22835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042988" y="1341438"/>
            <a:ext cx="7912100" cy="52562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363538">
              <a:buFont typeface="Wingdings" panose="05000000000000000000" pitchFamily="2" charset="2"/>
              <a:buNone/>
            </a:pPr>
            <a:r>
              <a:rPr lang="en-US" altLang="ru-RU" sz="2000" smtClean="0"/>
              <a:t>Web</a:t>
            </a:r>
            <a:r>
              <a:rPr lang="ru-RU" altLang="ru-RU" sz="2000" smtClean="0"/>
              <a:t>-сайт состоит из связанных между собой гипертекстовых документов.</a:t>
            </a:r>
          </a:p>
          <a:p>
            <a:pPr marL="0" indent="363538"/>
            <a:r>
              <a:rPr lang="ru-RU" altLang="ru-RU" sz="2000" smtClean="0"/>
              <a:t>Гипертекст – это способ хранения и манипулирования информации, позволяющий устанавливать связи между любыми “информационными единицами”. </a:t>
            </a:r>
          </a:p>
          <a:p>
            <a:pPr marL="0" indent="363538"/>
            <a:r>
              <a:rPr lang="ru-RU" altLang="ru-RU" sz="2000" smtClean="0"/>
              <a:t>Связь между информационными единицами осуществляется по гиперссылкам. </a:t>
            </a:r>
          </a:p>
          <a:p>
            <a:pPr marL="0" indent="363538"/>
            <a:r>
              <a:rPr lang="ru-RU" altLang="ru-RU" sz="2000" smtClean="0"/>
              <a:t>Гиперссылка  - это выделенный фрагмент текста, с помощью которого осуществляется переход от одного документа к другому. Обычно гиперссылки выделяют синим цветом и подчеркиванием.</a:t>
            </a:r>
          </a:p>
          <a:p>
            <a:pPr marL="0" indent="363538"/>
            <a:r>
              <a:rPr lang="ru-RU" altLang="ru-RU" sz="2000" smtClean="0"/>
              <a:t>Навигационная схема </a:t>
            </a:r>
            <a:r>
              <a:rPr lang="en-US" altLang="ru-RU" sz="2000" smtClean="0"/>
              <a:t>Web</a:t>
            </a:r>
            <a:r>
              <a:rPr lang="ru-RU" altLang="ru-RU" sz="2000" smtClean="0"/>
              <a:t>-сайта зависит от его структуры и определяет то, как пользователь будет по нему перемещаться и получать доступ к информации. </a:t>
            </a:r>
            <a:endParaRPr lang="ru-RU" altLang="ru-RU" sz="2000" u="sng" smtClean="0"/>
          </a:p>
        </p:txBody>
      </p:sp>
    </p:spTree>
    <p:extLst>
      <p:ext uri="{BB962C8B-B14F-4D97-AF65-F5344CB8AC3E}">
        <p14:creationId xmlns:p14="http://schemas.microsoft.com/office/powerpoint/2010/main" val="1961071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8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8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28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28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35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Минусы </a:t>
            </a:r>
            <a:r>
              <a:rPr lang="ru-RU" dirty="0" err="1" smtClean="0"/>
              <a:t>иии</a:t>
            </a:r>
            <a:r>
              <a:rPr lang="ru-RU" dirty="0" smtClean="0"/>
              <a:t>… Отсутствие плюсов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Не самый быстрый при загрузке и работе. Говоря откровенно - самый медленный браузер</a:t>
            </a:r>
            <a:r>
              <a:rPr lang="ru-RU" dirty="0" smtClean="0"/>
              <a:t>!</a:t>
            </a:r>
          </a:p>
          <a:p>
            <a:r>
              <a:rPr lang="ru-RU" dirty="0"/>
              <a:t>Стандартный и "серый" внешний вид. Вы от </a:t>
            </a:r>
            <a:r>
              <a:rPr lang="ru-RU" dirty="0" smtClean="0"/>
              <a:t>него </a:t>
            </a:r>
            <a:r>
              <a:rPr lang="ru-RU" dirty="0"/>
              <a:t>еще не устали</a:t>
            </a:r>
            <a:r>
              <a:rPr lang="ru-RU" dirty="0" smtClean="0"/>
              <a:t>?</a:t>
            </a:r>
          </a:p>
          <a:p>
            <a:r>
              <a:rPr lang="ru-RU" dirty="0"/>
              <a:t>Слишком медленный и слишком нестабильный. Его держит на плаву только то, что он предустановлен в каждой операционной системе </a:t>
            </a:r>
            <a:r>
              <a:rPr lang="ru-RU" dirty="0" err="1"/>
              <a:t>Windows</a:t>
            </a:r>
            <a:r>
              <a:rPr lang="ru-RU" dirty="0"/>
              <a:t>. Иначе, не продержаться бы ему и дня.</a:t>
            </a:r>
          </a:p>
        </p:txBody>
      </p:sp>
      <p:pic>
        <p:nvPicPr>
          <p:cNvPr id="4" name="Picture 10" descr="http://files.softicons.com/download/system-icons/windows-8-metro-invert-icons-by-dakirby309/png/512x512/Web%20Browsers/Internet%20Explorer%201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76256" y="332656"/>
            <a:ext cx="1071570" cy="107157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/>
          <a:lstStyle/>
          <a:p>
            <a:r>
              <a:rPr lang="en-US" dirty="0" smtClean="0"/>
              <a:t>Safari </a:t>
            </a:r>
            <a:r>
              <a:rPr lang="ru-RU" dirty="0" smtClean="0"/>
              <a:t>Почти на 5…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329642" cy="5411807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/>
              <a:t>Safari</a:t>
            </a:r>
            <a:r>
              <a:rPr lang="ru-RU" dirty="0"/>
              <a:t> – типичный продукт </a:t>
            </a:r>
            <a:r>
              <a:rPr lang="ru-RU" dirty="0" err="1"/>
              <a:t>Apple</a:t>
            </a:r>
            <a:r>
              <a:rPr lang="ru-RU" dirty="0"/>
              <a:t>. Он прост в использовании, он надёжен, содержит много </a:t>
            </a:r>
            <a:r>
              <a:rPr lang="ru-RU" dirty="0" smtClean="0"/>
              <a:t>инноваций.</a:t>
            </a:r>
            <a:endParaRPr lang="en-US" dirty="0" smtClean="0"/>
          </a:p>
          <a:p>
            <a:r>
              <a:rPr lang="ru-RU" dirty="0"/>
              <a:t>Он красив и прост. Дизайн выдержан в строгом, но стильном цвете. Всё устроено максимально понятно и органично. Даже новичок сможет разобраться в настройках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ru-RU" dirty="0" err="1"/>
              <a:t>Safari</a:t>
            </a:r>
            <a:r>
              <a:rPr lang="ru-RU" dirty="0"/>
              <a:t> обладает гибким инструментом закладок и трансляции RSS-лент. Те, кто пользуются </a:t>
            </a:r>
            <a:r>
              <a:rPr lang="ru-RU" dirty="0" err="1"/>
              <a:t>Safari</a:t>
            </a:r>
            <a:r>
              <a:rPr lang="ru-RU" dirty="0"/>
              <a:t> на сенсорных устройствах, получают возможность легко управлять браузером определёнными касаниями и движениями. В </a:t>
            </a:r>
            <a:r>
              <a:rPr lang="ru-RU" dirty="0" err="1"/>
              <a:t>Safari</a:t>
            </a:r>
            <a:r>
              <a:rPr lang="ru-RU" dirty="0"/>
              <a:t> вообще много полезностей для обладателей яблочных устройств.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 не совсем…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Все вышеперечисленные плюсы свойственны только для тех, кто пользуется </a:t>
            </a:r>
            <a:r>
              <a:rPr lang="ru-RU" dirty="0" err="1"/>
              <a:t>Safari</a:t>
            </a:r>
            <a:r>
              <a:rPr lang="ru-RU" dirty="0"/>
              <a:t> на продуктах </a:t>
            </a:r>
            <a:r>
              <a:rPr lang="ru-RU" dirty="0" err="1"/>
              <a:t>Apple</a:t>
            </a:r>
            <a:r>
              <a:rPr lang="ru-RU" dirty="0"/>
              <a:t>. </a:t>
            </a:r>
            <a:r>
              <a:rPr lang="ru-RU" dirty="0" err="1"/>
              <a:t>Windows</a:t>
            </a:r>
            <a:r>
              <a:rPr lang="ru-RU" dirty="0"/>
              <a:t> версия </a:t>
            </a:r>
            <a:r>
              <a:rPr lang="ru-RU" dirty="0" err="1"/>
              <a:t>Safari</a:t>
            </a:r>
            <a:r>
              <a:rPr lang="ru-RU" dirty="0"/>
              <a:t> – это олицетворение нестабильности. Постоянные вылеты, долгая загрузка и запуск, </a:t>
            </a:r>
            <a:r>
              <a:rPr lang="ru-RU" dirty="0" err="1"/>
              <a:t>подвисания</a:t>
            </a:r>
            <a:r>
              <a:rPr lang="ru-RU" dirty="0"/>
              <a:t> – это характерные признаки </a:t>
            </a:r>
            <a:r>
              <a:rPr lang="ru-RU" dirty="0" err="1"/>
              <a:t>Safari</a:t>
            </a:r>
            <a:r>
              <a:rPr lang="ru-RU" dirty="0"/>
              <a:t> для </a:t>
            </a:r>
            <a:r>
              <a:rPr lang="ru-RU" dirty="0" err="1" smtClean="0"/>
              <a:t>Windows</a:t>
            </a:r>
            <a:r>
              <a:rPr lang="ru-RU" dirty="0" smtClean="0"/>
              <a:t>( но тут не сложно догадаться почему </a:t>
            </a:r>
            <a:r>
              <a:rPr lang="en-US" dirty="0" smtClean="0">
                <a:sym typeface="Wingdings" pitchFamily="2" charset="2"/>
              </a:rPr>
              <a:t>)</a:t>
            </a:r>
          </a:p>
          <a:p>
            <a:r>
              <a:rPr lang="ru-RU" dirty="0"/>
              <a:t>Следующий минус – это размер. Не знаю, что </a:t>
            </a:r>
            <a:r>
              <a:rPr lang="ru-RU" dirty="0" err="1"/>
              <a:t>Apple</a:t>
            </a:r>
            <a:r>
              <a:rPr lang="ru-RU" dirty="0"/>
              <a:t> туда вложил, но «простой» браузер не должен весить 100мб в распакованном </a:t>
            </a:r>
            <a:r>
              <a:rPr lang="ru-RU" dirty="0" smtClean="0"/>
              <a:t>виде.</a:t>
            </a:r>
          </a:p>
          <a:p>
            <a:pPr algn="ctr"/>
            <a:r>
              <a:rPr lang="ru-RU" dirty="0" smtClean="0"/>
              <a:t>Вывод</a:t>
            </a:r>
          </a:p>
          <a:p>
            <a:r>
              <a:rPr lang="ru-RU" dirty="0" smtClean="0"/>
              <a:t> </a:t>
            </a:r>
            <a:r>
              <a:rPr lang="ru-RU" dirty="0"/>
              <a:t>Если вы владелец </a:t>
            </a:r>
            <a:r>
              <a:rPr lang="ru-RU" dirty="0" err="1"/>
              <a:t>iPhone</a:t>
            </a:r>
            <a:r>
              <a:rPr lang="ru-RU" dirty="0"/>
              <a:t>, </a:t>
            </a:r>
            <a:r>
              <a:rPr lang="ru-RU" dirty="0" err="1"/>
              <a:t>iPad</a:t>
            </a:r>
            <a:r>
              <a:rPr lang="ru-RU" dirty="0"/>
              <a:t> или других яблочных устройств, то </a:t>
            </a:r>
            <a:r>
              <a:rPr lang="ru-RU" dirty="0" err="1"/>
              <a:t>Safari</a:t>
            </a:r>
            <a:r>
              <a:rPr lang="ru-RU" dirty="0"/>
              <a:t> вам нужен стопроцентно. В таком случае, он будет вашим лучшим браузером.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8348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Он почти без минусов… ну почти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Благодаря </a:t>
            </a:r>
            <a:r>
              <a:rPr lang="ru-RU" dirty="0"/>
              <a:t>открытому исходному коду, для </a:t>
            </a:r>
            <a:r>
              <a:rPr lang="ru-RU" dirty="0" err="1"/>
              <a:t>Firefox</a:t>
            </a:r>
            <a:r>
              <a:rPr lang="ru-RU" dirty="0"/>
              <a:t> доступно множество дополнений и плагинов. С помощью этих дополнений можно «собрать» свой браузер, т.е. адаптировать </a:t>
            </a:r>
            <a:r>
              <a:rPr lang="ru-RU" dirty="0" err="1"/>
              <a:t>Firefox</a:t>
            </a:r>
            <a:r>
              <a:rPr lang="ru-RU" dirty="0"/>
              <a:t> под себя и свои нужды</a:t>
            </a:r>
            <a:r>
              <a:rPr lang="ru-RU" dirty="0" smtClean="0"/>
              <a:t>.</a:t>
            </a:r>
          </a:p>
          <a:p>
            <a:r>
              <a:rPr lang="ru-RU" dirty="0"/>
              <a:t>Кроме того, </a:t>
            </a:r>
            <a:r>
              <a:rPr lang="ru-RU" dirty="0" err="1"/>
              <a:t>Firefox</a:t>
            </a:r>
            <a:r>
              <a:rPr lang="ru-RU" dirty="0"/>
              <a:t> легко «тянет» много одновременно открытых вкладок – до нескольких десятков (!!!) без особого замедления в работе</a:t>
            </a:r>
            <a:r>
              <a:rPr lang="ru-RU" dirty="0" smtClean="0"/>
              <a:t>.</a:t>
            </a:r>
          </a:p>
          <a:p>
            <a:r>
              <a:rPr lang="ru-RU" sz="3200" dirty="0"/>
              <a:t>Масса инноваций, удобства и стабильная работа - вот те три кита, на которых держится </a:t>
            </a:r>
            <a:r>
              <a:rPr lang="ru-RU" sz="3200" dirty="0" err="1"/>
              <a:t>Firefox</a:t>
            </a:r>
            <a:r>
              <a:rPr lang="ru-RU" sz="3200" dirty="0"/>
              <a:t>. Надежный браузер для профессионалов, а не для новичков Интернета.</a:t>
            </a:r>
          </a:p>
          <a:p>
            <a:endParaRPr lang="ru-RU" dirty="0"/>
          </a:p>
        </p:txBody>
      </p:sp>
      <p:pic>
        <p:nvPicPr>
          <p:cNvPr id="4" name="Picture 8" descr="http://www.mostlyblog.com/wp-content/uploads/2010/05/mazilafirefox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332656"/>
            <a:ext cx="1000132" cy="1000132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Яндекс.Браузер- второй из двух!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- Он </a:t>
            </a:r>
            <a:r>
              <a:rPr lang="ru-RU" dirty="0" err="1"/>
              <a:t>минималистичен</a:t>
            </a:r>
            <a:r>
              <a:rPr lang="ru-RU" dirty="0"/>
              <a:t>,  как и любой другой браузер на основе </a:t>
            </a:r>
            <a:r>
              <a:rPr lang="ru-RU" dirty="0" err="1"/>
              <a:t>Chromium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>- В нём есть расширенный функционал и настройки, которых нет в Хроме от </a:t>
            </a:r>
            <a:r>
              <a:rPr lang="ru-RU" dirty="0" err="1"/>
              <a:t>Google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>- Он прост. Т.е. по-настоящему прост. Даже настройки и опции устроены так, чтобы новичок в них разобрался.</a:t>
            </a:r>
            <a:br>
              <a:rPr lang="ru-RU" dirty="0"/>
            </a:br>
            <a:r>
              <a:rPr lang="ru-RU" dirty="0"/>
              <a:t>- Режим Турбо. Сжимает страницы, позволяя быстрее их загружать.</a:t>
            </a:r>
            <a:br>
              <a:rPr lang="ru-RU" dirty="0"/>
            </a:br>
            <a:r>
              <a:rPr lang="ru-RU" dirty="0"/>
              <a:t>- Удобные закладки.</a:t>
            </a:r>
            <a:br>
              <a:rPr lang="ru-RU" dirty="0"/>
            </a:br>
            <a:r>
              <a:rPr lang="ru-RU" dirty="0"/>
              <a:t>- Умная строка. Адресная строка выдаёт подсказки. Если вы не помните точного домена сайта или его названия, то умная строка вам поможет найти сайт.</a:t>
            </a:r>
            <a:br>
              <a:rPr lang="ru-RU" dirty="0"/>
            </a:br>
            <a:r>
              <a:rPr lang="ru-RU" dirty="0"/>
              <a:t>- Быстрые ссылки. Но данная функция не особо нужна.</a:t>
            </a:r>
            <a:br>
              <a:rPr lang="ru-RU" dirty="0"/>
            </a:br>
            <a:r>
              <a:rPr lang="ru-RU" dirty="0"/>
              <a:t>- Встроенная защита, благодаря лаборатории Касперского. </a:t>
            </a:r>
            <a:r>
              <a:rPr lang="ru-RU" dirty="0" err="1"/>
              <a:t>По-сути</a:t>
            </a:r>
            <a:r>
              <a:rPr lang="ru-RU" dirty="0"/>
              <a:t>, антивирусная защита, встроенная в браузер, позволяет избегать вирусов. Т.е. принцип такой же, как у </a:t>
            </a:r>
            <a:r>
              <a:rPr lang="ru-RU" dirty="0" err="1"/>
              <a:t>Comodo</a:t>
            </a:r>
            <a:r>
              <a:rPr lang="ru-RU" dirty="0"/>
              <a:t> </a:t>
            </a:r>
            <a:r>
              <a:rPr lang="ru-RU" dirty="0" err="1"/>
              <a:t>Dragon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>- Перевод страницы на любой из 9 встроенных языков.</a:t>
            </a:r>
            <a:br>
              <a:rPr lang="ru-RU" dirty="0"/>
            </a:br>
            <a:r>
              <a:rPr lang="ru-RU" dirty="0"/>
              <a:t>- Есть версия для </a:t>
            </a:r>
            <a:r>
              <a:rPr lang="ru-RU" dirty="0" err="1"/>
              <a:t>MacOS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>- К браузеру подходят все расширения от </a:t>
            </a:r>
            <a:r>
              <a:rPr lang="ru-RU" dirty="0" err="1"/>
              <a:t>Chrome</a:t>
            </a:r>
            <a:r>
              <a:rPr lang="ru-RU" dirty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100" dirty="0" smtClean="0"/>
              <a:t>Минусы. </a:t>
            </a:r>
            <a:r>
              <a:rPr lang="ru-RU" sz="2800" dirty="0" smtClean="0"/>
              <a:t>Да, они на столько малы, что их надо описывать маленькими буквами!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- Устанавливается он через интернет. Т.е. вы скачиваете только клиент. Это не всегда удобно.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- Яндекс.Браузер, как и </a:t>
            </a:r>
            <a:r>
              <a:rPr lang="ru-RU" dirty="0" err="1"/>
              <a:t>Chrome</a:t>
            </a:r>
            <a:r>
              <a:rPr lang="ru-RU" dirty="0"/>
              <a:t> любит отправлять анонимные данные. Это нужно скорее для статистики, но всё равно неприятно.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- Настройки всё-таки слишком уж упрощены. Некоторые пользователи любят тонкую настройку, а с </a:t>
            </a:r>
            <a:r>
              <a:rPr lang="ru-RU" dirty="0" err="1"/>
              <a:t>Яндекс.Браузером</a:t>
            </a:r>
            <a:r>
              <a:rPr lang="ru-RU" dirty="0"/>
              <a:t> так не получится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Вывод</a:t>
            </a:r>
            <a:r>
              <a:rPr lang="en-US" dirty="0" smtClean="0"/>
              <a:t>:</a:t>
            </a:r>
            <a:r>
              <a:rPr lang="ru-RU" dirty="0" smtClean="0"/>
              <a:t> </a:t>
            </a:r>
            <a:r>
              <a:rPr lang="ru-RU" dirty="0" smtClean="0"/>
              <a:t> </a:t>
            </a:r>
            <a:r>
              <a:rPr lang="ru-RU" dirty="0" smtClean="0"/>
              <a:t>минусы заметят лишь Проффесионалы. Он идеален для пользователь средней руки и новичков.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314600" cy="1143000"/>
          </a:xfrm>
        </p:spPr>
        <p:txBody>
          <a:bodyPr/>
          <a:lstStyle/>
          <a:p>
            <a:r>
              <a:rPr lang="ru-RU" dirty="0" smtClean="0"/>
              <a:t>Плюсы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- достаточно </a:t>
            </a:r>
            <a:r>
              <a:rPr lang="ru-RU" dirty="0" smtClean="0"/>
              <a:t>быстрый.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- перспективный и активно развиваемый производителем браузер, который, без сомнения, с каждым годом будет все совершеннее и </a:t>
            </a:r>
            <a:r>
              <a:rPr lang="ru-RU" dirty="0" err="1"/>
              <a:t>инновационнее</a:t>
            </a:r>
            <a:r>
              <a:rPr lang="ru-RU" dirty="0"/>
              <a:t>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- имеется магазин </a:t>
            </a:r>
            <a:r>
              <a:rPr lang="ru-RU" dirty="0" err="1"/>
              <a:t>Chrome</a:t>
            </a:r>
            <a:r>
              <a:rPr lang="ru-RU" dirty="0"/>
              <a:t> </a:t>
            </a:r>
            <a:r>
              <a:rPr lang="ru-RU" dirty="0" err="1"/>
              <a:t>Web</a:t>
            </a:r>
            <a:r>
              <a:rPr lang="ru-RU" dirty="0"/>
              <a:t> </a:t>
            </a:r>
            <a:r>
              <a:rPr lang="ru-RU" dirty="0" err="1"/>
              <a:t>Store</a:t>
            </a:r>
            <a:r>
              <a:rPr lang="ru-RU" dirty="0"/>
              <a:t>, из которого буквально одним кликом и совершенно бесплатно можно устанавливать огромное количество расширений, приложений и тем для оформления браузера и расширения его функциональности,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- умный поиск,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- возможность импортировать закладки из других браузеров,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- режим инкогнито для анонимного серфинга без оставления следов на компьютере</a:t>
            </a:r>
            <a:r>
              <a:rPr lang="ru-RU" dirty="0" smtClean="0"/>
              <a:t>.</a:t>
            </a:r>
            <a:r>
              <a:rPr lang="en-US" dirty="0" smtClean="0">
                <a:sym typeface="Wingdings" pitchFamily="2" charset="2"/>
              </a:rPr>
              <a:t></a:t>
            </a:r>
            <a:endParaRPr lang="ru-RU" dirty="0"/>
          </a:p>
        </p:txBody>
      </p:sp>
      <p:pic>
        <p:nvPicPr>
          <p:cNvPr id="4" name="Picture 2" descr="http://www.xa-xa.org/uploads/posts/2011-11/1321424580_brauzeri-google-chrom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4208" y="0"/>
            <a:ext cx="2503309" cy="19888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м</a:t>
            </a:r>
            <a:r>
              <a:rPr lang="ru-RU" sz="4800" dirty="0" smtClean="0"/>
              <a:t>и</a:t>
            </a:r>
            <a:r>
              <a:rPr lang="ru-RU" sz="4000" dirty="0" smtClean="0"/>
              <a:t>н</a:t>
            </a:r>
            <a:r>
              <a:rPr lang="ru-RU" sz="3200" dirty="0" smtClean="0"/>
              <a:t>у</a:t>
            </a:r>
            <a:r>
              <a:rPr lang="ru-RU" sz="2800" dirty="0" smtClean="0"/>
              <a:t>с</a:t>
            </a:r>
            <a:r>
              <a:rPr lang="ru-RU" sz="1600" dirty="0" smtClean="0"/>
              <a:t>ы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браузер коммерческий, то есть созданный не независимым сообществом разработчиков (как, например, </a:t>
            </a:r>
            <a:r>
              <a:rPr lang="ru-RU" dirty="0" err="1"/>
              <a:t>Mozilla</a:t>
            </a:r>
            <a:r>
              <a:rPr lang="ru-RU" dirty="0"/>
              <a:t>), а компанией для продвижения своих коммерческих сервисов,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- браузер собирает подробную статистику о пользователе и передает ее в компанию </a:t>
            </a:r>
            <a:r>
              <a:rPr lang="ru-RU" dirty="0" err="1"/>
              <a:t>Google</a:t>
            </a:r>
            <a:r>
              <a:rPr lang="ru-RU" dirty="0"/>
              <a:t> для хранения и обработки, сбор этой статистики невозможно отключить,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- бедные настройки.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156</TotalTime>
  <Words>1286</Words>
  <Application>Microsoft Office PowerPoint</Application>
  <PresentationFormat>Экран (4:3)</PresentationFormat>
  <Paragraphs>119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45 Helvetica Light</vt:lpstr>
      <vt:lpstr>Arial</vt:lpstr>
      <vt:lpstr>Franklin Gothic Book</vt:lpstr>
      <vt:lpstr>Times New Roman</vt:lpstr>
      <vt:lpstr>Wingdings</vt:lpstr>
      <vt:lpstr>Wingdings 2</vt:lpstr>
      <vt:lpstr>Техническая</vt:lpstr>
      <vt:lpstr>Виды Браузеров</vt:lpstr>
      <vt:lpstr>Минусы иии… Отсутствие плюсов</vt:lpstr>
      <vt:lpstr>Safari Почти на 5…</vt:lpstr>
      <vt:lpstr>Но не совсем…</vt:lpstr>
      <vt:lpstr>Он почти без минусов… ну почти</vt:lpstr>
      <vt:lpstr> Яндекс.Браузер- второй из двух! </vt:lpstr>
      <vt:lpstr>Минусы. Да, они на столько малы, что их надо описывать маленькими буквами!</vt:lpstr>
      <vt:lpstr>Плюсы.</vt:lpstr>
      <vt:lpstr>минусы</vt:lpstr>
      <vt:lpstr>Понятие web сайта</vt:lpstr>
      <vt:lpstr>Классификация Web-сайтов </vt:lpstr>
      <vt:lpstr>Навигационная схема Web-сайта </vt:lpstr>
      <vt:lpstr>Планирование</vt:lpstr>
      <vt:lpstr>Планирование - Маркетинговый анализ </vt:lpstr>
      <vt:lpstr>Реализация</vt:lpstr>
      <vt:lpstr>Реализация</vt:lpstr>
      <vt:lpstr>Рекламирование</vt:lpstr>
      <vt:lpstr>Навигационная схема Web-сайта 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GRAF5777</dc:creator>
  <cp:lastModifiedBy>Татьяна</cp:lastModifiedBy>
  <cp:revision>15</cp:revision>
  <dcterms:created xsi:type="dcterms:W3CDTF">2014-04-02T15:50:50Z</dcterms:created>
  <dcterms:modified xsi:type="dcterms:W3CDTF">2023-10-10T19:01:48Z</dcterms:modified>
</cp:coreProperties>
</file>