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713" r:id="rId1"/>
  </p:sldMasterIdLst>
  <p:notesMasterIdLst>
    <p:notesMasterId r:id="rId2"/>
  </p:notesMasterIdLst>
  <p:sldIdLst>
    <p:sldId id="256" r:id="rId3"/>
    <p:sldId id="266" r:id="rId4"/>
    <p:sldId id="275" r:id="rId5"/>
    <p:sldId id="267" r:id="rId6"/>
    <p:sldId id="269" r:id="rId7"/>
    <p:sldId id="257" r:id="rId8"/>
    <p:sldId id="258" r:id="rId9"/>
    <p:sldId id="279" r:id="rId10"/>
    <p:sldId id="273" r:id="rId11"/>
    <p:sldId id="278" r:id="rId12"/>
    <p:sldId id="277" r:id="rId13"/>
    <p:sldId id="271" r:id="rId14"/>
    <p:sldId id="280" r:id="rId15"/>
  </p:sldIdLst>
  <p:sldSz cx="12192000" cy="6858000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5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tags" Target="tags/tag1.xml" /><Relationship Id="rId17" Type="http://schemas.openxmlformats.org/officeDocument/2006/relationships/presProps" Target="presProps.xml" /><Relationship Id="rId18" Type="http://schemas.openxmlformats.org/officeDocument/2006/relationships/viewProps" Target="viewProps.xml" /><Relationship Id="rId19" Type="http://schemas.openxmlformats.org/officeDocument/2006/relationships/theme" Target="theme/theme1.xml" /><Relationship Id="rId2" Type="http://schemas.openxmlformats.org/officeDocument/2006/relationships/notesMaster" Target="notesMasters/notesMaster1.xml" /><Relationship Id="rId20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4CD1BD-4751-40B3-B5EA-84AF365462D3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09D4E9-FB18-4E3B-A427-0FACF081A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089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0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9D4E9-FB18-4E3B-A427-0FACF081A7A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407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09D4E9-FB18-4E3B-A427-0FACF081A7A4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832D2-7B1F-4DAE-846C-027F378C920F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/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C93CF34-E662-4C9F-929C-72CFEAF037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951015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832D2-7B1F-4DAE-846C-027F378C920F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/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3CF34-E662-4C9F-929C-72CFEAF037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55019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832D2-7B1F-4DAE-846C-027F378C920F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/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C93CF34-E662-4C9F-929C-72CFEAF037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018600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832D2-7B1F-4DAE-846C-027F378C920F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/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C93CF34-E662-4C9F-929C-72CFEAF037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91559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832D2-7B1F-4DAE-846C-027F378C920F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3CF34-E662-4C9F-929C-72CFEAF037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531515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832D2-7B1F-4DAE-846C-027F378C920F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C93CF34-E662-4C9F-929C-72CFEAF037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281809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rect l="0" t="0" r="r" b="b"/>
              <a:pathLst>
                <a:path w="140" h="503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rect l="0" t="0" r="r" b="b"/>
              <a:pathLst>
                <a:path w="41" h="221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rect l="0" t="0" r="r" b="b"/>
              <a:pathLst>
                <a:path w="90" h="206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rect l="0" t="0" r="r" b="b"/>
              <a:pathLst>
                <a:path w="25" h="52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rect l="0" t="0" r="r" b="b"/>
              <a:pathLst>
                <a:path w="28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rect l="0" t="0" r="r" b="b"/>
              <a:pathLst>
                <a:path w="44" h="110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832D2-7B1F-4DAE-846C-027F378C920F}" type="datetimeFigureOut">
              <a:rPr lang="ru-RU" smtClean="0"/>
              <a:t>13.04.2023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C93CF34-E662-4C9F-929C-72CFEAF037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592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7" r:id="rId3"/>
    <p:sldLayoutId id="2147483718" r:id="rId4"/>
    <p:sldLayoutId id="2147483720" r:id="rId5"/>
    <p:sldLayoutId id="2147483722" r:id="rId6"/>
  </p:sldLayoutIdLst>
  <p:transition/>
  <p:timing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Relationship Id="rId3" Type="http://schemas.openxmlformats.org/officeDocument/2006/relationships/image" Target="../media/image23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4.jpeg" /><Relationship Id="rId3" Type="http://schemas.openxmlformats.org/officeDocument/2006/relationships/image" Target="../media/image25.jpeg" /><Relationship Id="rId4" Type="http://schemas.openxmlformats.org/officeDocument/2006/relationships/image" Target="../media/image26.jpeg" /><Relationship Id="rId5" Type="http://schemas.openxmlformats.org/officeDocument/2006/relationships/image" Target="../media/image27.jpeg" /><Relationship Id="rId6" Type="http://schemas.openxmlformats.org/officeDocument/2006/relationships/image" Target="../media/image28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1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2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3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4.jpeg" /><Relationship Id="rId3" Type="http://schemas.openxmlformats.org/officeDocument/2006/relationships/image" Target="../media/image5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Relationship Id="rId4" Type="http://schemas.openxmlformats.org/officeDocument/2006/relationships/image" Target="../media/image8.jpeg" /><Relationship Id="rId5" Type="http://schemas.openxmlformats.org/officeDocument/2006/relationships/image" Target="../media/image9.jpeg" /><Relationship Id="rId6" Type="http://schemas.openxmlformats.org/officeDocument/2006/relationships/image" Target="../media/image10.jpeg" /><Relationship Id="rId7" Type="http://schemas.openxmlformats.org/officeDocument/2006/relationships/image" Target="../media/image11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Relationship Id="rId3" Type="http://schemas.openxmlformats.org/officeDocument/2006/relationships/image" Target="../media/image13.jpeg" /><Relationship Id="rId4" Type="http://schemas.openxmlformats.org/officeDocument/2006/relationships/image" Target="../media/image14.jpeg" /><Relationship Id="rId5" Type="http://schemas.openxmlformats.org/officeDocument/2006/relationships/image" Target="../media/image15.jpeg" /><Relationship Id="rId6" Type="http://schemas.openxmlformats.org/officeDocument/2006/relationships/image" Target="../media/image16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7.jpeg" /><Relationship Id="rId3" Type="http://schemas.openxmlformats.org/officeDocument/2006/relationships/image" Target="../media/image18.jpeg" /><Relationship Id="rId4" Type="http://schemas.openxmlformats.org/officeDocument/2006/relationships/image" Target="../media/image19.jpeg" /><Relationship Id="rId5" Type="http://schemas.openxmlformats.org/officeDocument/2006/relationships/image" Target="../media/image20.jpeg" /><Relationship Id="rId6" Type="http://schemas.openxmlformats.org/officeDocument/2006/relationships/image" Target="../media/image21.jpeg" /><Relationship Id="rId7" Type="http://schemas.openxmlformats.org/officeDocument/2006/relationships/image" Target="../media/image22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19701" y="723333"/>
            <a:ext cx="9144000" cy="2387600"/>
          </a:xfrm>
        </p:spPr>
        <p:txBody>
          <a:bodyPr>
            <a:normAutofit/>
          </a:bodyPr>
          <a:lstStyle/>
          <a:p>
            <a:pPr algn="ctr"/>
            <a:r>
              <a:rPr lang="ru-RU" sz="400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Волонтерское движение «Импульс» в  </a:t>
            </a:r>
            <a:br>
              <a:rPr lang="ru-RU" sz="400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00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Кижингинском филиале «Бурятский аграрный колледж им.М.Н.Ербанова»</a:t>
            </a:r>
            <a:endParaRPr lang="ru-RU" sz="400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r>
              <a:rPr lang="ru-RU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</a:t>
            </a:r>
          </a:p>
          <a:p>
            <a:pPr algn="r"/>
            <a:r>
              <a:rPr lang="ru-RU" sz="200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Марцинкеевич Арина -12 группа</a:t>
            </a:r>
          </a:p>
          <a:p>
            <a:pPr algn="r"/>
            <a:r>
              <a:rPr lang="ru-RU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Загдажапова С.Д.</a:t>
            </a:r>
          </a:p>
          <a:p>
            <a:pPr algn="r"/>
            <a:r>
              <a:rPr lang="ru-RU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педагог</a:t>
            </a:r>
          </a:p>
        </p:txBody>
      </p:sp>
    </p:spTree>
    <p:extLst>
      <p:ext uri="{BB962C8B-B14F-4D97-AF65-F5344CB8AC3E}">
        <p14:creationId xmlns:p14="http://schemas.microsoft.com/office/powerpoint/2010/main" val="1231090816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D32744-78A5-4382-89D6-F0F8AA9F8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1" y="483080"/>
            <a:ext cx="9641306" cy="862641"/>
          </a:xfrm>
        </p:spPr>
        <p:txBody>
          <a:bodyPr/>
          <a:lstStyle/>
          <a:p>
            <a:pPr algn="ctr"/>
            <a:r>
              <a:rPr lang="ru-RU" sz="180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поддержка деятельности патриотического и духовного воспитания</a:t>
            </a:r>
            <a:br>
              <a:rPr lang="ru-RU" sz="180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«Письмо солдату»</a:t>
            </a:r>
            <a:endParaRPr lang="ru-RU">
              <a:solidFill>
                <a:schemeClr val="accent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B76872-0C8A-4EEC-B0FA-398C13E55E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173192"/>
            <a:ext cx="8915400" cy="4738030"/>
          </a:xfrm>
        </p:spPr>
        <p:txBody>
          <a:bodyPr/>
          <a:lstStyle/>
          <a:p>
            <a:r>
              <a:rPr lang="ru-RU"/>
              <a:t>фото</a:t>
            </a:r>
          </a:p>
        </p:txBody>
      </p:sp>
      <p:sp>
        <p:nvSpPr>
          <p:cNvPr id="3076" name="AutoShape 4" descr="IMG-e3d1eea42eedcd29c793220a8eaa7f5b-V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0" name="Picture 8" descr="https://sun9-6.userapi.com/impg/6Sd0n1ftIKeSI35TOYXxLqGv-nHEkxq8EyzJtA/7YyUSQaxAIo.jpg?size=1080x498&amp;quality=96&amp;sign=c60fb2e1304412201bd40cd2b8d49c3b&amp;type=album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131521" y="1266092"/>
            <a:ext cx="10287000" cy="52226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58896150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DC2646-14FE-411A-9FF9-0852214E5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1438" y="641363"/>
            <a:ext cx="8911687" cy="566335"/>
          </a:xfrm>
        </p:spPr>
        <p:txBody>
          <a:bodyPr>
            <a:normAutofit/>
          </a:bodyPr>
          <a:lstStyle/>
          <a:p>
            <a:pPr algn="ctr"/>
            <a:r>
              <a:rPr lang="ru-RU" sz="280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Изготовление тематических стенгазет</a:t>
            </a:r>
            <a:endParaRPr lang="ru-RU" sz="2800">
              <a:solidFill>
                <a:schemeClr val="accent1"/>
              </a:solidFill>
            </a:endParaRPr>
          </a:p>
        </p:txBody>
      </p:sp>
      <p:pic>
        <p:nvPicPr>
          <p:cNvPr id="2050" name="Picture 2" descr="C:\Users\User\AppData\Local\Temp\Rar$DIa5840.26881\IMG-18c7e85ea7122a022a27d2b98c530e49-V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509624" y="1431985"/>
            <a:ext cx="2915728" cy="2156604"/>
          </a:xfrm>
          <a:prstGeom prst="rect">
            <a:avLst/>
          </a:prstGeom>
          <a:noFill/>
        </p:spPr>
      </p:pic>
      <p:pic>
        <p:nvPicPr>
          <p:cNvPr id="2051" name="Picture 3" descr="C:\Users\User\AppData\Local\Temp\Rar$DIa5840.17282\IMG-795937d4c109f372f0c0de4dbf716b21-V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4649639" y="1449747"/>
            <a:ext cx="3010618" cy="2069830"/>
          </a:xfrm>
          <a:prstGeom prst="rect">
            <a:avLst/>
          </a:prstGeom>
          <a:noFill/>
        </p:spPr>
      </p:pic>
      <p:pic>
        <p:nvPicPr>
          <p:cNvPr id="2052" name="Picture 4" descr="C:\Users\User\AppData\Local\Temp\Rar$DIa5840.22430\IMG-c703adb408993cafd0e1f0f088faad41-V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927675" y="1466492"/>
            <a:ext cx="3010620" cy="1975448"/>
          </a:xfrm>
          <a:prstGeom prst="rect">
            <a:avLst/>
          </a:prstGeom>
          <a:noFill/>
        </p:spPr>
      </p:pic>
      <p:pic>
        <p:nvPicPr>
          <p:cNvPr id="2053" name="Picture 5" descr="C:\Users\User\Downloads\IMG-f82c31a9c2741a1dde0c308f95c52bda-V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1794293" y="3597215"/>
            <a:ext cx="4373593" cy="2863969"/>
          </a:xfrm>
          <a:prstGeom prst="rect">
            <a:avLst/>
          </a:prstGeom>
          <a:noFill/>
        </p:spPr>
      </p:pic>
      <p:pic>
        <p:nvPicPr>
          <p:cNvPr id="2054" name="Picture 6" descr="C:\Users\User\Downloads\IMG-95b75d054f64005344f09dbcd62f3231-V.jp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6694098" y="3644662"/>
            <a:ext cx="4537494" cy="30063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73943810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1364776" y="1308227"/>
            <a:ext cx="9512490" cy="4756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ct val="0"/>
              </a:spcAft>
            </a:pPr>
            <a:r>
              <a:rPr lang="ru-RU" b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ct val="0"/>
              </a:spcAft>
            </a:pPr>
            <a:r>
              <a:rPr lang="ru-RU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Хотя волонтерство предполагает отсутствие денежного вознаграждения за труд, альтруисты-добровольцы все-таки получают бонусы. Это в первую очередь опыт, специальные знания и умения. Кроме всего, волонтеры учатся:</a:t>
            </a:r>
            <a:endParaRPr lang="ru-RU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ct val="0"/>
              </a:spcAft>
              <a:buSzPts val="1000"/>
              <a:buFont typeface="Symbol" panose="05050102010706020507" pitchFamily="18" charset="2"/>
              <a:buChar char=""/>
              <a:tabLst>
                <a:tab pos="457200"/>
              </a:tabLst>
            </a:pPr>
            <a:r>
              <a:rPr lang="ru-RU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работать в команде и управлять ею;</a:t>
            </a:r>
            <a:endParaRPr lang="ru-RU">
              <a:solidFill>
                <a:srgbClr val="212529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ct val="0"/>
              </a:spcAft>
              <a:buSzPts val="1000"/>
              <a:buFont typeface="Symbol" panose="05050102010706020507" pitchFamily="18" charset="2"/>
              <a:buChar char=""/>
              <a:tabLst>
                <a:tab pos="457200"/>
              </a:tabLst>
            </a:pPr>
            <a:r>
              <a:rPr lang="ru-RU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аргументировать свою точку зрения;</a:t>
            </a:r>
            <a:endParaRPr lang="ru-RU">
              <a:solidFill>
                <a:srgbClr val="212529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ct val="0"/>
              </a:spcAft>
              <a:buSzPts val="1000"/>
              <a:buFont typeface="Symbol" panose="05050102010706020507" pitchFamily="18" charset="2"/>
              <a:buChar char=""/>
              <a:tabLst>
                <a:tab pos="457200"/>
              </a:tabLst>
            </a:pPr>
            <a:r>
              <a:rPr lang="ru-RU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находить компромиссы, чтобы решить проблему;</a:t>
            </a:r>
            <a:endParaRPr lang="ru-RU">
              <a:solidFill>
                <a:srgbClr val="212529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ct val="0"/>
              </a:spcAft>
              <a:buSzPts val="1000"/>
              <a:buFont typeface="Symbol" panose="05050102010706020507" pitchFamily="18" charset="2"/>
              <a:buChar char=""/>
              <a:tabLst>
                <a:tab pos="457200"/>
              </a:tabLst>
            </a:pPr>
            <a:r>
              <a:rPr lang="ru-RU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общаться с коллегами, подопечными и представителями власти;</a:t>
            </a:r>
            <a:endParaRPr lang="ru-RU">
              <a:solidFill>
                <a:srgbClr val="212529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ct val="0"/>
              </a:spcAft>
              <a:buSzPts val="1000"/>
              <a:buFont typeface="Symbol" panose="05050102010706020507" pitchFamily="18" charset="2"/>
              <a:buChar char=""/>
              <a:tabLst>
                <a:tab pos="457200"/>
              </a:tabLst>
            </a:pPr>
            <a:r>
              <a:rPr lang="ru-RU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разрабатывать проекты;</a:t>
            </a:r>
            <a:endParaRPr lang="ru-RU">
              <a:solidFill>
                <a:srgbClr val="212529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ct val="0"/>
              </a:spcAft>
              <a:buSzPts val="1000"/>
              <a:buFont typeface="Symbol" panose="05050102010706020507" pitchFamily="18" charset="2"/>
              <a:buChar char=""/>
              <a:tabLst>
                <a:tab pos="457200"/>
              </a:tabLst>
            </a:pPr>
            <a:r>
              <a:rPr lang="ru-RU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управлять рисками и ресурсами социальных проектов;</a:t>
            </a:r>
            <a:endParaRPr lang="ru-RU">
              <a:solidFill>
                <a:srgbClr val="212529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ct val="0"/>
              </a:spcAft>
              <a:buSzPts val="1000"/>
              <a:buFont typeface="Symbol" panose="05050102010706020507" pitchFamily="18" charset="2"/>
              <a:buChar char=""/>
              <a:tabLst>
                <a:tab pos="457200"/>
              </a:tabLst>
            </a:pPr>
            <a:r>
              <a:rPr lang="ru-RU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продвигать социальные инициативы.</a:t>
            </a:r>
            <a:endParaRPr lang="ru-RU">
              <a:solidFill>
                <a:srgbClr val="212529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ct val="0"/>
              </a:spcAft>
            </a:pPr>
            <a:r>
              <a:rPr lang="ru-RU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Все эти навыки пригодятся в любой профессии, а волонтерская работа часто открывает дорогу к оплачиваемым должностям в самых разных карьерных направлениях. </a:t>
            </a:r>
          </a:p>
          <a:p>
            <a:pPr algn="just">
              <a:lnSpc>
                <a:spcPct val="107000"/>
              </a:lnSpc>
              <a:spcAft>
                <a:spcPct val="0"/>
              </a:spcAft>
            </a:pPr>
            <a:r>
              <a:rPr lang="ru-RU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и понятно – работодатели видят добровольцев в деле и не хотят терять ценных сотрудников.</a:t>
            </a:r>
            <a:endParaRPr lang="ru-RU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ct val="0"/>
              </a:spcAft>
            </a:pPr>
            <a:r>
              <a:rPr lang="ru-RU" sz="140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277842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45719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</a:t>
            </a: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399" y="887104"/>
            <a:ext cx="6241816" cy="586854"/>
          </a:xfrm>
        </p:spPr>
        <p:txBody>
          <a:bodyPr>
            <a:normAutofit/>
          </a:bodyPr>
          <a:lstStyle/>
          <a:p>
            <a:r>
              <a:rPr lang="ru-RU">
                <a:solidFill>
                  <a:srgbClr val="FF0000"/>
                </a:solidFill>
              </a:rPr>
              <a:t>Волонтерство</a:t>
            </a:r>
          </a:p>
        </p:txBody>
      </p:sp>
      <p:sp>
        <p:nvSpPr>
          <p:cNvPr id="7" name="Рисунок 6"/>
          <p:cNvSpPr>
            <a:spLocks noGrp="1"/>
          </p:cNvSpPr>
          <p:nvPr>
            <p:ph type="pic" idx="1"/>
          </p:nvPr>
        </p:nvSpPr>
        <p:spPr>
          <a:xfrm>
            <a:off x="7621888" y="1058653"/>
            <a:ext cx="3885750" cy="4513239"/>
          </a:xfrm>
        </p:spPr>
        <p:txBody>
          <a:bodyPr/>
          <a:lstStyle/>
          <a:p/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76220" y="1473958"/>
            <a:ext cx="6067573" cy="4967785"/>
          </a:xfrm>
        </p:spPr>
        <p:txBody>
          <a:bodyPr>
            <a:normAutofit fontScale="25000" lnSpcReduction="20000"/>
          </a:bodyPr>
          <a:lstStyle/>
          <a:p>
            <a:pPr lvl="0" algn="just" defTabSz="914400">
              <a:lnSpc>
                <a:spcPct val="107000"/>
              </a:lnSpc>
              <a:spcBef>
                <a:spcPct val="0"/>
              </a:spcBef>
              <a:buClrTx/>
            </a:pPr>
            <a:r>
              <a:rPr lang="ru-RU" sz="7200" i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sz="720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7200" err="1">
                <a:solidFill>
                  <a:srgbClr val="21252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Волонтёрство – это добровольная безвозмездная деятельность на благо общества и отдельных граждан. </a:t>
            </a:r>
            <a:r>
              <a:rPr lang="ru-RU" sz="720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русский язык термин «волонтерство» вошел в 90-е годы, когда в России стали появляться первые социально ориентированные некоммерческие организации (НКО), главная задача которых – не получение прибыли от своей деятельности, а благотворительность и просветительская работа. До этого времени все, что сейчас подразумевают под волонтерством, называлось добровольчеством.</a:t>
            </a:r>
          </a:p>
          <a:p>
            <a:pPr lvl="0" algn="just" defTabSz="914400">
              <a:lnSpc>
                <a:spcPct val="107000"/>
              </a:lnSpc>
              <a:spcBef>
                <a:spcPct val="0"/>
              </a:spcBef>
              <a:buClrTx/>
            </a:pPr>
            <a:r>
              <a:rPr lang="ru-RU" sz="720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Добровольчество бывает групповым или индивидуальным. Добрые дела можно вершить в одиночку или в компании единомышленников, но решать проблемы сообща все-таки лучше – так больше возможностей помочь людям. Поэтому те, для кого волонтерство не разовая акция, а система, вступают в добровольческие организации.</a:t>
            </a:r>
            <a:endParaRPr lang="ru-RU" sz="720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6136" y="1156326"/>
            <a:ext cx="3821502" cy="435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471744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A1CF99-3B1C-4610-9CA7-F82FD784B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023B59-B246-4F8B-881F-3FBFD47C71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defTabSz="914400">
              <a:lnSpc>
                <a:spcPct val="107000"/>
              </a:lnSpc>
              <a:spcBef>
                <a:spcPct val="0"/>
              </a:spcBef>
              <a:buClrTx/>
              <a:buNone/>
            </a:pPr>
            <a:r>
              <a:rPr lang="ru-RU" i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Целью </a:t>
            </a:r>
            <a:r>
              <a:rPr lang="ru-RU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данной работы является пропаганда волонтерского движения среди обучающихся и студентов филиала колледжа, повышение престижа быть волонтером.</a:t>
            </a:r>
            <a:endParaRPr lang="ru-RU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defTabSz="914400">
              <a:lnSpc>
                <a:spcPct val="107000"/>
              </a:lnSpc>
              <a:spcBef>
                <a:spcPct val="0"/>
              </a:spcBef>
              <a:buClrTx/>
              <a:buNone/>
            </a:pPr>
            <a:r>
              <a:rPr lang="ru-RU" i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857250" lvl="0" indent="-857250" defTabSz="914400">
              <a:lnSpc>
                <a:spcPct val="107000"/>
              </a:lnSpc>
              <a:spcBef>
                <a:spcPct val="0"/>
              </a:spcBef>
              <a:buClrTx/>
              <a:buFontTx/>
              <a:buChar char="-"/>
            </a:pPr>
            <a:r>
              <a:rPr lang="ru-RU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привлечь студентов и обучающихся филиала к волонтерскому движению;</a:t>
            </a:r>
          </a:p>
          <a:p>
            <a:pPr marL="857250" lvl="0" indent="-857250" defTabSz="914400">
              <a:lnSpc>
                <a:spcPct val="107000"/>
              </a:lnSpc>
              <a:spcBef>
                <a:spcPct val="0"/>
              </a:spcBef>
              <a:buClrTx/>
              <a:buFontTx/>
              <a:buChar char="-"/>
            </a:pPr>
            <a:r>
              <a:rPr lang="ru-RU">
                <a:solidFill>
                  <a:srgbClr val="21252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актива волонтерского движения «Импульс» в филиале;</a:t>
            </a:r>
          </a:p>
          <a:p>
            <a:pPr marL="857250" lvl="0" indent="-857250" defTabSz="914400">
              <a:lnSpc>
                <a:spcPct val="107000"/>
              </a:lnSpc>
              <a:spcBef>
                <a:spcPct val="0"/>
              </a:spcBef>
              <a:buClrTx/>
              <a:buFontTx/>
              <a:buChar char="-"/>
            </a:pPr>
            <a:r>
              <a:rPr lang="ru-RU">
                <a:solidFill>
                  <a:srgbClr val="21252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оформление плана работы волонтерского движения в филиале.</a:t>
            </a:r>
          </a:p>
          <a:p>
            <a:pPr marL="0" lvl="0" indent="0" defTabSz="914400">
              <a:lnSpc>
                <a:spcPct val="107000"/>
              </a:lnSpc>
              <a:spcBef>
                <a:spcPct val="0"/>
              </a:spcBef>
              <a:buClrTx/>
              <a:buNone/>
            </a:pPr>
            <a:r>
              <a:rPr lang="ru-RU">
                <a:solidFill>
                  <a:srgbClr val="21252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Объект исследования: Волонтерское движение «Импульс» в Кижингинском филиале «Бурятского аграрного колледжа им.М.Н. Ербанова»</a:t>
            </a:r>
          </a:p>
          <a:p>
            <a:pPr marL="0" lvl="0" indent="0" defTabSz="914400">
              <a:lnSpc>
                <a:spcPct val="107000"/>
              </a:lnSpc>
              <a:spcBef>
                <a:spcPct val="0"/>
              </a:spcBef>
              <a:buClrTx/>
              <a:buNone/>
            </a:pPr>
            <a:r>
              <a:rPr lang="ru-RU">
                <a:solidFill>
                  <a:srgbClr val="21252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 исследования: деятельность волонтерского движения «Импульс»</a:t>
            </a:r>
            <a:endParaRPr lang="ru-RU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46425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3804" y="629728"/>
            <a:ext cx="6669573" cy="959374"/>
          </a:xfrm>
        </p:spPr>
        <p:txBody>
          <a:bodyPr>
            <a:noAutofit/>
          </a:bodyPr>
          <a:lstStyle/>
          <a:p>
            <a:pPr lvl="0" algn="ctr" defTabSz="914400">
              <a:lnSpc>
                <a:spcPct val="107000"/>
              </a:lnSpc>
              <a:spcBef>
                <a:spcPct val="0"/>
              </a:spcBef>
            </a:pPr>
            <a:br>
              <a:rPr lang="ru-RU" sz="280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Направления волонтерского движения «Импульс»</a:t>
            </a:r>
            <a:endParaRPr lang="ru-RU" sz="280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0296" b="10296"/>
          <a:stretch>
            <a:fillRect/>
          </a:stretch>
        </p:blipFill>
        <p:spPr>
          <a:xfrm>
            <a:off x="8668584" y="1865147"/>
            <a:ext cx="3312712" cy="3296144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36417" y="1992574"/>
            <a:ext cx="6537277" cy="3924948"/>
          </a:xfrm>
        </p:spPr>
        <p:txBody>
          <a:bodyPr>
            <a:normAutofit/>
          </a:bodyPr>
          <a:lstStyle/>
          <a:p>
            <a:pPr marL="342900" lvl="0" indent="-342900" algn="just" defTabSz="91440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Pts val="1000"/>
              <a:buFont typeface="Symbol" panose="05050102010706020507" pitchFamily="18" charset="2"/>
              <a:buChar char=""/>
              <a:tabLst>
                <a:tab pos="457200"/>
              </a:tabLst>
            </a:pPr>
            <a:r>
              <a:rPr lang="ru-RU" sz="180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Помощь социально незащищенным гражданам – малообеспеченным; одиноким старикам; безработным, инвалидам, детям, оказавшимся в трудных жизненных ситуациях;</a:t>
            </a:r>
            <a:endParaRPr lang="ru-RU" sz="1800">
              <a:solidFill>
                <a:srgbClr val="212529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Pts val="1000"/>
              <a:buFont typeface="Symbol" panose="05050102010706020507" pitchFamily="18" charset="2"/>
              <a:buChar char=""/>
              <a:tabLst>
                <a:tab pos="457200"/>
              </a:tabLst>
            </a:pPr>
            <a:r>
              <a:rPr lang="ru-RU" sz="180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Поддержка деятельности в сфере образования, экологии, культуры, науки, здравоохранения, спорта, творчества, патриотического и духовного воспитания молодежи, укрепления семьи и социальной защиты материнства и детства;</a:t>
            </a:r>
            <a:endParaRPr lang="ru-RU" sz="1800">
              <a:solidFill>
                <a:srgbClr val="212529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defTabSz="91440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Pts val="1000"/>
              <a:buFont typeface="Symbol" panose="05050102010706020507" pitchFamily="18" charset="2"/>
              <a:buChar char=""/>
              <a:tabLst>
                <a:tab pos="457200"/>
              </a:tabLst>
            </a:pPr>
            <a:endParaRPr lang="ru-RU">
              <a:solidFill>
                <a:srgbClr val="212529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840901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58921" y="1041400"/>
            <a:ext cx="5828732" cy="4775200"/>
          </a:xfrm>
        </p:spPr>
        <p:txBody>
          <a:bodyPr>
            <a:normAutofit fontScale="85000" lnSpcReduction="10000"/>
          </a:bodyPr>
          <a:lstStyle/>
          <a:p>
            <a:pPr lvl="0">
              <a:buClr>
                <a:srgbClr val="83992A"/>
              </a:buClr>
            </a:pPr>
            <a:endParaRPr lang="ru-RU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algn="ctr">
              <a:lnSpc>
                <a:spcPct val="107000"/>
              </a:lnSpc>
              <a:spcAft>
                <a:spcPct val="0"/>
              </a:spcAft>
            </a:pPr>
            <a:r>
              <a:rPr lang="ru-RU" sz="3300" b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Паспорт волонтера</a:t>
            </a:r>
            <a:endParaRPr lang="ru-RU" sz="33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ct val="0"/>
              </a:spcAft>
            </a:pPr>
            <a:r>
              <a:rPr lang="ru-RU" sz="180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У каждого добровольца есть своего рода трудовая книжка – паспорт (личная книжка) волонтера. Она может быть бумажной или электронной. В нее вносятся сведения о видах деятельности, волонтерском стаже (в часах), дополнительной подготовке, поощрениях.</a:t>
            </a:r>
          </a:p>
          <a:p>
            <a:pPr algn="just">
              <a:lnSpc>
                <a:spcPct val="107000"/>
              </a:lnSpc>
              <a:spcAft>
                <a:spcPct val="0"/>
              </a:spcAft>
            </a:pPr>
            <a:r>
              <a:rPr lang="ru-RU" sz="180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сегодня в волонтерском движении «Импульс» задействовано 30 студентов и обучающихся.</a:t>
            </a:r>
          </a:p>
          <a:p>
            <a:pPr algn="just">
              <a:lnSpc>
                <a:spcPct val="107000"/>
              </a:lnSpc>
              <a:spcAft>
                <a:spcPct val="0"/>
              </a:spcAft>
            </a:pPr>
            <a:r>
              <a:rPr lang="ru-RU" sz="1800">
                <a:solidFill>
                  <a:srgbClr val="21252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Каждый участник волонтерского движения «Импульс» получает волонтерскую книжку (паспорт) на заседании актива.</a:t>
            </a:r>
          </a:p>
          <a:p>
            <a:pPr algn="just">
              <a:lnSpc>
                <a:spcPct val="107000"/>
              </a:lnSpc>
              <a:spcAft>
                <a:spcPct val="0"/>
              </a:spcAft>
            </a:pPr>
            <a:r>
              <a:rPr lang="ru-RU" sz="1800">
                <a:solidFill>
                  <a:srgbClr val="21252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Участники волонтерского движения «Импульс» проходят регистрацию на сайте «Добродом».</a:t>
            </a:r>
          </a:p>
          <a:p>
            <a:pPr algn="just">
              <a:lnSpc>
                <a:spcPct val="107000"/>
              </a:lnSpc>
              <a:spcAft>
                <a:spcPct val="0"/>
              </a:spcAft>
            </a:pPr>
            <a:r>
              <a:rPr lang="ru-RU" sz="1800">
                <a:solidFill>
                  <a:srgbClr val="21252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 нашего движения «Импульс» зарегистрировано 20 обучающихся.</a:t>
            </a:r>
          </a:p>
          <a:p>
            <a:pPr algn="just">
              <a:lnSpc>
                <a:spcPct val="107000"/>
              </a:lnSpc>
              <a:spcAft>
                <a:spcPct val="0"/>
              </a:spcAft>
            </a:pPr>
            <a:r>
              <a:rPr lang="ru-RU" sz="1800">
                <a:solidFill>
                  <a:srgbClr val="21252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Баллы участникам начисляет отдел молодежи МО «Кижингинский район» </a:t>
            </a:r>
            <a:endParaRPr lang="ru-RU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4257" y="1041400"/>
            <a:ext cx="4034047" cy="47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721377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1361" y="337110"/>
            <a:ext cx="9805590" cy="1897771"/>
          </a:xfrm>
        </p:spPr>
        <p:txBody>
          <a:bodyPr>
            <a:normAutofit fontScale="90000"/>
          </a:bodyPr>
          <a:lstStyle/>
          <a:p>
            <a:pPr lvl="0" algn="just" defTabSz="914400">
              <a:spcBef>
                <a:spcPct val="0"/>
              </a:spcBef>
            </a:pPr>
            <a:r>
              <a:rPr lang="ru-RU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Пандемия </a:t>
            </a:r>
            <a:r>
              <a:rPr lang="en-US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Covid-</a:t>
            </a:r>
            <a:r>
              <a:rPr lang="ru-RU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  <a:r>
              <a:rPr lang="ru-RU" sz="140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lang="ru-RU" sz="180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В условиях пандемии </a:t>
            </a:r>
            <a:r>
              <a:rPr lang="en-US" sz="1800" err="1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Covid</a:t>
            </a:r>
            <a:r>
              <a:rPr lang="ru-RU" sz="180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- 19 и полной изоляции от общества волонтеры стали единственными помощниками для болеющих, одиноких и пожилых людей по доставке продуктов, необходимых вещей и лекарств. Волонтеры Кижингинского филиала «Бурятский аграрный колледж им.М.Н.Ербанова» не остались в стороне. В 2019 – 2020 году под руководством социального педагога и кураторов Кижингинского филиала волонтеры «Импульса» «отрабатывали» заявки с адресами, которые поступали от Отдела молодежи Кижингинского района</a:t>
            </a:r>
            <a:br>
              <a:rPr lang="ru-RU" sz="18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r>
              <a:rPr lang="ru-RU" sz="180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по доставке лекарственных средств и продуктов. </a:t>
            </a:r>
            <a:endParaRPr lang="ru-RU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8843" y="2470245"/>
            <a:ext cx="10069991" cy="764550"/>
          </a:xfrm>
        </p:spPr>
        <p:txBody>
          <a:bodyPr/>
          <a:lstStyle/>
          <a:p>
            <a:pPr algn="ctr"/>
            <a:r>
              <a:rPr lang="ru-RU">
                <a:solidFill>
                  <a:srgbClr val="FF0000"/>
                </a:solidFill>
              </a:rPr>
              <a:t>Волонтеры 34  и 33 группы по доставке лекарственных средств в  с.Кижинга</a:t>
            </a:r>
            <a:endParaRPr lang="ru-RU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105469" y="3470159"/>
            <a:ext cx="5211679" cy="2985231"/>
          </a:xfrm>
          <a:prstGeom prst="rect">
            <a:avLst/>
          </a:prstGeom>
        </p:spPr>
      </p:pic>
      <p:pic>
        <p:nvPicPr>
          <p:cNvPr id="8" name="Объект 7"/>
          <p:cNvPicPr>
            <a:picLocks noGrp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23630" y="3222919"/>
            <a:ext cx="5145205" cy="32324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05117753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8041" y="214375"/>
            <a:ext cx="9650102" cy="1246917"/>
          </a:xfrm>
        </p:spPr>
        <p:txBody>
          <a:bodyPr>
            <a:noAutofit/>
          </a:bodyPr>
          <a:lstStyle/>
          <a:p>
            <a:pPr lvl="0" defTabSz="914400">
              <a:spcBef>
                <a:spcPct val="0"/>
              </a:spcBef>
            </a:pPr>
            <a:r>
              <a:rPr lang="ru-RU" sz="200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В 2022 году волонтеры «Импульса» принимали активное участие в помощи семьям мобилизованных- участников специальной военной операции на Украине</a:t>
            </a:r>
            <a:br>
              <a:rPr lang="ru-RU" sz="200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>
                <a:solidFill>
                  <a:srgbClr val="7030A0"/>
                </a:solidFill>
                <a:ea typeface="+mn-ea"/>
                <a:cs typeface="+mn-cs"/>
              </a:rPr>
              <a:t>В колке дров и очистке снега оказана помощь 10 семьям</a:t>
            </a:r>
            <a:br>
              <a:rPr lang="ru-RU" sz="1800">
                <a:solidFill>
                  <a:srgbClr val="7030A0"/>
                </a:solidFill>
                <a:ea typeface="+mn-ea"/>
                <a:cs typeface="+mn-cs"/>
              </a:rPr>
            </a:br>
            <a:endParaRPr lang="ru-RU" sz="200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Объект 1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170" y="1461293"/>
            <a:ext cx="3415666" cy="2528719"/>
          </a:xfrm>
        </p:spPr>
      </p:pic>
      <p:pic>
        <p:nvPicPr>
          <p:cNvPr id="19" name="Объект 18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168604" y="1432984"/>
            <a:ext cx="3566265" cy="2480431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180" y="1461292"/>
            <a:ext cx="3182250" cy="252871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93C74AD-942D-452B-9610-5DA4F79503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4644" y="4195294"/>
            <a:ext cx="3750225" cy="244833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6E9BB82-4635-4539-83C4-EDF91EC310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7983" y="4168654"/>
            <a:ext cx="1837774" cy="244833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83AC6EF-E67D-4C94-9910-E1D5D70446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170" y="4168654"/>
            <a:ext cx="3415666" cy="2456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422469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A5C1E7-BEA9-45C5-BFF6-781247D52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Волонтеры состоят из студентов разных курсов:</a:t>
            </a:r>
            <a:br>
              <a:rPr lang="ru-RU" sz="16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курс по специальности «Эксплуатация и ремонт сельскохозяйственной техники и оборудования»</a:t>
            </a:r>
            <a:br>
              <a:rPr lang="ru-RU" sz="16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курс по профессии «Мастер по ремонту и обслуживанию автомобилей»</a:t>
            </a:r>
            <a:br>
              <a:rPr lang="ru-RU" sz="16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и 3 курсы по профессии «Тракторист-машинист сельскохозяйственного производства»</a:t>
            </a:r>
            <a:br>
              <a:rPr lang="ru-RU" sz="16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и 4 курсы по специальности «Механизация сельского хозяйства»</a:t>
            </a:r>
            <a:br>
              <a:rPr lang="ru-RU" sz="16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курс по профессии «Управляющий сельской усадьбой»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C465B03-4810-45E2-8052-696EAB3FC6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809" y="2100308"/>
            <a:ext cx="3232795" cy="1869034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99B7963-A6A7-439A-9A02-B216F7F833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2402" y="2100308"/>
            <a:ext cx="3426782" cy="186903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D7034F7-FDB4-4ECB-B65B-03EEFDABFF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8982" y="2100308"/>
            <a:ext cx="3261064" cy="186903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7547" y="4269593"/>
            <a:ext cx="3590489" cy="231715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296" y="4295472"/>
            <a:ext cx="3527947" cy="2317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634761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4210" y="624110"/>
            <a:ext cx="9730402" cy="1280890"/>
          </a:xfrm>
        </p:spPr>
        <p:txBody>
          <a:bodyPr/>
          <a:lstStyle/>
          <a:p>
            <a:r>
              <a:rPr lang="ru-RU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2023 году волонтеры движения «Импульс» совместно с преподавателями и мастерами производственного обучения плетут маскировочные сети для СВО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083" y="1861481"/>
            <a:ext cx="2915309" cy="1865565"/>
          </a:xfr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947" y="1881555"/>
            <a:ext cx="3859823" cy="24090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010" y="1582616"/>
            <a:ext cx="2292768" cy="2716823"/>
          </a:xfrm>
          <a:prstGeom prst="rect">
            <a:avLst/>
          </a:prstGeom>
        </p:spPr>
      </p:pic>
      <p:pic>
        <p:nvPicPr>
          <p:cNvPr id="8" name="Picture 2" descr="C:\Users\User\AppData\Local\Temp\Rar$DIa5840.825\IMG-6e3aa6943fc28e3d8c68865e163394bb-V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1838796" y="4117730"/>
            <a:ext cx="2185925" cy="2580017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sun9-20.userapi.com/impg/zs3AgNMGVTQUcPPO-2dS0Y0oJzkZQn_-jOduEQ/nC8V1rFifNk.jpg?size=964x1280&amp;quality=96&amp;sign=6f7e6c4230f920141db61830d4d826f6&amp;type=album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4730263" y="4431324"/>
            <a:ext cx="2699238" cy="2286000"/>
          </a:xfrm>
          <a:prstGeom prst="rect">
            <a:avLst/>
          </a:prstGeom>
          <a:noFill/>
        </p:spPr>
      </p:pic>
      <p:pic>
        <p:nvPicPr>
          <p:cNvPr id="1030" name="Picture 6" descr="https://sun9-14.userapi.com/impg/1Bp-7W6_l7DL03aKkLsIBvMG958joc3nuH3wfA/zncMT-jtq8Y.jpg?size=960x1280&amp;quality=96&amp;sign=8df9df19e1ade980563b8e41574923f9&amp;type=album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7913077" y="4475283"/>
            <a:ext cx="2593731" cy="20837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85685229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Arial"/>
        <a:cs typeface="Arial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Arial"/>
        <a:cs typeface="Arial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Wisp</Template>
  <Company>Microsoft</Company>
  <PresentationFormat>Широкоэкранный</PresentationFormat>
  <Paragraphs>46</Paragraphs>
  <Slides>13</Slides>
  <Notes>2</Notes>
  <TotalTime>433</TotalTime>
  <HiddenSlides>0</HiddenSlides>
  <MMClips>0</MMClips>
  <ScaleCrop>0</ScaleCrop>
  <HeadingPairs>
    <vt:vector baseType="variant" size="6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baseType="lpstr" size="21">
      <vt:lpstr>Arial</vt:lpstr>
      <vt:lpstr>Century Gothic</vt:lpstr>
      <vt:lpstr>Wingdings 3</vt:lpstr>
      <vt:lpstr>Calibri Light</vt:lpstr>
      <vt:lpstr>Calibri</vt:lpstr>
      <vt:lpstr>Times New Roman</vt:lpstr>
      <vt:lpstr>Symbol</vt:lpstr>
      <vt:lpstr>Легкий дым</vt:lpstr>
      <vt:lpstr>Волонтерское движение «Импульс» в  Кижингинском филиале «Бурятский аграрный колледж им.М.Н.Ербанова»</vt:lpstr>
      <vt:lpstr>Волонтерство</vt:lpstr>
      <vt:lpstr>PowerPoint Presentation</vt:lpstr>
      <vt:lpstr> Направления волонтерского движения «Импульс»</vt:lpstr>
      <vt:lpstr>PowerPoint Presentation</vt:lpstr>
      <vt:lpstr>Пандемия Covid-2019 В условиях пандемии Covid- 19 и полной изоляции от общества волонтеры стали единственными помощниками для болеющих, одиноких и пожилых людей по доставке продуктов, необходимых вещей и лекарств. Волонтеры Кижингинского филиала «Бурятский аграрный колледж им.М.Н.Ербанова» не остались в стороне. В 2019 – 2020 году под руководством социального педагога и кураторов Кижингинского филиала волонтеры «Импульса» «отрабатывали» заявки с адресами, которые поступали от Отдела молодежи Кижингинского района по доставке лекарственных средств и продуктов. </vt:lpstr>
      <vt:lpstr> В 2022 году волонтеры «Импульса» принимали активное участие в помощи семьям мобилизованных- участников специальной военной операции на УкраинеВ колке дров и очистке снега оказана помощь 10 семьям</vt:lpstr>
      <vt:lpstr>Волонтеры состоят из студентов разных курсов:1 курс по специальности «Эксплуатация и ремонт сельскохозяйственной техники и оборудования»1 курс по профессии «Мастер по ремонту и обслуживанию автомобилей»2 и 3 курсы по профессии «Тракторист-машинист сельскохозяйственного производства»3 и 4 курсы по специальности «Механизация сельского хозяйства»4 курс по профессии «Управляющий сельской усадьбой»</vt:lpstr>
      <vt:lpstr>В 2023 году волонтеры движения «Импульс» совместно с преподавателями и мастерами производственного обучения плетут маскировочные сети для СВО</vt:lpstr>
      <vt:lpstr>поддержка деятельности патриотического и духовного воспитания«Письмо солдату»</vt:lpstr>
      <vt:lpstr>Изготовление тематических стенгазет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Волонтерское движение в   Кижингинском филиале</dc:title>
  <dc:creator>админ</dc:creator>
  <cp:lastModifiedBy>админ</cp:lastModifiedBy>
  <cp:revision>37</cp:revision>
  <dcterms:created xsi:type="dcterms:W3CDTF">2023-04-05T04:24:46Z</dcterms:created>
  <dcterms:modified xsi:type="dcterms:W3CDTF">2023-10-16T04:53:16Z</dcterms:modified>
</cp:coreProperties>
</file>