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 /><Relationship Id="rId2" Type="http://schemas.openxmlformats.org/officeDocument/2006/relationships/extended-properties" Target="docProps/app.xml" /><Relationship Id="rId3" Type="http://schemas.openxmlformats.org/officeDocument/2006/relationships/officeDocument" Target="ppt/presentation.xml" /></Relationships>
</file>

<file path=ppt/presentation.xml><?xml version="1.0" encoding="utf-8"?>
<p:presentation xmlns:p="http://schemas.openxmlformats.org/presentationml/2006/main" xmlns:a="http://schemas.openxmlformats.org/drawingml/2006/main" xmlns:r="http://schemas.openxmlformats.org/officeDocument/2006/relationships" embedTrueTypeFonts="1" saveSubsetFonts="1">
  <p:sldMasterIdLst>
    <p:sldMasterId id="2147483648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x="9144000" cy="6858000"/>
  <p:notesSz cx="9144000" cy="6858000"/>
  <p:embeddedFontLst>
    <p:embeddedFont>
      <p:font typeface="MPABCC+TrebuchetMS"/>
      <p:regular r:id="rId19"/>
    </p:embeddedFont>
    <p:embeddedFont>
      <p:font typeface="WJFAWK+TimesNewRomanPS-BoldMT"/>
      <p:regular r:id="rId20"/>
    </p:embeddedFont>
    <p:embeddedFont>
      <p:font typeface="RBCORI+TimesNewRomanPSMT"/>
      <p:regular r:id="rId21"/>
    </p:embeddedFont>
    <p:embeddedFont>
      <p:font typeface="NSVGVQ+TrebuchetMS-Bold"/>
      <p:regular r:id="rId22"/>
    </p:embeddedFont>
  </p:embeddedFon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2482" y="-91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presProps" Target="presProps.xml" /><Relationship Id="rId10" Type="http://schemas.openxmlformats.org/officeDocument/2006/relationships/slide" Target="slides/slide5.xml" /><Relationship Id="rId11" Type="http://schemas.openxmlformats.org/officeDocument/2006/relationships/slide" Target="slides/slide6.xml" /><Relationship Id="rId12" Type="http://schemas.openxmlformats.org/officeDocument/2006/relationships/slide" Target="slides/slide7.xml" /><Relationship Id="rId13" Type="http://schemas.openxmlformats.org/officeDocument/2006/relationships/slide" Target="slides/slide8.xml" /><Relationship Id="rId14" Type="http://schemas.openxmlformats.org/officeDocument/2006/relationships/slide" Target="slides/slide9.xml" /><Relationship Id="rId15" Type="http://schemas.openxmlformats.org/officeDocument/2006/relationships/slide" Target="slides/slide10.xml" /><Relationship Id="rId16" Type="http://schemas.openxmlformats.org/officeDocument/2006/relationships/slide" Target="slides/slide11.xml" /><Relationship Id="rId17" Type="http://schemas.openxmlformats.org/officeDocument/2006/relationships/slide" Target="slides/slide12.xml" /><Relationship Id="rId18" Type="http://schemas.openxmlformats.org/officeDocument/2006/relationships/slide" Target="slides/slide13.xml" /><Relationship Id="rId19" Type="http://schemas.openxmlformats.org/officeDocument/2006/relationships/font" Target="fonts/font1.fntdata" /><Relationship Id="rId2" Type="http://schemas.openxmlformats.org/officeDocument/2006/relationships/tableStyles" Target="tableStyles.xml" /><Relationship Id="rId20" Type="http://schemas.openxmlformats.org/officeDocument/2006/relationships/font" Target="fonts/font2.fntdata" /><Relationship Id="rId21" Type="http://schemas.openxmlformats.org/officeDocument/2006/relationships/font" Target="fonts/font3.fntdata" /><Relationship Id="rId22" Type="http://schemas.openxmlformats.org/officeDocument/2006/relationships/font" Target="fonts/font4.fntdata" /><Relationship Id="rId3" Type="http://schemas.openxmlformats.org/officeDocument/2006/relationships/viewProps" Target="viewProps.xml" /><Relationship Id="rId4" Type="http://schemas.openxmlformats.org/officeDocument/2006/relationships/theme" Target="theme/theme1.xml" /><Relationship Id="rId5" Type="http://schemas.openxmlformats.org/officeDocument/2006/relationships/slideMaster" Target="slideMasters/slideMaster1.xml" /><Relationship Id="rId6" Type="http://schemas.openxmlformats.org/officeDocument/2006/relationships/slide" Target="slides/slide1.xml" /><Relationship Id="rId7" Type="http://schemas.openxmlformats.org/officeDocument/2006/relationships/slide" Target="slides/slide2.xml" /><Relationship Id="rId8" Type="http://schemas.openxmlformats.org/officeDocument/2006/relationships/slide" Target="slides/slide3.xml" /><Relationship Id="rId9" Type="http://schemas.openxmlformats.org/officeDocument/2006/relationships/slide" Target="slides/slide4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/>
          </a:p>
        </p:txBody>
      </p:sp>
      <p:sp>
        <p:nvSpPr>
          <p:cNvPr id="3" name="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525B2-4347-4F72-BAF7-76B19438D329}" type="datetimeFigureOut">
              <a:rPr lang="en-US" smtClean="0"/>
              <a:t>27.02.2014</a:t>
            </a:fld>
            <a:endParaRPr lang="en-US"/>
          </a:p>
        </p:txBody>
      </p:sp>
      <p:sp>
        <p:nvSpPr>
          <p:cNvPr id="5" name="Foo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73CC-40D5-4B23-8DF0-9BD0A0C12F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7666" y="427735"/>
            <a:ext cx="6797992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666" y="2459482"/>
            <a:ext cx="679799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68130" y="9944862"/>
            <a:ext cx="2417063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7666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438394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В‹#В›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49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0.pn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1.pn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2.pn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3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.pn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pn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.pn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6.pn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7.pn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8.pn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9.png" 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190568" y="4231822"/>
            <a:ext cx="4556556" cy="159110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114674" marR="0">
              <a:lnSpc>
                <a:spcPts val="2292"/>
              </a:lnSpc>
              <a:spcBef>
                <a:spcPts val="0"/>
              </a:spcBef>
              <a:spcAft>
                <a:spcPts val="0"/>
              </a:spcAft>
            </a:pPr>
            <a:r>
              <a:rPr dirty="0" sz="2200">
                <a:solidFill>
                  <a:srgbClr val="000000"/>
                </a:solidFill>
                <a:latin typeface="MPABCC+TrebuchetMS"/>
                <a:cs typeface="MPABCC+TrebuchetMS"/>
              </a:rPr>
              <a:t>Автор:</a:t>
            </a:r>
          </a:p>
          <a:p>
            <a:pPr marL="0" marR="0">
              <a:lnSpc>
                <a:spcPts val="2292"/>
              </a:lnSpc>
              <a:spcBef>
                <a:spcPts val="1175"/>
              </a:spcBef>
              <a:spcAft>
                <a:spcPts val="0"/>
              </a:spcAft>
            </a:pPr>
            <a:r>
              <a:rPr dirty="0" sz="2200">
                <a:solidFill>
                  <a:srgbClr val="000000"/>
                </a:solidFill>
                <a:latin typeface="MPABCC+TrebuchetMS"/>
                <a:cs typeface="MPABCC+TrebuchetMS"/>
              </a:rPr>
              <a:t>Дашиева</a:t>
            </a:r>
            <a:r>
              <a:rPr dirty="0" sz="2200">
                <a:solidFill>
                  <a:srgbClr val="000000"/>
                </a:solidFill>
                <a:latin typeface="MPABCC+TrebuchetMS"/>
                <a:cs typeface="MPABCC+TrebuchetMS"/>
              </a:rPr>
              <a:t> </a:t>
            </a:r>
            <a:r>
              <a:rPr dirty="0" sz="2200">
                <a:solidFill>
                  <a:srgbClr val="000000"/>
                </a:solidFill>
                <a:latin typeface="MPABCC+TrebuchetMS"/>
                <a:cs typeface="MPABCC+TrebuchetMS"/>
              </a:rPr>
              <a:t>Вероника</a:t>
            </a:r>
            <a:r>
              <a:rPr dirty="0" sz="2200">
                <a:solidFill>
                  <a:srgbClr val="000000"/>
                </a:solidFill>
                <a:latin typeface="MPABCC+TrebuchetMS"/>
                <a:cs typeface="MPABCC+TrebuchetMS"/>
              </a:rPr>
              <a:t> </a:t>
            </a:r>
            <a:r>
              <a:rPr dirty="0" sz="2200">
                <a:solidFill>
                  <a:srgbClr val="000000"/>
                </a:solidFill>
                <a:latin typeface="MPABCC+TrebuchetMS"/>
                <a:cs typeface="MPABCC+TrebuchetMS"/>
              </a:rPr>
              <a:t>–</a:t>
            </a:r>
            <a:r>
              <a:rPr dirty="0" sz="2200">
                <a:solidFill>
                  <a:srgbClr val="000000"/>
                </a:solidFill>
                <a:latin typeface="MPABCC+TrebuchetMS"/>
                <a:cs typeface="MPABCC+TrebuchetMS"/>
              </a:rPr>
              <a:t> </a:t>
            </a:r>
            <a:r>
              <a:rPr dirty="0" sz="2200">
                <a:solidFill>
                  <a:srgbClr val="000000"/>
                </a:solidFill>
                <a:latin typeface="MPABCC+TrebuchetMS"/>
                <a:cs typeface="MPABCC+TrebuchetMS"/>
              </a:rPr>
              <a:t>12</a:t>
            </a:r>
            <a:r>
              <a:rPr dirty="0" sz="2200">
                <a:solidFill>
                  <a:srgbClr val="000000"/>
                </a:solidFill>
                <a:latin typeface="MPABCC+TrebuchetMS"/>
                <a:cs typeface="MPABCC+TrebuchetMS"/>
              </a:rPr>
              <a:t> </a:t>
            </a:r>
            <a:r>
              <a:rPr dirty="0" sz="2200">
                <a:solidFill>
                  <a:srgbClr val="000000"/>
                </a:solidFill>
                <a:latin typeface="MPABCC+TrebuchetMS"/>
                <a:cs typeface="MPABCC+TrebuchetMS"/>
              </a:rPr>
              <a:t>группа</a:t>
            </a:r>
          </a:p>
          <a:p>
            <a:pPr marL="2074862" marR="0">
              <a:lnSpc>
                <a:spcPts val="2292"/>
              </a:lnSpc>
              <a:spcBef>
                <a:spcPts val="1125"/>
              </a:spcBef>
              <a:spcAft>
                <a:spcPts val="0"/>
              </a:spcAft>
            </a:pPr>
            <a:r>
              <a:rPr dirty="0" sz="2200">
                <a:solidFill>
                  <a:srgbClr val="000000"/>
                </a:solidFill>
                <a:latin typeface="MPABCC+TrebuchetMS"/>
                <a:cs typeface="MPABCC+TrebuchetMS"/>
              </a:rPr>
              <a:t>Руководитель: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5952693" y="5553130"/>
            <a:ext cx="2617396" cy="71023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92"/>
              </a:lnSpc>
              <a:spcBef>
                <a:spcPts val="0"/>
              </a:spcBef>
              <a:spcAft>
                <a:spcPts val="0"/>
              </a:spcAft>
            </a:pPr>
            <a:r>
              <a:rPr dirty="0" sz="2200">
                <a:solidFill>
                  <a:srgbClr val="000000"/>
                </a:solidFill>
                <a:latin typeface="MPABCC+TrebuchetMS"/>
                <a:cs typeface="MPABCC+TrebuchetMS"/>
              </a:rPr>
              <a:t>Загдажапова</a:t>
            </a:r>
            <a:r>
              <a:rPr dirty="0" sz="2200">
                <a:solidFill>
                  <a:srgbClr val="000000"/>
                </a:solidFill>
                <a:latin typeface="MPABCC+TrebuchetMS"/>
                <a:cs typeface="MPABCC+TrebuchetMS"/>
              </a:rPr>
              <a:t> </a:t>
            </a:r>
            <a:r>
              <a:rPr dirty="0" sz="2200">
                <a:solidFill>
                  <a:srgbClr val="000000"/>
                </a:solidFill>
                <a:latin typeface="MPABCC+TrebuchetMS"/>
                <a:cs typeface="MPABCC+TrebuchetMS"/>
              </a:rPr>
              <a:t>С.Д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532696" y="351784"/>
            <a:ext cx="8272795" cy="133065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917"/>
              </a:lnSpc>
              <a:spcBef>
                <a:spcPts val="0"/>
              </a:spcBef>
              <a:spcAft>
                <a:spcPts val="0"/>
              </a:spcAft>
            </a:pPr>
            <a:r>
              <a:rPr dirty="0" sz="2800">
                <a:solidFill>
                  <a:srgbClr val="0c779d"/>
                </a:solidFill>
                <a:latin typeface="RBCORI+TimesNewRomanPSMT"/>
                <a:cs typeface="RBCORI+TimesNewRomanPSMT"/>
              </a:rPr>
              <a:t>ТКО</a:t>
            </a:r>
            <a:r>
              <a:rPr dirty="0" sz="2800">
                <a:solidFill>
                  <a:srgbClr val="0c779d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800">
                <a:solidFill>
                  <a:srgbClr val="0c779d"/>
                </a:solidFill>
                <a:latin typeface="RBCORI+TimesNewRomanPSMT"/>
                <a:cs typeface="RBCORI+TimesNewRomanPSMT"/>
              </a:rPr>
              <a:t>и</a:t>
            </a:r>
            <a:r>
              <a:rPr dirty="0" sz="2800">
                <a:solidFill>
                  <a:srgbClr val="0c779d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800">
                <a:solidFill>
                  <a:srgbClr val="0c779d"/>
                </a:solidFill>
                <a:latin typeface="RBCORI+TimesNewRomanPSMT"/>
                <a:cs typeface="RBCORI+TimesNewRomanPSMT"/>
              </a:rPr>
              <a:t>ТБО</a:t>
            </a:r>
            <a:r>
              <a:rPr dirty="0" sz="2800">
                <a:solidFill>
                  <a:srgbClr val="0c779d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800">
                <a:solidFill>
                  <a:srgbClr val="0c779d"/>
                </a:solidFill>
                <a:latin typeface="RBCORI+TimesNewRomanPSMT"/>
                <a:cs typeface="RBCORI+TimesNewRomanPSMT"/>
              </a:rPr>
              <a:t>(Твердые</a:t>
            </a:r>
            <a:r>
              <a:rPr dirty="0" sz="2800">
                <a:solidFill>
                  <a:srgbClr val="0c779d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800">
                <a:solidFill>
                  <a:srgbClr val="0c779d"/>
                </a:solidFill>
                <a:latin typeface="RBCORI+TimesNewRomanPSMT"/>
                <a:cs typeface="RBCORI+TimesNewRomanPSMT"/>
              </a:rPr>
              <a:t>коммунальные\бутовыые</a:t>
            </a:r>
          </a:p>
          <a:p>
            <a:pPr marL="0" marR="0">
              <a:lnSpc>
                <a:spcPts val="2917"/>
              </a:lnSpc>
              <a:spcBef>
                <a:spcPts val="492"/>
              </a:spcBef>
              <a:spcAft>
                <a:spcPts val="0"/>
              </a:spcAft>
            </a:pPr>
            <a:r>
              <a:rPr dirty="0" sz="2800">
                <a:solidFill>
                  <a:srgbClr val="0c779d"/>
                </a:solidFill>
                <a:latin typeface="RBCORI+TimesNewRomanPSMT"/>
                <a:cs typeface="RBCORI+TimesNewRomanPSMT"/>
              </a:rPr>
              <a:t>отходы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523251" y="241397"/>
            <a:ext cx="1489549" cy="191926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6187"/>
              </a:lnSpc>
              <a:spcBef>
                <a:spcPts val="0"/>
              </a:spcBef>
              <a:spcAft>
                <a:spcPts val="0"/>
              </a:spcAft>
            </a:pPr>
            <a:r>
              <a:rPr dirty="0" sz="5950">
                <a:solidFill>
                  <a:srgbClr val="c3260c"/>
                </a:solidFill>
                <a:latin typeface="Georgia"/>
                <a:cs typeface="Georgia"/>
              </a:rPr>
              <a:t>*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839723" y="380981"/>
            <a:ext cx="4108797" cy="148503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4793"/>
              </a:lnSpc>
              <a:spcBef>
                <a:spcPts val="0"/>
              </a:spcBef>
              <a:spcAft>
                <a:spcPts val="0"/>
              </a:spcAft>
            </a:pPr>
            <a:r>
              <a:rPr dirty="0" sz="4600" b="1">
                <a:solidFill>
                  <a:srgbClr val="4fadf3"/>
                </a:solidFill>
                <a:latin typeface="WJFAWK+TimesNewRomanPS-BoldMT"/>
                <a:cs typeface="WJFAWK+TimesNewRomanPS-BoldMT"/>
              </a:rPr>
              <a:t>Заключение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612816" y="1457619"/>
            <a:ext cx="6962219" cy="123085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354"/>
              </a:lnSpc>
              <a:spcBef>
                <a:spcPts val="0"/>
              </a:spcBef>
              <a:spcAft>
                <a:spcPts val="0"/>
              </a:spcAft>
            </a:pPr>
            <a:r>
              <a:rPr dirty="0" sz="2250">
                <a:solidFill>
                  <a:srgbClr val="c3260c"/>
                </a:solidFill>
                <a:latin typeface="Georgia"/>
                <a:cs typeface="Georgia"/>
              </a:rPr>
              <a:t>*</a:t>
            </a:r>
            <a:r>
              <a:rPr dirty="0" sz="2250" spc="-185">
                <a:solidFill>
                  <a:srgbClr val="c3260c"/>
                </a:solidFill>
                <a:latin typeface="Times New Roman"/>
                <a:cs typeface="Times New Roman"/>
              </a:rPr>
              <a:t> </a:t>
            </a:r>
            <a:r>
              <a:rPr dirty="0" sz="1700" b="1">
                <a:solidFill>
                  <a:srgbClr val="404040"/>
                </a:solidFill>
                <a:latin typeface="NSVGVQ+TrebuchetMS-Bold"/>
                <a:cs typeface="NSVGVQ+TrebuchetMS-Bold"/>
              </a:rPr>
              <a:t>Целью</a:t>
            </a:r>
            <a:r>
              <a:rPr dirty="0" sz="1700" b="1">
                <a:solidFill>
                  <a:srgbClr val="404040"/>
                </a:solidFill>
                <a:latin typeface="NSVGVQ+TrebuchetMS-Bold"/>
                <a:cs typeface="NSVGVQ+TrebuchetMS-Bold"/>
              </a:rPr>
              <a:t> </a:t>
            </a:r>
            <a:r>
              <a:rPr dirty="0" sz="1700" b="1">
                <a:solidFill>
                  <a:srgbClr val="404040"/>
                </a:solidFill>
                <a:latin typeface="NSVGVQ+TrebuchetMS-Bold"/>
                <a:cs typeface="NSVGVQ+TrebuchetMS-Bold"/>
              </a:rPr>
              <a:t>нашего</a:t>
            </a:r>
            <a:r>
              <a:rPr dirty="0" sz="1700" b="1">
                <a:solidFill>
                  <a:srgbClr val="404040"/>
                </a:solidFill>
                <a:latin typeface="NSVGVQ+TrebuchetMS-Bold"/>
                <a:cs typeface="NSVGVQ+TrebuchetMS-Bold"/>
              </a:rPr>
              <a:t> </a:t>
            </a:r>
            <a:r>
              <a:rPr dirty="0" sz="1700" b="1">
                <a:solidFill>
                  <a:srgbClr val="404040"/>
                </a:solidFill>
                <a:latin typeface="NSVGVQ+TrebuchetMS-Bold"/>
                <a:cs typeface="NSVGVQ+TrebuchetMS-Bold"/>
              </a:rPr>
              <a:t>исследования</a:t>
            </a:r>
            <a:r>
              <a:rPr dirty="0" sz="1700" b="1">
                <a:solidFill>
                  <a:srgbClr val="404040"/>
                </a:solidFill>
                <a:latin typeface="NSVGVQ+TrebuchetMS-Bold"/>
                <a:cs typeface="NSVGVQ+TrebuchetMS-Bold"/>
              </a:rPr>
              <a:t> </a:t>
            </a:r>
            <a:r>
              <a:rPr dirty="0" sz="1700" b="1">
                <a:solidFill>
                  <a:srgbClr val="404040"/>
                </a:solidFill>
                <a:latin typeface="NSVGVQ+TrebuchetMS-Bold"/>
                <a:cs typeface="NSVGVQ+TrebuchetMS-Bold"/>
              </a:rPr>
              <a:t>является</a:t>
            </a:r>
            <a:r>
              <a:rPr dirty="0" sz="1700" b="1">
                <a:solidFill>
                  <a:srgbClr val="404040"/>
                </a:solidFill>
                <a:latin typeface="NSVGVQ+TrebuchetMS-Bold"/>
                <a:cs typeface="NSVGVQ+TrebuchetMS-Bold"/>
              </a:rPr>
              <a:t> </a:t>
            </a:r>
            <a:r>
              <a:rPr dirty="0" sz="1700" b="1">
                <a:solidFill>
                  <a:srgbClr val="404040"/>
                </a:solidFill>
                <a:latin typeface="NSVGVQ+TrebuchetMS-Bold"/>
                <a:cs typeface="NSVGVQ+TrebuchetMS-Bold"/>
              </a:rPr>
              <a:t>изучение</a:t>
            </a:r>
          </a:p>
          <a:p>
            <a:pPr marL="182880" marR="0">
              <a:lnSpc>
                <a:spcPts val="1631"/>
              </a:lnSpc>
              <a:spcBef>
                <a:spcPts val="0"/>
              </a:spcBef>
              <a:spcAft>
                <a:spcPts val="0"/>
              </a:spcAft>
            </a:pPr>
            <a:r>
              <a:rPr dirty="0" sz="1700" b="1">
                <a:solidFill>
                  <a:srgbClr val="404040"/>
                </a:solidFill>
                <a:latin typeface="NSVGVQ+TrebuchetMS-Bold"/>
                <a:cs typeface="NSVGVQ+TrebuchetMS-Bold"/>
              </a:rPr>
              <a:t>степени</a:t>
            </a:r>
            <a:r>
              <a:rPr dirty="0" sz="1700" b="1">
                <a:solidFill>
                  <a:srgbClr val="404040"/>
                </a:solidFill>
                <a:latin typeface="NSVGVQ+TrebuchetMS-Bold"/>
                <a:cs typeface="NSVGVQ+TrebuchetMS-Bold"/>
              </a:rPr>
              <a:t> </a:t>
            </a:r>
            <a:r>
              <a:rPr dirty="0" sz="1700" b="1">
                <a:solidFill>
                  <a:srgbClr val="404040"/>
                </a:solidFill>
                <a:latin typeface="NSVGVQ+TrebuchetMS-Bold"/>
                <a:cs typeface="NSVGVQ+TrebuchetMS-Bold"/>
              </a:rPr>
              <a:t>загрязнения</a:t>
            </a:r>
            <a:r>
              <a:rPr dirty="0" sz="1700" b="1">
                <a:solidFill>
                  <a:srgbClr val="404040"/>
                </a:solidFill>
                <a:latin typeface="NSVGVQ+TrebuchetMS-Bold"/>
                <a:cs typeface="NSVGVQ+TrebuchetMS-Bold"/>
              </a:rPr>
              <a:t> </a:t>
            </a:r>
            <a:r>
              <a:rPr dirty="0" sz="1700" b="1">
                <a:solidFill>
                  <a:srgbClr val="404040"/>
                </a:solidFill>
                <a:latin typeface="NSVGVQ+TrebuchetMS-Bold"/>
                <a:cs typeface="NSVGVQ+TrebuchetMS-Bold"/>
              </a:rPr>
              <a:t>окружающей</a:t>
            </a:r>
            <a:r>
              <a:rPr dirty="0" sz="1700" b="1">
                <a:solidFill>
                  <a:srgbClr val="404040"/>
                </a:solidFill>
                <a:latin typeface="NSVGVQ+TrebuchetMS-Bold"/>
                <a:cs typeface="NSVGVQ+TrebuchetMS-Bold"/>
              </a:rPr>
              <a:t> </a:t>
            </a:r>
            <a:r>
              <a:rPr dirty="0" sz="1700" b="1">
                <a:solidFill>
                  <a:srgbClr val="404040"/>
                </a:solidFill>
                <a:latin typeface="NSVGVQ+TrebuchetMS-Bold"/>
                <a:cs typeface="NSVGVQ+TrebuchetMS-Bold"/>
              </a:rPr>
              <a:t>среды</a:t>
            </a:r>
            <a:r>
              <a:rPr dirty="0" sz="1700" b="1">
                <a:solidFill>
                  <a:srgbClr val="404040"/>
                </a:solidFill>
                <a:latin typeface="NSVGVQ+TrebuchetMS-Bold"/>
                <a:cs typeface="NSVGVQ+TrebuchetMS-Bold"/>
              </a:rPr>
              <a:t> </a:t>
            </a:r>
            <a:r>
              <a:rPr dirty="0" sz="1700" b="1">
                <a:solidFill>
                  <a:srgbClr val="404040"/>
                </a:solidFill>
                <a:latin typeface="NSVGVQ+TrebuchetMS-Bold"/>
                <a:cs typeface="NSVGVQ+TrebuchetMS-Bold"/>
              </a:rPr>
              <a:t>в</a:t>
            </a:r>
          </a:p>
          <a:p>
            <a:pPr marL="182880" marR="0">
              <a:lnSpc>
                <a:spcPts val="1632"/>
              </a:lnSpc>
              <a:spcBef>
                <a:spcPts val="0"/>
              </a:spcBef>
              <a:spcAft>
                <a:spcPts val="0"/>
              </a:spcAft>
            </a:pPr>
            <a:r>
              <a:rPr dirty="0" sz="1700" b="1">
                <a:solidFill>
                  <a:srgbClr val="404040"/>
                </a:solidFill>
                <a:latin typeface="NSVGVQ+TrebuchetMS-Bold"/>
                <a:cs typeface="NSVGVQ+TrebuchetMS-Bold"/>
              </a:rPr>
              <a:t>Кижингинском</a:t>
            </a:r>
            <a:r>
              <a:rPr dirty="0" sz="1700" b="1">
                <a:solidFill>
                  <a:srgbClr val="404040"/>
                </a:solidFill>
                <a:latin typeface="NSVGVQ+TrebuchetMS-Bold"/>
                <a:cs typeface="NSVGVQ+TrebuchetMS-Bold"/>
              </a:rPr>
              <a:t> </a:t>
            </a:r>
            <a:r>
              <a:rPr dirty="0" sz="1700" b="1">
                <a:solidFill>
                  <a:srgbClr val="404040"/>
                </a:solidFill>
                <a:latin typeface="NSVGVQ+TrebuchetMS-Bold"/>
                <a:cs typeface="NSVGVQ+TrebuchetMS-Bold"/>
              </a:rPr>
              <a:t>районе</a:t>
            </a:r>
            <a:r>
              <a:rPr dirty="0" sz="1700" b="1">
                <a:solidFill>
                  <a:srgbClr val="404040"/>
                </a:solidFill>
                <a:latin typeface="NSVGVQ+TrebuchetMS-Bold"/>
                <a:cs typeface="NSVGVQ+TrebuchetMS-Bold"/>
              </a:rPr>
              <a:t> </a:t>
            </a:r>
            <a:r>
              <a:rPr dirty="0" sz="1700" b="1">
                <a:solidFill>
                  <a:srgbClr val="404040"/>
                </a:solidFill>
                <a:latin typeface="NSVGVQ+TrebuchetMS-Bold"/>
                <a:cs typeface="NSVGVQ+TrebuchetMS-Bold"/>
              </a:rPr>
              <a:t>до</a:t>
            </a:r>
            <a:r>
              <a:rPr dirty="0" sz="1700" b="1">
                <a:solidFill>
                  <a:srgbClr val="404040"/>
                </a:solidFill>
                <a:latin typeface="NSVGVQ+TrebuchetMS-Bold"/>
                <a:cs typeface="NSVGVQ+TrebuchetMS-Bold"/>
              </a:rPr>
              <a:t> </a:t>
            </a:r>
            <a:r>
              <a:rPr dirty="0" sz="1700" b="1">
                <a:solidFill>
                  <a:srgbClr val="404040"/>
                </a:solidFill>
                <a:latin typeface="NSVGVQ+TrebuchetMS-Bold"/>
                <a:cs typeface="NSVGVQ+TrebuchetMS-Bold"/>
              </a:rPr>
              <a:t>и</a:t>
            </a:r>
            <a:r>
              <a:rPr dirty="0" sz="1700" b="1">
                <a:solidFill>
                  <a:srgbClr val="404040"/>
                </a:solidFill>
                <a:latin typeface="NSVGVQ+TrebuchetMS-Bold"/>
                <a:cs typeface="NSVGVQ+TrebuchetMS-Bold"/>
              </a:rPr>
              <a:t> </a:t>
            </a:r>
            <a:r>
              <a:rPr dirty="0" sz="1700" b="1">
                <a:solidFill>
                  <a:srgbClr val="404040"/>
                </a:solidFill>
                <a:latin typeface="NSVGVQ+TrebuchetMS-Bold"/>
                <a:cs typeface="NSVGVQ+TrebuchetMS-Bold"/>
              </a:rPr>
              <a:t>после</a:t>
            </a:r>
            <a:r>
              <a:rPr dirty="0" sz="1700" b="1">
                <a:solidFill>
                  <a:srgbClr val="404040"/>
                </a:solidFill>
                <a:latin typeface="NSVGVQ+TrebuchetMS-Bold"/>
                <a:cs typeface="NSVGVQ+TrebuchetMS-Bold"/>
              </a:rPr>
              <a:t> </a:t>
            </a:r>
            <a:r>
              <a:rPr dirty="0" sz="1700" b="1">
                <a:solidFill>
                  <a:srgbClr val="404040"/>
                </a:solidFill>
                <a:latin typeface="NSVGVQ+TrebuchetMS-Bold"/>
                <a:cs typeface="NSVGVQ+TrebuchetMS-Bold"/>
              </a:rPr>
              <a:t>работы</a:t>
            </a:r>
            <a:r>
              <a:rPr dirty="0" sz="1700" b="1">
                <a:solidFill>
                  <a:srgbClr val="404040"/>
                </a:solidFill>
                <a:latin typeface="NSVGVQ+TrebuchetMS-Bold"/>
                <a:cs typeface="NSVGVQ+TrebuchetMS-Bold"/>
              </a:rPr>
              <a:t> </a:t>
            </a:r>
            <a:r>
              <a:rPr dirty="0" sz="1700" b="1">
                <a:solidFill>
                  <a:srgbClr val="404040"/>
                </a:solidFill>
                <a:latin typeface="NSVGVQ+TrebuchetMS-Bold"/>
                <a:cs typeface="NSVGVQ+TrebuchetMS-Bold"/>
              </a:rPr>
              <a:t>ТКО</a:t>
            </a:r>
            <a:r>
              <a:rPr dirty="0" sz="1700" b="1">
                <a:solidFill>
                  <a:srgbClr val="404040"/>
                </a:solidFill>
                <a:latin typeface="NSVGVQ+TrebuchetMS-Bold"/>
                <a:cs typeface="NSVGVQ+TrebuchetMS-Bold"/>
              </a:rPr>
              <a:t> </a:t>
            </a:r>
            <a:r>
              <a:rPr dirty="0" sz="1700" b="1">
                <a:solidFill>
                  <a:srgbClr val="404040"/>
                </a:solidFill>
                <a:latin typeface="NSVGVQ+TrebuchetMS-Bold"/>
                <a:cs typeface="NSVGVQ+TrebuchetMS-Bold"/>
              </a:rPr>
              <a:t>и</a:t>
            </a:r>
            <a:r>
              <a:rPr dirty="0" sz="1700" b="1">
                <a:solidFill>
                  <a:srgbClr val="404040"/>
                </a:solidFill>
                <a:latin typeface="NSVGVQ+TrebuchetMS-Bold"/>
                <a:cs typeface="NSVGVQ+TrebuchetMS-Bold"/>
              </a:rPr>
              <a:t> </a:t>
            </a:r>
            <a:r>
              <a:rPr dirty="0" sz="1700" b="1">
                <a:solidFill>
                  <a:srgbClr val="404040"/>
                </a:solidFill>
                <a:latin typeface="NSVGVQ+TrebuchetMS-Bold"/>
                <a:cs typeface="NSVGVQ+TrebuchetMS-Bold"/>
              </a:rPr>
              <a:t>ТБО</a:t>
            </a:r>
            <a:r>
              <a:rPr dirty="0" sz="1700" b="1">
                <a:solidFill>
                  <a:srgbClr val="404040"/>
                </a:solidFill>
                <a:latin typeface="NSVGVQ+TrebuchetMS-Bold"/>
                <a:cs typeface="NSVGVQ+TrebuchetMS-Bold"/>
              </a:rPr>
              <a:t> </a:t>
            </a:r>
            <a:r>
              <a:rPr dirty="0" sz="1700" b="1">
                <a:solidFill>
                  <a:srgbClr val="404040"/>
                </a:solidFill>
                <a:latin typeface="NSVGVQ+TrebuchetMS-Bold"/>
                <a:cs typeface="NSVGVQ+TrebuchetMS-Bold"/>
              </a:rPr>
              <a:t>на</a:t>
            </a:r>
          </a:p>
          <a:p>
            <a:pPr marL="182880" marR="0">
              <a:lnSpc>
                <a:spcPts val="1632"/>
              </a:lnSpc>
              <a:spcBef>
                <a:spcPts val="50"/>
              </a:spcBef>
              <a:spcAft>
                <a:spcPts val="0"/>
              </a:spcAft>
            </a:pPr>
            <a:r>
              <a:rPr dirty="0" sz="1700" b="1">
                <a:solidFill>
                  <a:srgbClr val="404040"/>
                </a:solidFill>
                <a:latin typeface="NSVGVQ+TrebuchetMS-Bold"/>
                <a:cs typeface="NSVGVQ+TrebuchetMS-Bold"/>
              </a:rPr>
              <a:t>примере</a:t>
            </a:r>
            <a:r>
              <a:rPr dirty="0" sz="1700" b="1">
                <a:solidFill>
                  <a:srgbClr val="404040"/>
                </a:solidFill>
                <a:latin typeface="NSVGVQ+TrebuchetMS-Bold"/>
                <a:cs typeface="NSVGVQ+TrebuchetMS-Bold"/>
              </a:rPr>
              <a:t> </a:t>
            </a:r>
            <a:r>
              <a:rPr dirty="0" sz="1700" b="1">
                <a:solidFill>
                  <a:srgbClr val="404040"/>
                </a:solidFill>
                <a:latin typeface="NSVGVQ+TrebuchetMS-Bold"/>
                <a:cs typeface="NSVGVQ+TrebuchetMS-Bold"/>
              </a:rPr>
              <a:t>ЭкоАльянса.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612816" y="2376591"/>
            <a:ext cx="5633618" cy="62575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354"/>
              </a:lnSpc>
              <a:spcBef>
                <a:spcPts val="0"/>
              </a:spcBef>
              <a:spcAft>
                <a:spcPts val="0"/>
              </a:spcAft>
            </a:pPr>
            <a:r>
              <a:rPr dirty="0" sz="2250">
                <a:solidFill>
                  <a:srgbClr val="c3260c"/>
                </a:solidFill>
                <a:latin typeface="Georgia"/>
                <a:cs typeface="Georgia"/>
              </a:rPr>
              <a:t>*</a:t>
            </a:r>
            <a:r>
              <a:rPr dirty="0" sz="2250" spc="-185">
                <a:solidFill>
                  <a:srgbClr val="c3260c"/>
                </a:solidFill>
                <a:latin typeface="Times New Roman"/>
                <a:cs typeface="Times New Roman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В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данной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работе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мы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выяснили,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что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в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2019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году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795696" y="2643446"/>
            <a:ext cx="6823644" cy="137787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771"/>
              </a:lnSpc>
              <a:spcBef>
                <a:spcPts val="0"/>
              </a:spcBef>
              <a:spcAft>
                <a:spcPts val="0"/>
              </a:spcAft>
            </a:pP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образовался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ЭкоАльянс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в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Кижингинском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районе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и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кто</a:t>
            </a:r>
          </a:p>
          <a:p>
            <a:pPr marL="0" marR="0">
              <a:lnSpc>
                <a:spcPts val="1632"/>
              </a:lnSpc>
              <a:spcBef>
                <a:spcPts val="0"/>
              </a:spcBef>
              <a:spcAft>
                <a:spcPts val="0"/>
              </a:spcAft>
            </a:pP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является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представителем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Регионального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оператора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ООО</a:t>
            </a:r>
          </a:p>
          <a:p>
            <a:pPr marL="0" marR="0">
              <a:lnSpc>
                <a:spcPts val="1632"/>
              </a:lnSpc>
              <a:spcBef>
                <a:spcPts val="0"/>
              </a:spcBef>
              <a:spcAft>
                <a:spcPts val="0"/>
              </a:spcAft>
            </a:pP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«ЭкоАльянс»,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так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же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мы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узнали,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что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наш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район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находить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в</a:t>
            </a:r>
          </a:p>
          <a:p>
            <a:pPr marL="0" marR="0">
              <a:lnSpc>
                <a:spcPts val="1631"/>
              </a:lnSpc>
              <a:spcBef>
                <a:spcPts val="50"/>
              </a:spcBef>
              <a:spcAft>
                <a:spcPts val="0"/>
              </a:spcAft>
            </a:pP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первой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зоне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работы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обслуживания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с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ТКО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и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ТБО.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Получили</a:t>
            </a:r>
          </a:p>
          <a:p>
            <a:pPr marL="0" marR="0">
              <a:lnSpc>
                <a:spcPts val="1631"/>
              </a:lnSpc>
              <a:spcBef>
                <a:spcPts val="0"/>
              </a:spcBef>
              <a:spcAft>
                <a:spcPts val="0"/>
              </a:spcAft>
            </a:pP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информацию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какой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техникой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располагает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ЭкоАльянс.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612816" y="3710091"/>
            <a:ext cx="6890218" cy="143790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354"/>
              </a:lnSpc>
              <a:spcBef>
                <a:spcPts val="0"/>
              </a:spcBef>
              <a:spcAft>
                <a:spcPts val="0"/>
              </a:spcAft>
            </a:pPr>
            <a:r>
              <a:rPr dirty="0" sz="2250">
                <a:solidFill>
                  <a:srgbClr val="c3260c"/>
                </a:solidFill>
                <a:latin typeface="Georgia"/>
                <a:cs typeface="Georgia"/>
              </a:rPr>
              <a:t>*</a:t>
            </a:r>
            <a:r>
              <a:rPr dirty="0" sz="2250" spc="-185">
                <a:solidFill>
                  <a:srgbClr val="c3260c"/>
                </a:solidFill>
                <a:latin typeface="Times New Roman"/>
                <a:cs typeface="Times New Roman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Жители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Кижингинского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района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начали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решать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проблему,</a:t>
            </a:r>
          </a:p>
          <a:p>
            <a:pPr marL="182880" marR="0">
              <a:lnSpc>
                <a:spcPts val="1631"/>
              </a:lnSpc>
              <a:spcBef>
                <a:spcPts val="0"/>
              </a:spcBef>
              <a:spcAft>
                <a:spcPts val="0"/>
              </a:spcAft>
            </a:pP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с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загрязнением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начиная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с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себя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и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с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места,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в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котором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они</a:t>
            </a:r>
          </a:p>
          <a:p>
            <a:pPr marL="182880" marR="0">
              <a:lnSpc>
                <a:spcPts val="1631"/>
              </a:lnSpc>
              <a:spcBef>
                <a:spcPts val="0"/>
              </a:spcBef>
              <a:spcAft>
                <a:spcPts val="0"/>
              </a:spcAft>
            </a:pP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живут.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Были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заключены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договоры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с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ЭкоАльянсом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для</a:t>
            </a:r>
          </a:p>
          <a:p>
            <a:pPr marL="182880" marR="0">
              <a:lnSpc>
                <a:spcPts val="1632"/>
              </a:lnSpc>
              <a:spcBef>
                <a:spcPts val="50"/>
              </a:spcBef>
              <a:spcAft>
                <a:spcPts val="0"/>
              </a:spcAft>
            </a:pP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вывоза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мусора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благодаря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чему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улучшается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качество</a:t>
            </a:r>
          </a:p>
          <a:p>
            <a:pPr marL="182880" marR="0">
              <a:lnSpc>
                <a:spcPts val="1632"/>
              </a:lnSpc>
              <a:spcBef>
                <a:spcPts val="0"/>
              </a:spcBef>
              <a:spcAft>
                <a:spcPts val="0"/>
              </a:spcAft>
            </a:pP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жизни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населенного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1700">
                <a:solidFill>
                  <a:srgbClr val="404040"/>
                </a:solidFill>
                <a:latin typeface="MPABCC+TrebuchetMS"/>
                <a:cs typeface="MPABCC+TrebuchetMS"/>
              </a:rPr>
              <a:t>пункта.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758514" y="1627824"/>
            <a:ext cx="8779657" cy="193699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6251"/>
              </a:lnSpc>
              <a:spcBef>
                <a:spcPts val="0"/>
              </a:spcBef>
              <a:spcAft>
                <a:spcPts val="0"/>
              </a:spcAft>
            </a:pPr>
            <a:r>
              <a:rPr dirty="0" sz="6000" b="1">
                <a:solidFill>
                  <a:srgbClr val="4fadf3"/>
                </a:solidFill>
                <a:latin typeface="WJFAWK+TimesNewRomanPS-BoldMT"/>
                <a:cs typeface="WJFAWK+TimesNewRomanPS-BoldMT"/>
              </a:rPr>
              <a:t>Спасибо</a:t>
            </a:r>
            <a:r>
              <a:rPr dirty="0" sz="6000" b="1">
                <a:solidFill>
                  <a:srgbClr val="4fadf3"/>
                </a:solidFill>
                <a:latin typeface="WJFAWK+TimesNewRomanPS-BoldMT"/>
                <a:cs typeface="WJFAWK+TimesNewRomanPS-BoldMT"/>
              </a:rPr>
              <a:t> </a:t>
            </a:r>
            <a:r>
              <a:rPr dirty="0" sz="6000" b="1">
                <a:solidFill>
                  <a:srgbClr val="4fadf3"/>
                </a:solidFill>
                <a:latin typeface="WJFAWK+TimesNewRomanPS-BoldMT"/>
                <a:cs typeface="WJFAWK+TimesNewRomanPS-BoldMT"/>
              </a:rPr>
              <a:t>за</a:t>
            </a:r>
            <a:r>
              <a:rPr dirty="0" sz="6000" b="1">
                <a:solidFill>
                  <a:srgbClr val="4fadf3"/>
                </a:solidFill>
                <a:latin typeface="WJFAWK+TimesNewRomanPS-BoldMT"/>
                <a:cs typeface="WJFAWK+TimesNewRomanPS-BoldMT"/>
              </a:rPr>
              <a:t> </a:t>
            </a:r>
            <a:r>
              <a:rPr dirty="0" sz="6000" b="1">
                <a:solidFill>
                  <a:srgbClr val="4fadf3"/>
                </a:solidFill>
                <a:latin typeface="WJFAWK+TimesNewRomanPS-BoldMT"/>
                <a:cs typeface="WJFAWK+TimesNewRomanPS-BoldMT"/>
              </a:rPr>
              <a:t>внимание!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280160" y="691459"/>
            <a:ext cx="6443119" cy="156696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761"/>
              </a:lnSpc>
              <a:spcBef>
                <a:spcPts val="0"/>
              </a:spcBef>
              <a:spcAft>
                <a:spcPts val="0"/>
              </a:spcAft>
            </a:pPr>
            <a:r>
              <a:rPr dirty="0" sz="2650">
                <a:solidFill>
                  <a:srgbClr val="c3260c"/>
                </a:solidFill>
                <a:latin typeface="Georgia"/>
                <a:cs typeface="Georgia"/>
              </a:rPr>
              <a:t>*</a:t>
            </a:r>
            <a:r>
              <a:rPr dirty="0" sz="2650" spc="126">
                <a:solidFill>
                  <a:srgbClr val="c3260c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404040"/>
                </a:solidFill>
                <a:latin typeface="WJFAWK+TimesNewRomanPS-BoldMT"/>
                <a:cs typeface="WJFAWK+TimesNewRomanPS-BoldMT"/>
              </a:rPr>
              <a:t>Цель</a:t>
            </a:r>
            <a:r>
              <a:rPr dirty="0" sz="2000" b="1">
                <a:solidFill>
                  <a:srgbClr val="404040"/>
                </a:solidFill>
                <a:latin typeface="WJFAWK+TimesNewRomanPS-BoldMT"/>
                <a:cs typeface="WJFAWK+TimesNewRomanPS-BoldMT"/>
              </a:rPr>
              <a:t> </a:t>
            </a:r>
            <a:r>
              <a:rPr dirty="0" sz="2000" b="1">
                <a:solidFill>
                  <a:srgbClr val="404040"/>
                </a:solidFill>
                <a:latin typeface="WJFAWK+TimesNewRomanPS-BoldMT"/>
                <a:cs typeface="WJFAWK+TimesNewRomanPS-BoldMT"/>
              </a:rPr>
              <a:t>работы:</a:t>
            </a:r>
            <a:r>
              <a:rPr dirty="0" sz="2000" b="1">
                <a:solidFill>
                  <a:srgbClr val="404040"/>
                </a:solidFill>
                <a:latin typeface="WJFAWK+TimesNewRomanPS-BoldMT"/>
                <a:cs typeface="WJFAWK+TimesNewRomanPS-BoldMT"/>
              </a:rPr>
              <a:t> </a:t>
            </a:r>
            <a:r>
              <a:rPr dirty="0" sz="2000" b="1">
                <a:solidFill>
                  <a:srgbClr val="404040"/>
                </a:solidFill>
                <a:latin typeface="WJFAWK+TimesNewRomanPS-BoldMT"/>
                <a:cs typeface="WJFAWK+TimesNewRomanPS-BoldMT"/>
              </a:rPr>
              <a:t>изучить</a:t>
            </a:r>
            <a:r>
              <a:rPr dirty="0" sz="2000" b="1">
                <a:solidFill>
                  <a:srgbClr val="404040"/>
                </a:solidFill>
                <a:latin typeface="WJFAWK+TimesNewRomanPS-BoldMT"/>
                <a:cs typeface="WJFAWK+TimesNewRomanPS-BoldMT"/>
              </a:rPr>
              <a:t> </a:t>
            </a:r>
            <a:r>
              <a:rPr dirty="0" sz="2000" b="1">
                <a:solidFill>
                  <a:srgbClr val="404040"/>
                </a:solidFill>
                <a:latin typeface="WJFAWK+TimesNewRomanPS-BoldMT"/>
                <a:cs typeface="WJFAWK+TimesNewRomanPS-BoldMT"/>
              </a:rPr>
              <a:t>степень</a:t>
            </a:r>
            <a:r>
              <a:rPr dirty="0" sz="2000" b="1">
                <a:solidFill>
                  <a:srgbClr val="404040"/>
                </a:solidFill>
                <a:latin typeface="WJFAWK+TimesNewRomanPS-BoldMT"/>
                <a:cs typeface="WJFAWK+TimesNewRomanPS-BoldMT"/>
              </a:rPr>
              <a:t> </a:t>
            </a:r>
            <a:r>
              <a:rPr dirty="0" sz="2000" b="1">
                <a:solidFill>
                  <a:srgbClr val="404040"/>
                </a:solidFill>
                <a:latin typeface="WJFAWK+TimesNewRomanPS-BoldMT"/>
                <a:cs typeface="WJFAWK+TimesNewRomanPS-BoldMT"/>
              </a:rPr>
              <a:t>загрязнения</a:t>
            </a:r>
          </a:p>
          <a:p>
            <a:pPr marL="182880" marR="0">
              <a:lnSpc>
                <a:spcPts val="1919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 b="1">
                <a:solidFill>
                  <a:srgbClr val="404040"/>
                </a:solidFill>
                <a:latin typeface="WJFAWK+TimesNewRomanPS-BoldMT"/>
                <a:cs typeface="WJFAWK+TimesNewRomanPS-BoldMT"/>
              </a:rPr>
              <a:t>окружающей</a:t>
            </a:r>
            <a:r>
              <a:rPr dirty="0" sz="2000" b="1">
                <a:solidFill>
                  <a:srgbClr val="404040"/>
                </a:solidFill>
                <a:latin typeface="WJFAWK+TimesNewRomanPS-BoldMT"/>
                <a:cs typeface="WJFAWK+TimesNewRomanPS-BoldMT"/>
              </a:rPr>
              <a:t> </a:t>
            </a:r>
            <a:r>
              <a:rPr dirty="0" sz="2000" b="1">
                <a:solidFill>
                  <a:srgbClr val="404040"/>
                </a:solidFill>
                <a:latin typeface="WJFAWK+TimesNewRomanPS-BoldMT"/>
                <a:cs typeface="WJFAWK+TimesNewRomanPS-BoldMT"/>
              </a:rPr>
              <a:t>среды</a:t>
            </a:r>
            <a:r>
              <a:rPr dirty="0" sz="2000" b="1">
                <a:solidFill>
                  <a:srgbClr val="404040"/>
                </a:solidFill>
                <a:latin typeface="WJFAWK+TimesNewRomanPS-BoldMT"/>
                <a:cs typeface="WJFAWK+TimesNewRomanPS-BoldMT"/>
              </a:rPr>
              <a:t> </a:t>
            </a:r>
            <a:r>
              <a:rPr dirty="0" sz="2000" b="1">
                <a:solidFill>
                  <a:srgbClr val="404040"/>
                </a:solidFill>
                <a:latin typeface="WJFAWK+TimesNewRomanPS-BoldMT"/>
                <a:cs typeface="WJFAWK+TimesNewRomanPS-BoldMT"/>
              </a:rPr>
              <a:t>до</a:t>
            </a:r>
            <a:r>
              <a:rPr dirty="0" sz="2000" b="1">
                <a:solidFill>
                  <a:srgbClr val="404040"/>
                </a:solidFill>
                <a:latin typeface="WJFAWK+TimesNewRomanPS-BoldMT"/>
                <a:cs typeface="WJFAWK+TimesNewRomanPS-BoldMT"/>
              </a:rPr>
              <a:t> </a:t>
            </a:r>
            <a:r>
              <a:rPr dirty="0" sz="2000" b="1">
                <a:solidFill>
                  <a:srgbClr val="404040"/>
                </a:solidFill>
                <a:latin typeface="WJFAWK+TimesNewRomanPS-BoldMT"/>
                <a:cs typeface="WJFAWK+TimesNewRomanPS-BoldMT"/>
              </a:rPr>
              <a:t>и</a:t>
            </a:r>
            <a:r>
              <a:rPr dirty="0" sz="2000" b="1">
                <a:solidFill>
                  <a:srgbClr val="404040"/>
                </a:solidFill>
                <a:latin typeface="WJFAWK+TimesNewRomanPS-BoldMT"/>
                <a:cs typeface="WJFAWK+TimesNewRomanPS-BoldMT"/>
              </a:rPr>
              <a:t> </a:t>
            </a:r>
            <a:r>
              <a:rPr dirty="0" sz="2000" b="1">
                <a:solidFill>
                  <a:srgbClr val="404040"/>
                </a:solidFill>
                <a:latin typeface="WJFAWK+TimesNewRomanPS-BoldMT"/>
                <a:cs typeface="WJFAWK+TimesNewRomanPS-BoldMT"/>
              </a:rPr>
              <a:t>после</a:t>
            </a:r>
            <a:r>
              <a:rPr dirty="0" sz="2000" b="1">
                <a:solidFill>
                  <a:srgbClr val="404040"/>
                </a:solidFill>
                <a:latin typeface="WJFAWK+TimesNewRomanPS-BoldMT"/>
                <a:cs typeface="WJFAWK+TimesNewRomanPS-BoldMT"/>
              </a:rPr>
              <a:t> </a:t>
            </a:r>
            <a:r>
              <a:rPr dirty="0" sz="2000" b="1">
                <a:solidFill>
                  <a:srgbClr val="404040"/>
                </a:solidFill>
                <a:latin typeface="WJFAWK+TimesNewRomanPS-BoldMT"/>
                <a:cs typeface="WJFAWK+TimesNewRomanPS-BoldMT"/>
              </a:rPr>
              <a:t>работы</a:t>
            </a:r>
            <a:r>
              <a:rPr dirty="0" sz="2000" spc="15" b="1">
                <a:solidFill>
                  <a:srgbClr val="404040"/>
                </a:solidFill>
                <a:latin typeface="WJFAWK+TimesNewRomanPS-BoldMT"/>
                <a:cs typeface="WJFAWK+TimesNewRomanPS-BoldMT"/>
              </a:rPr>
              <a:t> </a:t>
            </a:r>
            <a:r>
              <a:rPr dirty="0" sz="2000" b="1">
                <a:solidFill>
                  <a:srgbClr val="404040"/>
                </a:solidFill>
                <a:latin typeface="WJFAWK+TimesNewRomanPS-BoldMT"/>
                <a:cs typeface="WJFAWK+TimesNewRomanPS-BoldMT"/>
              </a:rPr>
              <a:t>c</a:t>
            </a:r>
            <a:r>
              <a:rPr dirty="0" sz="2000" b="1">
                <a:solidFill>
                  <a:srgbClr val="404040"/>
                </a:solidFill>
                <a:latin typeface="WJFAWK+TimesNewRomanPS-BoldMT"/>
                <a:cs typeface="WJFAWK+TimesNewRomanPS-BoldMT"/>
              </a:rPr>
              <a:t> </a:t>
            </a:r>
            <a:r>
              <a:rPr dirty="0" sz="2000" b="1">
                <a:solidFill>
                  <a:srgbClr val="404040"/>
                </a:solidFill>
                <a:latin typeface="WJFAWK+TimesNewRomanPS-BoldMT"/>
                <a:cs typeface="WJFAWK+TimesNewRomanPS-BoldMT"/>
              </a:rPr>
              <a:t>ТКО</a:t>
            </a:r>
            <a:r>
              <a:rPr dirty="0" sz="2000" b="1">
                <a:solidFill>
                  <a:srgbClr val="404040"/>
                </a:solidFill>
                <a:latin typeface="WJFAWK+TimesNewRomanPS-BoldMT"/>
                <a:cs typeface="WJFAWK+TimesNewRomanPS-BoldMT"/>
              </a:rPr>
              <a:t> </a:t>
            </a:r>
            <a:r>
              <a:rPr dirty="0" sz="2000" b="1">
                <a:solidFill>
                  <a:srgbClr val="404040"/>
                </a:solidFill>
                <a:latin typeface="WJFAWK+TimesNewRomanPS-BoldMT"/>
                <a:cs typeface="WJFAWK+TimesNewRomanPS-BoldMT"/>
              </a:rPr>
              <a:t>и</a:t>
            </a:r>
          </a:p>
          <a:p>
            <a:pPr marL="182880" marR="0">
              <a:lnSpc>
                <a:spcPts val="1920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 b="1">
                <a:solidFill>
                  <a:srgbClr val="404040"/>
                </a:solidFill>
                <a:latin typeface="WJFAWK+TimesNewRomanPS-BoldMT"/>
                <a:cs typeface="WJFAWK+TimesNewRomanPS-BoldMT"/>
              </a:rPr>
              <a:t>ТБО</a:t>
            </a:r>
            <a:r>
              <a:rPr dirty="0" sz="2000" b="1">
                <a:solidFill>
                  <a:srgbClr val="404040"/>
                </a:solidFill>
                <a:latin typeface="WJFAWK+TimesNewRomanPS-BoldMT"/>
                <a:cs typeface="WJFAWK+TimesNewRomanPS-BoldMT"/>
              </a:rPr>
              <a:t> </a:t>
            </a:r>
            <a:r>
              <a:rPr dirty="0" sz="2000" b="1">
                <a:solidFill>
                  <a:srgbClr val="404040"/>
                </a:solidFill>
                <a:latin typeface="WJFAWK+TimesNewRomanPS-BoldMT"/>
                <a:cs typeface="WJFAWK+TimesNewRomanPS-BoldMT"/>
              </a:rPr>
              <a:t>в</a:t>
            </a:r>
            <a:r>
              <a:rPr dirty="0" sz="2000" b="1">
                <a:solidFill>
                  <a:srgbClr val="404040"/>
                </a:solidFill>
                <a:latin typeface="WJFAWK+TimesNewRomanPS-BoldMT"/>
                <a:cs typeface="WJFAWK+TimesNewRomanPS-BoldMT"/>
              </a:rPr>
              <a:t> </a:t>
            </a:r>
            <a:r>
              <a:rPr dirty="0" sz="2000" b="1">
                <a:solidFill>
                  <a:srgbClr val="404040"/>
                </a:solidFill>
                <a:latin typeface="WJFAWK+TimesNewRomanPS-BoldMT"/>
                <a:cs typeface="WJFAWK+TimesNewRomanPS-BoldMT"/>
              </a:rPr>
              <a:t>Кижингинском</a:t>
            </a:r>
            <a:r>
              <a:rPr dirty="0" sz="2000" b="1">
                <a:solidFill>
                  <a:srgbClr val="404040"/>
                </a:solidFill>
                <a:latin typeface="WJFAWK+TimesNewRomanPS-BoldMT"/>
                <a:cs typeface="WJFAWK+TimesNewRomanPS-BoldMT"/>
              </a:rPr>
              <a:t> </a:t>
            </a:r>
            <a:r>
              <a:rPr dirty="0" sz="2000" b="1">
                <a:solidFill>
                  <a:srgbClr val="404040"/>
                </a:solidFill>
                <a:latin typeface="WJFAWK+TimesNewRomanPS-BoldMT"/>
                <a:cs typeface="WJFAWK+TimesNewRomanPS-BoldMT"/>
              </a:rPr>
              <a:t>районе.</a:t>
            </a:r>
          </a:p>
          <a:p>
            <a:pPr marL="0" marR="0">
              <a:lnSpc>
                <a:spcPts val="2700"/>
              </a:lnSpc>
              <a:spcBef>
                <a:spcPts val="71"/>
              </a:spcBef>
              <a:spcAft>
                <a:spcPts val="0"/>
              </a:spcAft>
            </a:pPr>
            <a:r>
              <a:rPr dirty="0" sz="2650" spc="189">
                <a:solidFill>
                  <a:srgbClr val="c3260c"/>
                </a:solidFill>
                <a:latin typeface="Georgia"/>
                <a:cs typeface="Georgia"/>
              </a:rPr>
              <a:t>*</a:t>
            </a:r>
            <a:r>
              <a:rPr dirty="0" sz="2000" b="1">
                <a:solidFill>
                  <a:srgbClr val="404040"/>
                </a:solidFill>
                <a:latin typeface="WJFAWK+TimesNewRomanPS-BoldMT"/>
                <a:cs typeface="WJFAWK+TimesNewRomanPS-BoldMT"/>
              </a:rPr>
              <a:t>Задачи: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280160" y="1864939"/>
            <a:ext cx="6372988" cy="73463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761"/>
              </a:lnSpc>
              <a:spcBef>
                <a:spcPts val="0"/>
              </a:spcBef>
              <a:spcAft>
                <a:spcPts val="0"/>
              </a:spcAft>
            </a:pPr>
            <a:r>
              <a:rPr dirty="0" sz="2650" spc="189">
                <a:solidFill>
                  <a:srgbClr val="c3260c"/>
                </a:solidFill>
                <a:latin typeface="Georgia"/>
                <a:cs typeface="Georgia"/>
              </a:rPr>
              <a:t>*</a:t>
            </a:r>
            <a:r>
              <a:rPr dirty="0" sz="2000">
                <a:solidFill>
                  <a:srgbClr val="404040"/>
                </a:solidFill>
                <a:latin typeface="RBCORI+TimesNewRomanPSMT"/>
                <a:cs typeface="RBCORI+TimesNewRomanPSMT"/>
              </a:rPr>
              <a:t>Изучить</a:t>
            </a:r>
            <a:r>
              <a:rPr dirty="0" sz="20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000">
                <a:solidFill>
                  <a:srgbClr val="404040"/>
                </a:solidFill>
                <a:latin typeface="RBCORI+TimesNewRomanPSMT"/>
                <a:cs typeface="RBCORI+TimesNewRomanPSMT"/>
              </a:rPr>
              <a:t>какой</a:t>
            </a:r>
            <a:r>
              <a:rPr dirty="0" sz="20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000">
                <a:solidFill>
                  <a:srgbClr val="404040"/>
                </a:solidFill>
                <a:latin typeface="RBCORI+TimesNewRomanPSMT"/>
                <a:cs typeface="RBCORI+TimesNewRomanPSMT"/>
              </a:rPr>
              <a:t>техникой</a:t>
            </a:r>
            <a:r>
              <a:rPr dirty="0" sz="20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000">
                <a:solidFill>
                  <a:srgbClr val="404040"/>
                </a:solidFill>
                <a:latin typeface="RBCORI+TimesNewRomanPSMT"/>
                <a:cs typeface="RBCORI+TimesNewRomanPSMT"/>
              </a:rPr>
              <a:t>располагает</a:t>
            </a:r>
            <a:r>
              <a:rPr dirty="0" sz="20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000">
                <a:solidFill>
                  <a:srgbClr val="404040"/>
                </a:solidFill>
                <a:latin typeface="RBCORI+TimesNewRomanPSMT"/>
                <a:cs typeface="RBCORI+TimesNewRomanPSMT"/>
              </a:rPr>
              <a:t>ЭкоАльянс;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280160" y="2207839"/>
            <a:ext cx="5985178" cy="73502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761"/>
              </a:lnSpc>
              <a:spcBef>
                <a:spcPts val="0"/>
              </a:spcBef>
              <a:spcAft>
                <a:spcPts val="0"/>
              </a:spcAft>
            </a:pPr>
            <a:r>
              <a:rPr dirty="0" sz="2650" spc="189">
                <a:solidFill>
                  <a:srgbClr val="c3260c"/>
                </a:solidFill>
                <a:latin typeface="Georgia"/>
                <a:cs typeface="Georgia"/>
              </a:rPr>
              <a:t>*</a:t>
            </a:r>
            <a:r>
              <a:rPr dirty="0" sz="2000">
                <a:solidFill>
                  <a:srgbClr val="404040"/>
                </a:solidFill>
                <a:latin typeface="RBCORI+TimesNewRomanPSMT"/>
                <a:cs typeface="RBCORI+TimesNewRomanPSMT"/>
              </a:rPr>
              <a:t>Выяснить</a:t>
            </a:r>
            <a:r>
              <a:rPr dirty="0" sz="20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000">
                <a:solidFill>
                  <a:srgbClr val="404040"/>
                </a:solidFill>
                <a:latin typeface="RBCORI+TimesNewRomanPSMT"/>
                <a:cs typeface="RBCORI+TimesNewRomanPSMT"/>
              </a:rPr>
              <a:t>в</a:t>
            </a:r>
            <a:r>
              <a:rPr dirty="0" sz="20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000">
                <a:solidFill>
                  <a:srgbClr val="404040"/>
                </a:solidFill>
                <a:latin typeface="RBCORI+TimesNewRomanPSMT"/>
                <a:cs typeface="RBCORI+TimesNewRomanPSMT"/>
              </a:rPr>
              <a:t>каком</a:t>
            </a:r>
            <a:r>
              <a:rPr dirty="0" sz="20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000">
                <a:solidFill>
                  <a:srgbClr val="404040"/>
                </a:solidFill>
                <a:latin typeface="RBCORI+TimesNewRomanPSMT"/>
                <a:cs typeface="RBCORI+TimesNewRomanPSMT"/>
              </a:rPr>
              <a:t>году</a:t>
            </a:r>
            <a:r>
              <a:rPr dirty="0" sz="20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000">
                <a:solidFill>
                  <a:srgbClr val="404040"/>
                </a:solidFill>
                <a:latin typeface="RBCORI+TimesNewRomanPSMT"/>
                <a:cs typeface="RBCORI+TimesNewRomanPSMT"/>
              </a:rPr>
              <a:t>появился</a:t>
            </a:r>
            <a:r>
              <a:rPr dirty="0" sz="20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000">
                <a:solidFill>
                  <a:srgbClr val="404040"/>
                </a:solidFill>
                <a:latin typeface="RBCORI+TimesNewRomanPSMT"/>
                <a:cs typeface="RBCORI+TimesNewRomanPSMT"/>
              </a:rPr>
              <a:t>ЭкоАльянс</a:t>
            </a:r>
            <a:r>
              <a:rPr dirty="0" sz="20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000">
                <a:solidFill>
                  <a:srgbClr val="404040"/>
                </a:solidFill>
                <a:latin typeface="RBCORI+TimesNewRomanPSMT"/>
                <a:cs typeface="RBCORI+TimesNewRomanPSMT"/>
              </a:rPr>
              <a:t>в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463040" y="2520847"/>
            <a:ext cx="1351111" cy="6456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404040"/>
                </a:solidFill>
                <a:latin typeface="RBCORI+TimesNewRomanPSMT"/>
                <a:cs typeface="RBCORI+TimesNewRomanPSMT"/>
              </a:rPr>
              <a:t>Бурятии;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280160" y="2794579"/>
            <a:ext cx="6682956" cy="73443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761"/>
              </a:lnSpc>
              <a:spcBef>
                <a:spcPts val="0"/>
              </a:spcBef>
              <a:spcAft>
                <a:spcPts val="0"/>
              </a:spcAft>
            </a:pPr>
            <a:r>
              <a:rPr dirty="0" sz="2650" spc="189">
                <a:solidFill>
                  <a:srgbClr val="c3260c"/>
                </a:solidFill>
                <a:latin typeface="Georgia"/>
                <a:cs typeface="Georgia"/>
              </a:rPr>
              <a:t>*</a:t>
            </a:r>
            <a:r>
              <a:rPr dirty="0" sz="2000">
                <a:solidFill>
                  <a:srgbClr val="404040"/>
                </a:solidFill>
                <a:latin typeface="RBCORI+TimesNewRomanPSMT"/>
                <a:cs typeface="RBCORI+TimesNewRomanPSMT"/>
              </a:rPr>
              <a:t>Узнать</a:t>
            </a:r>
            <a:r>
              <a:rPr dirty="0" sz="20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000">
                <a:solidFill>
                  <a:srgbClr val="404040"/>
                </a:solidFill>
                <a:latin typeface="RBCORI+TimesNewRomanPSMT"/>
                <a:cs typeface="RBCORI+TimesNewRomanPSMT"/>
              </a:rPr>
              <a:t>кто</a:t>
            </a:r>
            <a:r>
              <a:rPr dirty="0" sz="20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000">
                <a:solidFill>
                  <a:srgbClr val="404040"/>
                </a:solidFill>
                <a:latin typeface="RBCORI+TimesNewRomanPSMT"/>
                <a:cs typeface="RBCORI+TimesNewRomanPSMT"/>
              </a:rPr>
              <a:t>является</a:t>
            </a:r>
            <a:r>
              <a:rPr dirty="0" sz="20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000">
                <a:solidFill>
                  <a:srgbClr val="404040"/>
                </a:solidFill>
                <a:latin typeface="RBCORI+TimesNewRomanPSMT"/>
                <a:cs typeface="RBCORI+TimesNewRomanPSMT"/>
              </a:rPr>
              <a:t>представителем</a:t>
            </a:r>
            <a:r>
              <a:rPr dirty="0" sz="20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000">
                <a:solidFill>
                  <a:srgbClr val="404040"/>
                </a:solidFill>
                <a:latin typeface="RBCORI+TimesNewRomanPSMT"/>
                <a:cs typeface="RBCORI+TimesNewRomanPSMT"/>
              </a:rPr>
              <a:t>Регионального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463040" y="3107587"/>
            <a:ext cx="6779933" cy="6456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404040"/>
                </a:solidFill>
                <a:latin typeface="RBCORI+TimesNewRomanPSMT"/>
                <a:cs typeface="RBCORI+TimesNewRomanPSMT"/>
              </a:rPr>
              <a:t>оператора</a:t>
            </a:r>
            <a:r>
              <a:rPr dirty="0" sz="20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000">
                <a:solidFill>
                  <a:srgbClr val="404040"/>
                </a:solidFill>
                <a:latin typeface="RBCORI+TimesNewRomanPSMT"/>
                <a:cs typeface="RBCORI+TimesNewRomanPSMT"/>
              </a:rPr>
              <a:t>ООО</a:t>
            </a:r>
            <a:r>
              <a:rPr dirty="0" sz="20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000">
                <a:solidFill>
                  <a:srgbClr val="404040"/>
                </a:solidFill>
                <a:latin typeface="RBCORI+TimesNewRomanPSMT"/>
                <a:cs typeface="RBCORI+TimesNewRomanPSMT"/>
              </a:rPr>
              <a:t>«ЭкоАльянс»</a:t>
            </a:r>
            <a:r>
              <a:rPr dirty="0" sz="20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000">
                <a:solidFill>
                  <a:srgbClr val="404040"/>
                </a:solidFill>
                <a:latin typeface="RBCORI+TimesNewRomanPSMT"/>
                <a:cs typeface="RBCORI+TimesNewRomanPSMT"/>
              </a:rPr>
              <a:t>Кижингинского</a:t>
            </a:r>
            <a:r>
              <a:rPr dirty="0" sz="20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000">
                <a:solidFill>
                  <a:srgbClr val="404040"/>
                </a:solidFill>
                <a:latin typeface="RBCORI+TimesNewRomanPSMT"/>
                <a:cs typeface="RBCORI+TimesNewRomanPSMT"/>
              </a:rPr>
              <a:t>района.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1280160" y="3381320"/>
            <a:ext cx="5734265" cy="73502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761"/>
              </a:lnSpc>
              <a:spcBef>
                <a:spcPts val="0"/>
              </a:spcBef>
              <a:spcAft>
                <a:spcPts val="0"/>
              </a:spcAft>
            </a:pPr>
            <a:r>
              <a:rPr dirty="0" sz="2650" spc="189">
                <a:solidFill>
                  <a:srgbClr val="c3260c"/>
                </a:solidFill>
                <a:latin typeface="Georgia"/>
                <a:cs typeface="Georgia"/>
              </a:rPr>
              <a:t>*</a:t>
            </a:r>
            <a:r>
              <a:rPr dirty="0" sz="2000">
                <a:solidFill>
                  <a:srgbClr val="404040"/>
                </a:solidFill>
                <a:latin typeface="RBCORI+TimesNewRomanPSMT"/>
                <a:cs typeface="RBCORI+TimesNewRomanPSMT"/>
              </a:rPr>
              <a:t>Изучить</a:t>
            </a:r>
            <a:r>
              <a:rPr dirty="0" sz="20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000">
                <a:solidFill>
                  <a:srgbClr val="404040"/>
                </a:solidFill>
                <a:latin typeface="RBCORI+TimesNewRomanPSMT"/>
                <a:cs typeface="RBCORI+TimesNewRomanPSMT"/>
              </a:rPr>
              <a:t>обслуживание</a:t>
            </a:r>
            <a:r>
              <a:rPr dirty="0" sz="20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000">
                <a:solidFill>
                  <a:srgbClr val="404040"/>
                </a:solidFill>
                <a:latin typeface="RBCORI+TimesNewRomanPSMT"/>
                <a:cs typeface="RBCORI+TimesNewRomanPSMT"/>
              </a:rPr>
              <a:t>населенных</a:t>
            </a:r>
            <a:r>
              <a:rPr dirty="0" sz="20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000">
                <a:solidFill>
                  <a:srgbClr val="404040"/>
                </a:solidFill>
                <a:latin typeface="RBCORI+TimesNewRomanPSMT"/>
                <a:cs typeface="RBCORI+TimesNewRomanPSMT"/>
              </a:rPr>
              <a:t>пунктов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1463040" y="3694327"/>
            <a:ext cx="2997772" cy="6456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404040"/>
                </a:solidFill>
                <a:latin typeface="RBCORI+TimesNewRomanPSMT"/>
                <a:cs typeface="RBCORI+TimesNewRomanPSMT"/>
              </a:rPr>
              <a:t>Кижингинского</a:t>
            </a:r>
            <a:r>
              <a:rPr dirty="0" sz="20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000">
                <a:solidFill>
                  <a:srgbClr val="404040"/>
                </a:solidFill>
                <a:latin typeface="RBCORI+TimesNewRomanPSMT"/>
                <a:cs typeface="RBCORI+TimesNewRomanPSMT"/>
              </a:rPr>
              <a:t>района;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280160" y="751985"/>
            <a:ext cx="6996563" cy="236999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844"/>
              </a:lnSpc>
              <a:spcBef>
                <a:spcPts val="0"/>
              </a:spcBef>
              <a:spcAft>
                <a:spcPts val="0"/>
              </a:spcAft>
            </a:pPr>
            <a:r>
              <a:rPr dirty="0" sz="3700">
                <a:solidFill>
                  <a:srgbClr val="c3260c"/>
                </a:solidFill>
                <a:latin typeface="Georgia"/>
                <a:cs typeface="Georgia"/>
              </a:rPr>
              <a:t>*</a:t>
            </a:r>
            <a:r>
              <a:rPr dirty="0" sz="3700" spc="-234">
                <a:solidFill>
                  <a:srgbClr val="c3260c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404040"/>
                </a:solidFill>
                <a:latin typeface="WJFAWK+TimesNewRomanPS-BoldMT"/>
                <a:cs typeface="WJFAWK+TimesNewRomanPS-BoldMT"/>
              </a:rPr>
              <a:t>Объект</a:t>
            </a:r>
            <a:r>
              <a:rPr dirty="0" sz="2800" spc="3577" b="1">
                <a:solidFill>
                  <a:srgbClr val="404040"/>
                </a:solidFill>
                <a:latin typeface="WJFAWK+TimesNewRomanPS-BoldMT"/>
                <a:cs typeface="WJFAWK+TimesNewRomanPS-BoldMT"/>
              </a:rPr>
              <a:t> </a:t>
            </a:r>
            <a:r>
              <a:rPr dirty="0" sz="2800" b="1">
                <a:solidFill>
                  <a:srgbClr val="111111"/>
                </a:solidFill>
                <a:latin typeface="WJFAWK+TimesNewRomanPS-BoldMT"/>
                <a:cs typeface="WJFAWK+TimesNewRomanPS-BoldMT"/>
              </a:rPr>
              <a:t>исследования:</a:t>
            </a:r>
            <a:r>
              <a:rPr dirty="0" sz="2800" spc="3534" b="1">
                <a:solidFill>
                  <a:srgbClr val="111111"/>
                </a:solidFill>
                <a:latin typeface="WJFAWK+TimesNewRomanPS-BoldMT"/>
                <a:cs typeface="WJFAWK+TimesNewRomanPS-BoldMT"/>
              </a:rPr>
              <a:t> </a:t>
            </a:r>
            <a:r>
              <a:rPr dirty="0" sz="2800">
                <a:solidFill>
                  <a:srgbClr val="111111"/>
                </a:solidFill>
                <a:latin typeface="RBCORI+TimesNewRomanPSMT"/>
                <a:cs typeface="RBCORI+TimesNewRomanPSMT"/>
              </a:rPr>
              <a:t>степень</a:t>
            </a:r>
          </a:p>
          <a:p>
            <a:pPr marL="182880" marR="0">
              <a:lnSpc>
                <a:spcPts val="2917"/>
              </a:lnSpc>
              <a:spcBef>
                <a:spcPts val="545"/>
              </a:spcBef>
              <a:spcAft>
                <a:spcPts val="0"/>
              </a:spcAft>
            </a:pPr>
            <a:r>
              <a:rPr dirty="0" sz="2800">
                <a:solidFill>
                  <a:srgbClr val="111111"/>
                </a:solidFill>
                <a:latin typeface="RBCORI+TimesNewRomanPSMT"/>
                <a:cs typeface="RBCORI+TimesNewRomanPSMT"/>
              </a:rPr>
              <a:t>загрязнения</a:t>
            </a:r>
            <a:r>
              <a:rPr dirty="0" sz="2800" spc="1979">
                <a:solidFill>
                  <a:srgbClr val="111111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800">
                <a:solidFill>
                  <a:srgbClr val="111111"/>
                </a:solidFill>
                <a:latin typeface="RBCORI+TimesNewRomanPSMT"/>
                <a:cs typeface="RBCORI+TimesNewRomanPSMT"/>
              </a:rPr>
              <a:t>окружающей</a:t>
            </a:r>
            <a:r>
              <a:rPr dirty="0" sz="2800" spc="1909">
                <a:solidFill>
                  <a:srgbClr val="111111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800">
                <a:solidFill>
                  <a:srgbClr val="111111"/>
                </a:solidFill>
                <a:latin typeface="RBCORI+TimesNewRomanPSMT"/>
                <a:cs typeface="RBCORI+TimesNewRomanPSMT"/>
              </a:rPr>
              <a:t>среды</a:t>
            </a:r>
            <a:r>
              <a:rPr dirty="0" sz="2800" spc="1941">
                <a:solidFill>
                  <a:srgbClr val="111111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800">
                <a:solidFill>
                  <a:srgbClr val="111111"/>
                </a:solidFill>
                <a:latin typeface="RBCORI+TimesNewRomanPSMT"/>
                <a:cs typeface="RBCORI+TimesNewRomanPSMT"/>
              </a:rPr>
              <a:t>в</a:t>
            </a:r>
          </a:p>
          <a:p>
            <a:pPr marL="182880" marR="0">
              <a:lnSpc>
                <a:spcPts val="2917"/>
              </a:lnSpc>
              <a:spcBef>
                <a:spcPts val="677"/>
              </a:spcBef>
              <a:spcAft>
                <a:spcPts val="0"/>
              </a:spcAft>
            </a:pPr>
            <a:r>
              <a:rPr dirty="0" sz="2800">
                <a:solidFill>
                  <a:srgbClr val="111111"/>
                </a:solidFill>
                <a:latin typeface="RBCORI+TimesNewRomanPSMT"/>
                <a:cs typeface="RBCORI+TimesNewRomanPSMT"/>
              </a:rPr>
              <a:t>Кижингинском</a:t>
            </a:r>
            <a:r>
              <a:rPr dirty="0" sz="2800" spc="1389">
                <a:solidFill>
                  <a:srgbClr val="111111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800">
                <a:solidFill>
                  <a:srgbClr val="111111"/>
                </a:solidFill>
                <a:latin typeface="RBCORI+TimesNewRomanPSMT"/>
                <a:cs typeface="RBCORI+TimesNewRomanPSMT"/>
              </a:rPr>
              <a:t>районе</a:t>
            </a:r>
            <a:r>
              <a:rPr dirty="0" sz="2800" spc="1560">
                <a:solidFill>
                  <a:srgbClr val="111111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800">
                <a:solidFill>
                  <a:srgbClr val="111111"/>
                </a:solidFill>
                <a:latin typeface="RBCORI+TimesNewRomanPSMT"/>
                <a:cs typeface="RBCORI+TimesNewRomanPSMT"/>
              </a:rPr>
              <a:t>до</a:t>
            </a:r>
            <a:r>
              <a:rPr dirty="0" sz="2800" spc="1569">
                <a:solidFill>
                  <a:srgbClr val="111111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800">
                <a:solidFill>
                  <a:srgbClr val="111111"/>
                </a:solidFill>
                <a:latin typeface="RBCORI+TimesNewRomanPSMT"/>
                <a:cs typeface="RBCORI+TimesNewRomanPSMT"/>
              </a:rPr>
              <a:t>и</a:t>
            </a:r>
            <a:r>
              <a:rPr dirty="0" sz="2800" spc="1565">
                <a:solidFill>
                  <a:srgbClr val="111111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800">
                <a:solidFill>
                  <a:srgbClr val="111111"/>
                </a:solidFill>
                <a:latin typeface="RBCORI+TimesNewRomanPSMT"/>
                <a:cs typeface="RBCORI+TimesNewRomanPSMT"/>
              </a:rPr>
              <a:t>после</a:t>
            </a:r>
          </a:p>
          <a:p>
            <a:pPr marL="182880" marR="0">
              <a:lnSpc>
                <a:spcPts val="2917"/>
              </a:lnSpc>
              <a:spcBef>
                <a:spcPts val="627"/>
              </a:spcBef>
              <a:spcAft>
                <a:spcPts val="0"/>
              </a:spcAft>
            </a:pPr>
            <a:r>
              <a:rPr dirty="0" sz="2800">
                <a:solidFill>
                  <a:srgbClr val="111111"/>
                </a:solidFill>
                <a:latin typeface="RBCORI+TimesNewRomanPSMT"/>
                <a:cs typeface="RBCORI+TimesNewRomanPSMT"/>
              </a:rPr>
              <a:t>появления</a:t>
            </a:r>
            <a:r>
              <a:rPr dirty="0" sz="2800">
                <a:solidFill>
                  <a:srgbClr val="111111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800">
                <a:solidFill>
                  <a:srgbClr val="111111"/>
                </a:solidFill>
                <a:latin typeface="RBCORI+TimesNewRomanPSMT"/>
                <a:cs typeface="RBCORI+TimesNewRomanPSMT"/>
              </a:rPr>
              <a:t>ЭкоАльянса.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280160" y="2765291"/>
            <a:ext cx="7004568" cy="19137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844"/>
              </a:lnSpc>
              <a:spcBef>
                <a:spcPts val="0"/>
              </a:spcBef>
              <a:spcAft>
                <a:spcPts val="0"/>
              </a:spcAft>
            </a:pPr>
            <a:r>
              <a:rPr dirty="0" sz="3700">
                <a:solidFill>
                  <a:srgbClr val="c3260c"/>
                </a:solidFill>
                <a:latin typeface="Georgia"/>
                <a:cs typeface="Georgia"/>
              </a:rPr>
              <a:t>*</a:t>
            </a:r>
            <a:r>
              <a:rPr dirty="0" sz="3700" spc="1865">
                <a:solidFill>
                  <a:srgbClr val="c3260c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111111"/>
                </a:solidFill>
                <a:latin typeface="WJFAWK+TimesNewRomanPS-BoldMT"/>
                <a:cs typeface="WJFAWK+TimesNewRomanPS-BoldMT"/>
              </a:rPr>
              <a:t>Предмет</a:t>
            </a:r>
            <a:r>
              <a:rPr dirty="0" sz="2800" spc="1000" b="1">
                <a:solidFill>
                  <a:srgbClr val="111111"/>
                </a:solidFill>
                <a:latin typeface="WJFAWK+TimesNewRomanPS-BoldMT"/>
                <a:cs typeface="WJFAWK+TimesNewRomanPS-BoldMT"/>
              </a:rPr>
              <a:t> </a:t>
            </a:r>
            <a:r>
              <a:rPr dirty="0" sz="2800" b="1">
                <a:solidFill>
                  <a:srgbClr val="111111"/>
                </a:solidFill>
                <a:latin typeface="WJFAWK+TimesNewRomanPS-BoldMT"/>
                <a:cs typeface="WJFAWK+TimesNewRomanPS-BoldMT"/>
              </a:rPr>
              <a:t>исследования:</a:t>
            </a:r>
            <a:r>
              <a:rPr dirty="0" sz="2800" spc="922" b="1">
                <a:solidFill>
                  <a:srgbClr val="111111"/>
                </a:solidFill>
                <a:latin typeface="WJFAWK+TimesNewRomanPS-BoldMT"/>
                <a:cs typeface="WJFAWK+TimesNewRomanPS-BoldMT"/>
              </a:rPr>
              <a:t> </a:t>
            </a:r>
            <a:r>
              <a:rPr dirty="0" sz="2800">
                <a:solidFill>
                  <a:srgbClr val="111111"/>
                </a:solidFill>
                <a:latin typeface="RBCORI+TimesNewRomanPSMT"/>
                <a:cs typeface="RBCORI+TimesNewRomanPSMT"/>
              </a:rPr>
              <a:t>изучение</a:t>
            </a:r>
          </a:p>
          <a:p>
            <a:pPr marL="182880" marR="0">
              <a:lnSpc>
                <a:spcPts val="2917"/>
              </a:lnSpc>
              <a:spcBef>
                <a:spcPts val="545"/>
              </a:spcBef>
              <a:spcAft>
                <a:spcPts val="0"/>
              </a:spcAft>
            </a:pPr>
            <a:r>
              <a:rPr dirty="0" sz="2800">
                <a:solidFill>
                  <a:srgbClr val="111111"/>
                </a:solidFill>
                <a:latin typeface="RBCORI+TimesNewRomanPSMT"/>
                <a:cs typeface="RBCORI+TimesNewRomanPSMT"/>
              </a:rPr>
              <a:t>качества</a:t>
            </a:r>
            <a:r>
              <a:rPr dirty="0" sz="2800" spc="-56">
                <a:solidFill>
                  <a:srgbClr val="111111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800">
                <a:solidFill>
                  <a:srgbClr val="111111"/>
                </a:solidFill>
                <a:latin typeface="RBCORI+TimesNewRomanPSMT"/>
                <a:cs typeface="RBCORI+TimesNewRomanPSMT"/>
              </a:rPr>
              <a:t>жизни</a:t>
            </a:r>
            <a:r>
              <a:rPr dirty="0" sz="2800" spc="67">
                <a:solidFill>
                  <a:srgbClr val="111111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800">
                <a:solidFill>
                  <a:srgbClr val="111111"/>
                </a:solidFill>
                <a:latin typeface="RBCORI+TimesNewRomanPSMT"/>
                <a:cs typeface="RBCORI+TimesNewRomanPSMT"/>
              </a:rPr>
              <a:t>населенного</a:t>
            </a:r>
            <a:r>
              <a:rPr dirty="0" sz="2800" spc="26">
                <a:solidFill>
                  <a:srgbClr val="111111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800">
                <a:solidFill>
                  <a:srgbClr val="111111"/>
                </a:solidFill>
                <a:latin typeface="RBCORI+TimesNewRomanPSMT"/>
                <a:cs typeface="RBCORI+TimesNewRomanPSMT"/>
              </a:rPr>
              <a:t>пункта</a:t>
            </a:r>
            <a:r>
              <a:rPr dirty="0" sz="2800" spc="64">
                <a:solidFill>
                  <a:srgbClr val="111111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800">
                <a:solidFill>
                  <a:srgbClr val="111111"/>
                </a:solidFill>
                <a:latin typeface="RBCORI+TimesNewRomanPSMT"/>
                <a:cs typeface="RBCORI+TimesNewRomanPSMT"/>
              </a:rPr>
              <a:t>на</a:t>
            </a:r>
          </a:p>
          <a:p>
            <a:pPr marL="182880" marR="0">
              <a:lnSpc>
                <a:spcPts val="2917"/>
              </a:lnSpc>
              <a:spcBef>
                <a:spcPts val="677"/>
              </a:spcBef>
              <a:spcAft>
                <a:spcPts val="0"/>
              </a:spcAft>
            </a:pPr>
            <a:r>
              <a:rPr dirty="0" sz="2800">
                <a:solidFill>
                  <a:srgbClr val="111111"/>
                </a:solidFill>
                <a:latin typeface="RBCORI+TimesNewRomanPSMT"/>
                <a:cs typeface="RBCORI+TimesNewRomanPSMT"/>
              </a:rPr>
              <a:t>примере</a:t>
            </a:r>
            <a:r>
              <a:rPr dirty="0" sz="2800">
                <a:solidFill>
                  <a:srgbClr val="111111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800">
                <a:solidFill>
                  <a:srgbClr val="111111"/>
                </a:solidFill>
                <a:latin typeface="RBCORI+TimesNewRomanPSMT"/>
                <a:cs typeface="RBCORI+TimesNewRomanPSMT"/>
              </a:rPr>
              <a:t>работы</a:t>
            </a:r>
            <a:r>
              <a:rPr dirty="0" sz="2800">
                <a:solidFill>
                  <a:srgbClr val="111111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800">
                <a:solidFill>
                  <a:srgbClr val="111111"/>
                </a:solidFill>
                <a:latin typeface="RBCORI+TimesNewRomanPSMT"/>
                <a:cs typeface="RBCORI+TimesNewRomanPSMT"/>
              </a:rPr>
              <a:t>ЭкоАльянс.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604704" y="122483"/>
            <a:ext cx="8788005" cy="80675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032"/>
              </a:lnSpc>
              <a:spcBef>
                <a:spcPts val="0"/>
              </a:spcBef>
              <a:spcAft>
                <a:spcPts val="0"/>
              </a:spcAft>
            </a:pPr>
            <a:r>
              <a:rPr dirty="0" sz="2900" spc="71">
                <a:solidFill>
                  <a:srgbClr val="c3260c"/>
                </a:solidFill>
                <a:latin typeface="Georgia"/>
                <a:cs typeface="Georgia"/>
              </a:rPr>
              <a:t>*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В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республике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определены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3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зоны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деятельности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регионального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787584" y="533316"/>
            <a:ext cx="1691406" cy="71023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92"/>
              </a:lnSpc>
              <a:spcBef>
                <a:spcPts val="0"/>
              </a:spcBef>
              <a:spcAft>
                <a:spcPts val="0"/>
              </a:spcAft>
            </a:pP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оператора.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04704" y="898199"/>
            <a:ext cx="9130521" cy="11223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032"/>
              </a:lnSpc>
              <a:spcBef>
                <a:spcPts val="0"/>
              </a:spcBef>
              <a:spcAft>
                <a:spcPts val="0"/>
              </a:spcAft>
            </a:pPr>
            <a:r>
              <a:rPr dirty="0" sz="2900" spc="71">
                <a:solidFill>
                  <a:srgbClr val="c3260c"/>
                </a:solidFill>
                <a:latin typeface="Georgia"/>
                <a:cs typeface="Georgia"/>
              </a:rPr>
              <a:t>*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В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первую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зону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вошли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Улан-Удэ,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Северобайкальск,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Баунтовский,</a:t>
            </a:r>
          </a:p>
          <a:p>
            <a:pPr marL="182880" marR="0">
              <a:lnSpc>
                <a:spcPts val="2292"/>
              </a:lnSpc>
              <a:spcBef>
                <a:spcPts val="202"/>
              </a:spcBef>
              <a:spcAft>
                <a:spcPts val="0"/>
              </a:spcAft>
            </a:pP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Бичурский,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Еравнинский,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Заиграевский,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Иволгинский,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787584" y="1644312"/>
            <a:ext cx="8967763" cy="104551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92"/>
              </a:lnSpc>
              <a:spcBef>
                <a:spcPts val="0"/>
              </a:spcBef>
              <a:spcAft>
                <a:spcPts val="0"/>
              </a:spcAft>
            </a:pP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Кижингинский,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Муйский,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Мухоршибирский,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Окинский,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Северо-</a:t>
            </a:r>
          </a:p>
          <a:p>
            <a:pPr marL="0" marR="0">
              <a:lnSpc>
                <a:spcPts val="2292"/>
              </a:lnSpc>
              <a:spcBef>
                <a:spcPts val="347"/>
              </a:spcBef>
              <a:spcAft>
                <a:spcPts val="0"/>
              </a:spcAft>
            </a:pP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Байкальский,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Тарбагатайский,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Тункинский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и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Хоринский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районы.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681335" y="561320"/>
            <a:ext cx="8975765" cy="7747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5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>
                <a:solidFill>
                  <a:srgbClr val="0d79ca"/>
                </a:solidFill>
                <a:latin typeface="RBCORI+TimesNewRomanPSMT"/>
                <a:cs typeface="RBCORI+TimesNewRomanPSMT"/>
              </a:rPr>
              <a:t>Представитель</a:t>
            </a:r>
            <a:r>
              <a:rPr dirty="0" sz="2400">
                <a:solidFill>
                  <a:srgbClr val="0d79ca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400">
                <a:solidFill>
                  <a:srgbClr val="0d79ca"/>
                </a:solidFill>
                <a:latin typeface="RBCORI+TimesNewRomanPSMT"/>
                <a:cs typeface="RBCORI+TimesNewRomanPSMT"/>
              </a:rPr>
              <a:t>Регионального</a:t>
            </a:r>
            <a:r>
              <a:rPr dirty="0" sz="2400">
                <a:solidFill>
                  <a:srgbClr val="0d79ca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400">
                <a:solidFill>
                  <a:srgbClr val="0d79ca"/>
                </a:solidFill>
                <a:latin typeface="RBCORI+TimesNewRomanPSMT"/>
                <a:cs typeface="RBCORI+TimesNewRomanPSMT"/>
              </a:rPr>
              <a:t>оператора</a:t>
            </a:r>
            <a:r>
              <a:rPr dirty="0" sz="2400">
                <a:solidFill>
                  <a:srgbClr val="0d79ca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400">
                <a:solidFill>
                  <a:srgbClr val="0d79ca"/>
                </a:solidFill>
                <a:latin typeface="RBCORI+TimesNewRomanPSMT"/>
                <a:cs typeface="RBCORI+TimesNewRomanPSMT"/>
              </a:rPr>
              <a:t>ООО</a:t>
            </a:r>
            <a:r>
              <a:rPr dirty="0" sz="2400">
                <a:solidFill>
                  <a:srgbClr val="0d79ca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400">
                <a:solidFill>
                  <a:srgbClr val="0d79ca"/>
                </a:solidFill>
                <a:latin typeface="RBCORI+TimesNewRomanPSMT"/>
                <a:cs typeface="RBCORI+TimesNewRomanPSMT"/>
              </a:rPr>
              <a:t>«Экоальянс»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252776" y="1419965"/>
            <a:ext cx="6592873" cy="21276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032"/>
              </a:lnSpc>
              <a:spcBef>
                <a:spcPts val="0"/>
              </a:spcBef>
              <a:spcAft>
                <a:spcPts val="0"/>
              </a:spcAft>
            </a:pPr>
            <a:r>
              <a:rPr dirty="0" sz="2900" spc="71">
                <a:solidFill>
                  <a:srgbClr val="c3260c"/>
                </a:solidFill>
                <a:latin typeface="Georgia"/>
                <a:cs typeface="Georgia"/>
              </a:rPr>
              <a:t>*</a:t>
            </a:r>
            <a:r>
              <a:rPr dirty="0" sz="2200">
                <a:solidFill>
                  <a:srgbClr val="404040"/>
                </a:solidFill>
                <a:latin typeface="MPABCC+TrebuchetMS"/>
                <a:cs typeface="MPABCC+TrebuchetMS"/>
              </a:rPr>
              <a:t>Представителем</a:t>
            </a:r>
            <a:r>
              <a:rPr dirty="0" sz="22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2200">
                <a:solidFill>
                  <a:srgbClr val="404040"/>
                </a:solidFill>
                <a:latin typeface="MPABCC+TrebuchetMS"/>
                <a:cs typeface="MPABCC+TrebuchetMS"/>
              </a:rPr>
              <a:t>Регионального</a:t>
            </a:r>
            <a:r>
              <a:rPr dirty="0" sz="22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2200">
                <a:solidFill>
                  <a:srgbClr val="404040"/>
                </a:solidFill>
                <a:latin typeface="MPABCC+TrebuchetMS"/>
                <a:cs typeface="MPABCC+TrebuchetMS"/>
              </a:rPr>
              <a:t>оператора</a:t>
            </a:r>
          </a:p>
          <a:p>
            <a:pPr marL="182880" marR="0">
              <a:lnSpc>
                <a:spcPts val="2292"/>
              </a:lnSpc>
              <a:spcBef>
                <a:spcPts val="202"/>
              </a:spcBef>
              <a:spcAft>
                <a:spcPts val="0"/>
              </a:spcAft>
            </a:pPr>
            <a:r>
              <a:rPr dirty="0" sz="2200">
                <a:solidFill>
                  <a:srgbClr val="404040"/>
                </a:solidFill>
                <a:latin typeface="MPABCC+TrebuchetMS"/>
                <a:cs typeface="MPABCC+TrebuchetMS"/>
              </a:rPr>
              <a:t>ООО</a:t>
            </a:r>
            <a:r>
              <a:rPr dirty="0" sz="22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2200">
                <a:solidFill>
                  <a:srgbClr val="404040"/>
                </a:solidFill>
                <a:latin typeface="MPABCC+TrebuchetMS"/>
                <a:cs typeface="MPABCC+TrebuchetMS"/>
              </a:rPr>
              <a:t>«ЭкоАльянс»</a:t>
            </a:r>
            <a:r>
              <a:rPr dirty="0" sz="22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2200">
                <a:solidFill>
                  <a:srgbClr val="404040"/>
                </a:solidFill>
                <a:latin typeface="MPABCC+TrebuchetMS"/>
                <a:cs typeface="MPABCC+TrebuchetMS"/>
              </a:rPr>
              <a:t>в</a:t>
            </a:r>
            <a:r>
              <a:rPr dirty="0" sz="22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2200">
                <a:solidFill>
                  <a:srgbClr val="404040"/>
                </a:solidFill>
                <a:latin typeface="MPABCC+TrebuchetMS"/>
                <a:cs typeface="MPABCC+TrebuchetMS"/>
              </a:rPr>
              <a:t>Кижингинском</a:t>
            </a:r>
            <a:r>
              <a:rPr dirty="0" sz="22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2200">
                <a:solidFill>
                  <a:srgbClr val="404040"/>
                </a:solidFill>
                <a:latin typeface="MPABCC+TrebuchetMS"/>
                <a:cs typeface="MPABCC+TrebuchetMS"/>
              </a:rPr>
              <a:t>районе</a:t>
            </a:r>
          </a:p>
          <a:p>
            <a:pPr marL="182880" marR="0">
              <a:lnSpc>
                <a:spcPts val="2292"/>
              </a:lnSpc>
              <a:spcBef>
                <a:spcPts val="397"/>
              </a:spcBef>
              <a:spcAft>
                <a:spcPts val="0"/>
              </a:spcAft>
            </a:pPr>
            <a:r>
              <a:rPr dirty="0" sz="2200">
                <a:solidFill>
                  <a:srgbClr val="404040"/>
                </a:solidFill>
                <a:latin typeface="MPABCC+TrebuchetMS"/>
                <a:cs typeface="MPABCC+TrebuchetMS"/>
              </a:rPr>
              <a:t>назначен</a:t>
            </a:r>
            <a:r>
              <a:rPr dirty="0" sz="22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2200">
                <a:solidFill>
                  <a:srgbClr val="404040"/>
                </a:solidFill>
                <a:latin typeface="MPABCC+TrebuchetMS"/>
                <a:cs typeface="MPABCC+TrebuchetMS"/>
              </a:rPr>
              <a:t>Рампилов</a:t>
            </a:r>
            <a:r>
              <a:rPr dirty="0" sz="22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2200">
                <a:solidFill>
                  <a:srgbClr val="404040"/>
                </a:solidFill>
                <a:latin typeface="MPABCC+TrebuchetMS"/>
                <a:cs typeface="MPABCC+TrebuchetMS"/>
              </a:rPr>
              <a:t>Алдар</a:t>
            </a:r>
            <a:r>
              <a:rPr dirty="0" sz="22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2200">
                <a:solidFill>
                  <a:srgbClr val="404040"/>
                </a:solidFill>
                <a:latin typeface="MPABCC+TrebuchetMS"/>
                <a:cs typeface="MPABCC+TrebuchetMS"/>
              </a:rPr>
              <a:t>Анданович.</a:t>
            </a:r>
            <a:r>
              <a:rPr dirty="0" sz="22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2200">
                <a:solidFill>
                  <a:srgbClr val="404040"/>
                </a:solidFill>
                <a:latin typeface="MPABCC+TrebuchetMS"/>
                <a:cs typeface="MPABCC+TrebuchetMS"/>
              </a:rPr>
              <a:t>В</a:t>
            </a:r>
          </a:p>
          <a:p>
            <a:pPr marL="182880" marR="0">
              <a:lnSpc>
                <a:spcPts val="2292"/>
              </a:lnSpc>
              <a:spcBef>
                <a:spcPts val="347"/>
              </a:spcBef>
              <a:spcAft>
                <a:spcPts val="0"/>
              </a:spcAft>
            </a:pPr>
            <a:r>
              <a:rPr dirty="0" sz="2200">
                <a:solidFill>
                  <a:srgbClr val="404040"/>
                </a:solidFill>
                <a:latin typeface="MPABCC+TrebuchetMS"/>
                <a:cs typeface="MPABCC+TrebuchetMS"/>
              </a:rPr>
              <a:t>компании</a:t>
            </a:r>
            <a:r>
              <a:rPr dirty="0" sz="22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2200">
                <a:solidFill>
                  <a:srgbClr val="404040"/>
                </a:solidFill>
                <a:latin typeface="MPABCC+TrebuchetMS"/>
                <a:cs typeface="MPABCC+TrebuchetMS"/>
              </a:rPr>
              <a:t>функционируют</a:t>
            </a:r>
            <a:r>
              <a:rPr dirty="0" sz="22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2200">
                <a:solidFill>
                  <a:srgbClr val="404040"/>
                </a:solidFill>
                <a:latin typeface="MPABCC+TrebuchetMS"/>
                <a:cs typeface="MPABCC+TrebuchetMS"/>
              </a:rPr>
              <a:t>6</a:t>
            </a:r>
            <a:r>
              <a:rPr dirty="0" sz="22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2200">
                <a:solidFill>
                  <a:srgbClr val="404040"/>
                </a:solidFill>
                <a:latin typeface="MPABCC+TrebuchetMS"/>
                <a:cs typeface="MPABCC+TrebuchetMS"/>
              </a:rPr>
              <a:t>машин</a:t>
            </a:r>
          </a:p>
          <a:p>
            <a:pPr marL="182880" marR="0">
              <a:lnSpc>
                <a:spcPts val="2292"/>
              </a:lnSpc>
              <a:spcBef>
                <a:spcPts val="347"/>
              </a:spcBef>
              <a:spcAft>
                <a:spcPts val="0"/>
              </a:spcAft>
            </a:pPr>
            <a:r>
              <a:rPr dirty="0" sz="2200">
                <a:solidFill>
                  <a:srgbClr val="404040"/>
                </a:solidFill>
                <a:latin typeface="MPABCC+TrebuchetMS"/>
                <a:cs typeface="MPABCC+TrebuchetMS"/>
              </a:rPr>
              <a:t>мусоровозов</a:t>
            </a:r>
            <a:r>
              <a:rPr dirty="0" sz="22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2200">
                <a:solidFill>
                  <a:srgbClr val="404040"/>
                </a:solidFill>
                <a:latin typeface="MPABCC+TrebuchetMS"/>
                <a:cs typeface="MPABCC+TrebuchetMS"/>
              </a:rPr>
              <a:t>и</a:t>
            </a:r>
            <a:r>
              <a:rPr dirty="0" sz="2200">
                <a:solidFill>
                  <a:srgbClr val="404040"/>
                </a:solidFill>
                <a:latin typeface="MPABCC+TrebuchetMS"/>
                <a:cs typeface="MPABCC+TrebuchetMS"/>
              </a:rPr>
              <a:t> </a:t>
            </a:r>
            <a:r>
              <a:rPr dirty="0" sz="2200">
                <a:solidFill>
                  <a:srgbClr val="404040"/>
                </a:solidFill>
                <a:latin typeface="MPABCC+TrebuchetMS"/>
                <a:cs typeface="MPABCC+TrebuchetMS"/>
              </a:rPr>
              <a:t>спецтехники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532696" y="407375"/>
            <a:ext cx="9211963" cy="268614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303"/>
              </a:lnSpc>
              <a:spcBef>
                <a:spcPts val="0"/>
              </a:spcBef>
              <a:spcAft>
                <a:spcPts val="0"/>
              </a:spcAft>
            </a:pPr>
            <a:r>
              <a:rPr dirty="0" sz="3150" spc="13">
                <a:solidFill>
                  <a:srgbClr val="c3260c"/>
                </a:solidFill>
                <a:latin typeface="Georgia"/>
                <a:cs typeface="Georgia"/>
              </a:rPr>
              <a:t>*</a:t>
            </a: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К</a:t>
            </a: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ТКО</a:t>
            </a: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относятся</a:t>
            </a: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отходы,</a:t>
            </a: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образующиеся</a:t>
            </a: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в</a:t>
            </a: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жилых</a:t>
            </a:r>
          </a:p>
          <a:p>
            <a:pPr marL="182880" marR="0">
              <a:lnSpc>
                <a:spcPts val="2500"/>
              </a:lnSpc>
              <a:spcBef>
                <a:spcPts val="222"/>
              </a:spcBef>
              <a:spcAft>
                <a:spcPts val="0"/>
              </a:spcAft>
            </a:pP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помещениях</a:t>
            </a: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в</a:t>
            </a: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процессе</a:t>
            </a: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потребления</a:t>
            </a: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физическими</a:t>
            </a: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лицами,</a:t>
            </a:r>
          </a:p>
          <a:p>
            <a:pPr marL="182880" marR="0">
              <a:lnSpc>
                <a:spcPts val="2500"/>
              </a:lnSpc>
              <a:spcBef>
                <a:spcPts val="379"/>
              </a:spcBef>
              <a:spcAft>
                <a:spcPts val="0"/>
              </a:spcAft>
            </a:pP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а</a:t>
            </a: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также</a:t>
            </a: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товары,</a:t>
            </a: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утратившие</a:t>
            </a: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свои</a:t>
            </a: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потребительские</a:t>
            </a: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свойства</a:t>
            </a:r>
          </a:p>
          <a:p>
            <a:pPr marL="182880" marR="0">
              <a:lnSpc>
                <a:spcPts val="2500"/>
              </a:lnSpc>
              <a:spcBef>
                <a:spcPts val="379"/>
              </a:spcBef>
              <a:spcAft>
                <a:spcPts val="0"/>
              </a:spcAft>
            </a:pP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в</a:t>
            </a: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процессе</a:t>
            </a: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их</a:t>
            </a: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использования</a:t>
            </a: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физическими</a:t>
            </a: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лицами</a:t>
            </a: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в</a:t>
            </a:r>
          </a:p>
          <a:p>
            <a:pPr marL="182880" marR="0">
              <a:lnSpc>
                <a:spcPts val="2500"/>
              </a:lnSpc>
              <a:spcBef>
                <a:spcPts val="379"/>
              </a:spcBef>
              <a:spcAft>
                <a:spcPts val="0"/>
              </a:spcAft>
            </a:pP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жилых</a:t>
            </a: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помещениях</a:t>
            </a: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в</a:t>
            </a: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целях</a:t>
            </a: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удовлетворения</a:t>
            </a: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личных</a:t>
            </a: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и</a:t>
            </a:r>
          </a:p>
          <a:p>
            <a:pPr marL="182880" marR="0">
              <a:lnSpc>
                <a:spcPts val="2500"/>
              </a:lnSpc>
              <a:spcBef>
                <a:spcPts val="329"/>
              </a:spcBef>
              <a:spcAft>
                <a:spcPts val="0"/>
              </a:spcAft>
            </a:pP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бытовых</a:t>
            </a: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400">
                <a:solidFill>
                  <a:srgbClr val="404040"/>
                </a:solidFill>
                <a:latin typeface="RBCORI+TimesNewRomanPSMT"/>
                <a:cs typeface="RBCORI+TimesNewRomanPSMT"/>
              </a:rPr>
              <a:t>нужд.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60688" y="5852"/>
            <a:ext cx="8913366" cy="145731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032"/>
              </a:lnSpc>
              <a:spcBef>
                <a:spcPts val="0"/>
              </a:spcBef>
              <a:spcAft>
                <a:spcPts val="0"/>
              </a:spcAft>
            </a:pPr>
            <a:r>
              <a:rPr dirty="0" sz="2900" spc="71">
                <a:solidFill>
                  <a:srgbClr val="c3260c"/>
                </a:solidFill>
                <a:latin typeface="Georgia"/>
                <a:cs typeface="Georgia"/>
              </a:rPr>
              <a:t>*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Исходя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из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данного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понятия,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принадлежность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отходов,</a:t>
            </a:r>
          </a:p>
          <a:p>
            <a:pPr marL="182880" marR="0">
              <a:lnSpc>
                <a:spcPts val="2292"/>
              </a:lnSpc>
              <a:spcBef>
                <a:spcPts val="202"/>
              </a:spcBef>
              <a:spcAft>
                <a:spcPts val="0"/>
              </a:spcAft>
            </a:pP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образующихся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от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населения,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к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ТКО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определяется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следующими</a:t>
            </a:r>
          </a:p>
          <a:p>
            <a:pPr marL="182880" marR="0">
              <a:lnSpc>
                <a:spcPts val="2292"/>
              </a:lnSpc>
              <a:spcBef>
                <a:spcPts val="397"/>
              </a:spcBef>
              <a:spcAft>
                <a:spcPts val="0"/>
              </a:spcAft>
            </a:pP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критериями: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643568" y="1087244"/>
            <a:ext cx="8961064" cy="339247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92"/>
              </a:lnSpc>
              <a:spcBef>
                <a:spcPts val="0"/>
              </a:spcBef>
              <a:spcAft>
                <a:spcPts val="0"/>
              </a:spcAft>
            </a:pP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образование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ТКО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происходит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в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жилых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помещениях;</a:t>
            </a:r>
          </a:p>
          <a:p>
            <a:pPr marL="0" marR="0">
              <a:lnSpc>
                <a:spcPts val="2292"/>
              </a:lnSpc>
              <a:spcBef>
                <a:spcPts val="347"/>
              </a:spcBef>
              <a:spcAft>
                <a:spcPts val="0"/>
              </a:spcAft>
            </a:pP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образование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ТКО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происходит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в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процессе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потребления</a:t>
            </a:r>
          </a:p>
          <a:p>
            <a:pPr marL="0" marR="0">
              <a:lnSpc>
                <a:spcPts val="2292"/>
              </a:lnSpc>
              <a:spcBef>
                <a:spcPts val="397"/>
              </a:spcBef>
              <a:spcAft>
                <a:spcPts val="0"/>
              </a:spcAft>
            </a:pP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физическими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лицами,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т.е.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в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процессе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использования,</a:t>
            </a:r>
          </a:p>
          <a:p>
            <a:pPr marL="0" marR="0">
              <a:lnSpc>
                <a:spcPts val="2292"/>
              </a:lnSpc>
              <a:spcBef>
                <a:spcPts val="347"/>
              </a:spcBef>
              <a:spcAft>
                <a:spcPts val="0"/>
              </a:spcAft>
            </a:pP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употребления,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применения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продукции,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вещей,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благ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физическими</a:t>
            </a:r>
          </a:p>
          <a:p>
            <a:pPr marL="0" marR="0">
              <a:lnSpc>
                <a:spcPts val="2292"/>
              </a:lnSpc>
              <a:spcBef>
                <a:spcPts val="397"/>
              </a:spcBef>
              <a:spcAft>
                <a:spcPts val="0"/>
              </a:spcAft>
            </a:pP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лицами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в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целях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удовлетворения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потребностей;</a:t>
            </a:r>
          </a:p>
          <a:p>
            <a:pPr marL="0" marR="0">
              <a:lnSpc>
                <a:spcPts val="2292"/>
              </a:lnSpc>
              <a:spcBef>
                <a:spcPts val="347"/>
              </a:spcBef>
              <a:spcAft>
                <a:spcPts val="0"/>
              </a:spcAft>
            </a:pP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к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ТКО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относятся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также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товары,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утратившие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свои</a:t>
            </a:r>
          </a:p>
          <a:p>
            <a:pPr marL="0" marR="0">
              <a:lnSpc>
                <a:spcPts val="2292"/>
              </a:lnSpc>
              <a:spcBef>
                <a:spcPts val="347"/>
              </a:spcBef>
              <a:spcAft>
                <a:spcPts val="0"/>
              </a:spcAft>
            </a:pP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потребительские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свойства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в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процессе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их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использования</a:t>
            </a:r>
          </a:p>
          <a:p>
            <a:pPr marL="0" marR="0">
              <a:lnSpc>
                <a:spcPts val="2292"/>
              </a:lnSpc>
              <a:spcBef>
                <a:spcPts val="397"/>
              </a:spcBef>
              <a:spcAft>
                <a:spcPts val="0"/>
              </a:spcAft>
            </a:pP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физическими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лицами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в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жилых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помещениях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в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целях</a:t>
            </a:r>
          </a:p>
          <a:p>
            <a:pPr marL="0" marR="0">
              <a:lnSpc>
                <a:spcPts val="2292"/>
              </a:lnSpc>
              <a:spcBef>
                <a:spcPts val="347"/>
              </a:spcBef>
              <a:spcAft>
                <a:spcPts val="0"/>
              </a:spcAft>
            </a:pP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удовлетворения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личных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и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бытовых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 </a:t>
            </a:r>
            <a:r>
              <a:rPr dirty="0" sz="2200">
                <a:solidFill>
                  <a:srgbClr val="404040"/>
                </a:solidFill>
                <a:latin typeface="RBCORI+TimesNewRomanPSMT"/>
                <a:cs typeface="RBCORI+TimesNewRomanPSMT"/>
              </a:rPr>
              <a:t>нужд.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 Office">
  <a:themeElements>
    <a:clrScheme name="Standar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tand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PowerPoint</dc:title>
  <dc:creator>pdfcandle</dc:creator>
  <cp:lastModifiedBy>pdfcandle</cp:lastModifiedBy>
  <cp:revision>1</cp:revision>
  <dcterms:modified xsi:type="dcterms:W3CDTF">2023-10-15T21:57:42-07:00</dcterms:modified>
</cp:coreProperties>
</file>