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96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52475" y="744538"/>
            <a:ext cx="10674350" cy="5349875"/>
            <a:chOff x="752858" y="744469"/>
            <a:chExt cx="10674117" cy="534967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8152034" y="1685820"/>
              <a:ext cx="3274941" cy="4408320"/>
            </a:xfrm>
            <a:custGeom>
              <a:avLst/>
              <a:gdLst/>
              <a:ahLst/>
              <a:cxnLst>
                <a:cxn ang="0">
                  <a:pos x="8761" y="0"/>
                </a:cxn>
                <a:cxn ang="0">
                  <a:pos x="10000" y="0"/>
                </a:cxn>
                <a:cxn ang="0">
                  <a:pos x="10000" y="10000"/>
                </a:cxn>
                <a:cxn ang="0">
                  <a:pos x="0" y="10000"/>
                </a:cxn>
                <a:cxn ang="0">
                  <a:pos x="0" y="9126"/>
                </a:cxn>
                <a:cxn ang="0">
                  <a:pos x="8761" y="9127"/>
                </a:cxn>
                <a:cxn ang="0">
                  <a:pos x="8761" y="0"/>
                </a:cxn>
              </a:cxnLst>
              <a:rect l="0" t="0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 flipH="1" flipV="1">
              <a:off x="752858" y="744469"/>
              <a:ext cx="3274942" cy="4408319"/>
            </a:xfrm>
            <a:custGeom>
              <a:avLst/>
              <a:gdLst/>
              <a:ahLst/>
              <a:cxnLst>
                <a:cxn ang="0">
                  <a:pos x="8763" y="0"/>
                </a:cxn>
                <a:cxn ang="0">
                  <a:pos x="10002" y="0"/>
                </a:cxn>
                <a:cxn ang="0">
                  <a:pos x="10002" y="10000"/>
                </a:cxn>
                <a:cxn ang="0">
                  <a:pos x="2" y="10000"/>
                </a:cxn>
                <a:cxn ang="0">
                  <a:pos x="0" y="9125"/>
                </a:cxn>
                <a:cxn ang="0">
                  <a:pos x="8763" y="9128"/>
                </a:cxn>
                <a:cxn ang="0">
                  <a:pos x="8763" y="0"/>
                </a:cxn>
              </a:cxnLst>
              <a:rect l="0" t="0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75" y="6453188"/>
            <a:ext cx="1608138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CEBC9E3-1A61-4A29-9E24-F41B929F2EF6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87F7FCC-B6E6-46CA-9A7F-5D60EED3D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D0F67-71B9-47CD-980C-3E4E0B4DE72D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3964A-6B0A-4C2A-80EE-6BA91CD3B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7DEB6-A66A-4E85-9F9D-84870BCDA60D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7CB81-3E4E-474F-ABD8-43682DB24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118E4-46E3-4BA3-B997-968E1D1CF040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AF1CE-9C6B-44D8-8B53-665161ADE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8151813" y="1685925"/>
            <a:ext cx="3275012" cy="4408488"/>
          </a:xfrm>
          <a:custGeom>
            <a:avLst/>
            <a:gdLst>
              <a:gd name="T0" fmla="*/ 0 w 4125"/>
              <a:gd name="T1" fmla="*/ 0 h 5554"/>
              <a:gd name="T2" fmla="*/ 4125 w 4125"/>
              <a:gd name="T3" fmla="*/ 5554 h 5554"/>
            </a:gdLst>
            <a:ahLst/>
            <a:cxnLst>
              <a:cxn ang="0">
                <a:pos x="3614" y="0"/>
              </a:cxn>
              <a:cxn ang="0">
                <a:pos x="4125" y="0"/>
              </a:cxn>
              <a:cxn ang="0">
                <a:pos x="4125" y="5554"/>
              </a:cxn>
              <a:cxn ang="0">
                <a:pos x="0" y="5554"/>
              </a:cxn>
              <a:cxn ang="0">
                <a:pos x="0" y="5074"/>
              </a:cxn>
              <a:cxn ang="0">
                <a:pos x="3614" y="5074"/>
              </a:cxn>
              <a:cxn ang="0">
                <a:pos x="3614" y="0"/>
              </a:cxn>
            </a:cxnLst>
            <a:rect l="T0" t="T1" r="T2" b="T3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38188" y="6453188"/>
            <a:ext cx="1622425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F5C2ECE-3DB8-4F58-8C3F-EDA00FDD00FF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CE078FB-CABC-4768-BA83-7470A7FB2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48CE4-4676-474B-BC94-037447AA8087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8DFCE-4936-4CEE-89D4-295FF8087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2E4C8-F829-46E2-9638-DD79CC9067C7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A23A4-BD51-445C-AA60-4046B39DC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24C9E-4E60-46C5-B184-3848195F64D0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04831-0779-4AC8-A62B-2242F6D30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2CD53-81F4-4A31-A1BC-478CD1325E75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FA251-E17F-477D-88F3-770A9AF74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66AC599-B19A-4002-B3AE-3BA2AFF941FD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784CEA9-74AC-41D3-BC88-17ADADC51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0FEF70B-7D50-412A-B738-81E84A2F1316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B030BEB-675D-42CF-92AF-60332C86F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188"/>
            <a:ext cx="1204913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51B407-6CCB-4F2B-9CE7-FE9449DAED7E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4013" y="6453188"/>
            <a:ext cx="6280150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613" y="6453188"/>
            <a:ext cx="1597025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C52DE0-7D93-4DA8-BDD1-405386638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7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1" r:id="rId7"/>
    <p:sldLayoutId id="2147483758" r:id="rId8"/>
    <p:sldLayoutId id="2147483759" r:id="rId9"/>
    <p:sldLayoutId id="2147483750" r:id="rId10"/>
    <p:sldLayoutId id="2147483749" r:id="rId11"/>
  </p:sldLayoutIdLst>
  <p:txStyles>
    <p:titleStyle>
      <a:lvl1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9pPr>
    </p:titleStyle>
    <p:bodyStyle>
      <a:lvl1pPr marL="382588" indent="-382588" algn="l" rtl="0" eaLnBrk="0" fontAlgn="base" hangingPunct="0">
        <a:lnSpc>
          <a:spcPct val="94000"/>
        </a:lnSpc>
        <a:spcBef>
          <a:spcPts val="1000"/>
        </a:spcBef>
        <a:spcAft>
          <a:spcPts val="200"/>
        </a:spcAft>
        <a:buFont typeface="Franklin Gothic Book" pitchFamily="34" charset="0"/>
        <a:buChar char="■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8363" y="2424113"/>
            <a:ext cx="10058400" cy="1143000"/>
          </a:xfrm>
        </p:spPr>
        <p:txBody>
          <a:bodyPr/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smtClean="0"/>
              <a:t>Spotlight 10</a:t>
            </a:r>
            <a:endParaRPr lang="ru-RU" sz="1200" b="1" smtClean="0"/>
          </a:p>
          <a:p>
            <a:pPr eaLnBrk="1" hangingPunct="1">
              <a:lnSpc>
                <a:spcPct val="102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smtClean="0"/>
              <a:t>Discrimination</a:t>
            </a:r>
          </a:p>
          <a:p>
            <a:pPr eaLnBrk="1" hangingPunct="1">
              <a:lnSpc>
                <a:spcPct val="74000"/>
              </a:lnSpc>
              <a:spcBef>
                <a:spcPts val="1000"/>
              </a:spcBef>
              <a:spcAft>
                <a:spcPts val="200"/>
              </a:spcAft>
            </a:pPr>
            <a:r>
              <a:rPr lang="en-US" sz="1200" smtClean="0"/>
              <a:t>What is discrimination</a:t>
            </a:r>
          </a:p>
          <a:p>
            <a:pPr eaLnBrk="1" hangingPunct="1">
              <a:lnSpc>
                <a:spcPct val="74000"/>
              </a:lnSpc>
              <a:spcBef>
                <a:spcPts val="1000"/>
              </a:spcBef>
              <a:spcAft>
                <a:spcPts val="200"/>
              </a:spcAft>
            </a:pPr>
            <a:r>
              <a:rPr lang="en-US" sz="1200" smtClean="0"/>
              <a:t>Examples of discrimination</a:t>
            </a:r>
          </a:p>
          <a:p>
            <a:pPr eaLnBrk="1" hangingPunct="1">
              <a:lnSpc>
                <a:spcPct val="74000"/>
              </a:lnSpc>
              <a:spcBef>
                <a:spcPts val="1000"/>
              </a:spcBef>
              <a:spcAft>
                <a:spcPts val="200"/>
              </a:spcAft>
            </a:pPr>
            <a:r>
              <a:rPr lang="en-US" sz="1200" smtClean="0"/>
              <a:t>How to fight/ end discrimination</a:t>
            </a:r>
            <a:endParaRPr lang="ru-RU" sz="1200" smtClean="0"/>
          </a:p>
          <a:p>
            <a:pPr eaLnBrk="1" hangingPunct="1">
              <a:lnSpc>
                <a:spcPct val="102000"/>
              </a:lnSpc>
              <a:spcBef>
                <a:spcPct val="0"/>
              </a:spcBef>
              <a:spcAft>
                <a:spcPct val="0"/>
              </a:spcAft>
            </a:pPr>
            <a:endParaRPr lang="ru-RU" sz="1200" b="1" smtClean="0"/>
          </a:p>
        </p:txBody>
      </p:sp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411163" y="5724525"/>
            <a:ext cx="803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smtClean="0"/>
              <a:t>What is discrimination?</a:t>
            </a:r>
            <a:endParaRPr lang="ru-RU" sz="5400" smtClean="0"/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Discrimination is the unfair  treatment of people  based on characteristics such as race, gender, age etc.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Discrimination – treating a person or a group of people less fairly  th</a:t>
            </a:r>
            <a:r>
              <a:rPr lang="en-US" sz="2800" smtClean="0">
                <a:latin typeface="Arial" charset="0"/>
              </a:rPr>
              <a:t>a</a:t>
            </a:r>
            <a:r>
              <a:rPr lang="en-US" sz="2800" smtClean="0"/>
              <a:t>n other people or groups.</a:t>
            </a: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/>
          <p:cNvPicPr>
            <a:picLocks noChangeAspect="1"/>
          </p:cNvPicPr>
          <p:nvPr/>
        </p:nvPicPr>
        <p:blipFill>
          <a:blip r:embed="rId2"/>
          <a:srcRect t="49643"/>
          <a:stretch>
            <a:fillRect/>
          </a:stretch>
        </p:blipFill>
        <p:spPr bwMode="auto">
          <a:xfrm>
            <a:off x="8659813" y="3959225"/>
            <a:ext cx="34448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408113" y="0"/>
            <a:ext cx="9601200" cy="1485900"/>
          </a:xfrm>
        </p:spPr>
        <p:txBody>
          <a:bodyPr/>
          <a:lstStyle/>
          <a:p>
            <a:pPr algn="ctr" eaLnBrk="1" hangingPunct="1"/>
            <a:r>
              <a:rPr lang="en-US" b="1" smtClean="0"/>
              <a:t>Types of discrimination</a:t>
            </a:r>
            <a:endParaRPr lang="ru-RU" b="1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1238" y="614363"/>
            <a:ext cx="10394950" cy="541655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smtClean="0"/>
              <a:t>Race/Color</a:t>
            </a:r>
          </a:p>
          <a:p>
            <a:pPr eaLnBrk="1" hangingPunct="1">
              <a:buFont typeface="Franklin Gothic Book" pitchFamily="34" charset="0"/>
              <a:buNone/>
            </a:pPr>
            <a:r>
              <a:rPr lang="en-US" sz="2800" smtClean="0"/>
              <a:t>Race discrimination- treating an individual unfairly. It is  based on  race or personal characteristics associated with their race such as skin color, complexion, facial features and hair texture.</a:t>
            </a:r>
          </a:p>
          <a:p>
            <a:pPr eaLnBrk="1" hangingPunct="1"/>
            <a:r>
              <a:rPr lang="en-US" sz="2800" b="1" smtClean="0"/>
              <a:t>National Origin</a:t>
            </a:r>
          </a:p>
          <a:p>
            <a:pPr eaLnBrk="1" hangingPunct="1">
              <a:buFont typeface="Franklin Gothic Book" pitchFamily="34" charset="0"/>
              <a:buNone/>
            </a:pPr>
            <a:r>
              <a:rPr lang="en-US" sz="2800" smtClean="0"/>
              <a:t>Treating people differently because of their national origin (country, ethnicity or accent)</a:t>
            </a: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412875" y="222250"/>
            <a:ext cx="9601200" cy="1485900"/>
          </a:xfrm>
        </p:spPr>
        <p:txBody>
          <a:bodyPr/>
          <a:lstStyle/>
          <a:p>
            <a:pPr algn="ctr" eaLnBrk="1" hangingPunct="1"/>
            <a:r>
              <a:rPr lang="en-US" b="1" smtClean="0"/>
              <a:t>Types of discrimination</a:t>
            </a:r>
            <a:endParaRPr lang="ru-RU" b="1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1713" y="742950"/>
            <a:ext cx="9601200" cy="3581400"/>
          </a:xfrm>
        </p:spPr>
        <p:txBody>
          <a:bodyPr rtlCol="0">
            <a:normAutofit/>
          </a:bodyPr>
          <a:lstStyle/>
          <a:p>
            <a:pPr marL="384048" indent="-384048" eaLnBrk="1" fontAlgn="auto" hangingPunct="1">
              <a:defRPr/>
            </a:pPr>
            <a:r>
              <a:rPr lang="en-US" sz="2800" b="1" dirty="0"/>
              <a:t>Age</a:t>
            </a:r>
          </a:p>
          <a:p>
            <a:pPr marL="0" indent="0" eaLnBrk="1" fontAlgn="auto" hangingPunct="1">
              <a:buFont typeface="Franklin Gothic Book" pitchFamily="34" charset="0"/>
              <a:buNone/>
              <a:defRPr/>
            </a:pPr>
            <a:r>
              <a:rPr lang="en-US" sz="2800" dirty="0"/>
              <a:t>Age discrimination is when an individual is treated unfairly or unfavorable because of their age.</a:t>
            </a:r>
          </a:p>
          <a:p>
            <a:pPr marL="384048" indent="-384048" eaLnBrk="1" fontAlgn="auto" hangingPunct="1">
              <a:defRPr/>
            </a:pPr>
            <a:r>
              <a:rPr lang="en-US" sz="2800" dirty="0"/>
              <a:t>Disability</a:t>
            </a:r>
          </a:p>
          <a:p>
            <a:pPr marL="0" indent="0" eaLnBrk="1" fontAlgn="auto" hangingPunct="1">
              <a:buFont typeface="Franklin Gothic Book" pitchFamily="34" charset="0"/>
              <a:buNone/>
              <a:defRPr/>
            </a:pPr>
            <a:r>
              <a:rPr lang="en-US" sz="2800" dirty="0"/>
              <a:t>Disability discrimination occurs when a person is treated unfairly or unfavorably because of their disability.</a:t>
            </a:r>
          </a:p>
          <a:p>
            <a:pPr marL="0" indent="0" eaLnBrk="1" fontAlgn="auto" hangingPunct="1">
              <a:buFont typeface="Franklin Gothic Book" pitchFamily="34" charset="0"/>
              <a:buNone/>
              <a:defRPr/>
            </a:pPr>
            <a:endParaRPr lang="ru-RU" sz="2800" dirty="0"/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61538" y="3189288"/>
            <a:ext cx="2430462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/>
          <p:cNvPicPr>
            <a:picLocks noChangeAspect="1"/>
          </p:cNvPicPr>
          <p:nvPr/>
        </p:nvPicPr>
        <p:blipFill>
          <a:blip r:embed="rId3"/>
          <a:srcRect l="14000" t="14120" r="17474" b="8138"/>
          <a:stretch>
            <a:fillRect/>
          </a:stretch>
        </p:blipFill>
        <p:spPr bwMode="auto">
          <a:xfrm>
            <a:off x="1025525" y="3721100"/>
            <a:ext cx="269716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482725" y="158750"/>
            <a:ext cx="9601200" cy="1485900"/>
          </a:xfrm>
        </p:spPr>
        <p:txBody>
          <a:bodyPr/>
          <a:lstStyle/>
          <a:p>
            <a:pPr algn="ctr" eaLnBrk="1" hangingPunct="1"/>
            <a:r>
              <a:rPr lang="en-US" b="1" smtClean="0"/>
              <a:t>Types of discrimination</a:t>
            </a:r>
            <a:endParaRPr lang="ru-RU" b="1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2650" y="1127125"/>
            <a:ext cx="9601200" cy="3581400"/>
          </a:xfrm>
        </p:spPr>
        <p:txBody>
          <a:bodyPr rtlCol="0">
            <a:noAutofit/>
          </a:bodyPr>
          <a:lstStyle/>
          <a:p>
            <a:pPr marL="384048" indent="-384048" eaLnBrk="1" fontAlgn="auto" hangingPunct="1">
              <a:defRPr/>
            </a:pPr>
            <a:r>
              <a:rPr lang="en-US" sz="2800" dirty="0"/>
              <a:t>Gender</a:t>
            </a:r>
          </a:p>
          <a:p>
            <a:pPr marL="0" indent="0" eaLnBrk="1" fontAlgn="auto" hangingPunct="1">
              <a:buFont typeface="Franklin Gothic Book" pitchFamily="34" charset="0"/>
              <a:buNone/>
              <a:defRPr/>
            </a:pPr>
            <a:r>
              <a:rPr lang="en-US" sz="2800" dirty="0"/>
              <a:t>When an individual is treated unfairly or unfavorable because of their sex or gender, it’s called sexism. </a:t>
            </a:r>
          </a:p>
          <a:p>
            <a:pPr marL="384048" indent="-384048" eaLnBrk="1" fontAlgn="auto" hangingPunct="1">
              <a:defRPr/>
            </a:pPr>
            <a:r>
              <a:rPr lang="en-US" sz="2800" dirty="0"/>
              <a:t>Religion</a:t>
            </a:r>
          </a:p>
          <a:p>
            <a:pPr marL="0" indent="0" eaLnBrk="1" fontAlgn="auto" hangingPunct="1">
              <a:buFont typeface="Franklin Gothic Book" pitchFamily="34" charset="0"/>
              <a:buNone/>
              <a:defRPr/>
            </a:pPr>
            <a:r>
              <a:rPr lang="en-US" sz="2800" dirty="0"/>
              <a:t>Religious discrimination is treating a person or group differently because of the particular beliefs.</a:t>
            </a:r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/>
          <a:srcRect b="13293"/>
          <a:stretch>
            <a:fillRect/>
          </a:stretch>
        </p:blipFill>
        <p:spPr bwMode="auto">
          <a:xfrm>
            <a:off x="8774113" y="4191000"/>
            <a:ext cx="341788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Override1.xml><?xml version="1.0" encoding="utf-8"?>
<a:themeOverride xmlns:a="http://schemas.openxmlformats.org/drawingml/2006/main">
  <a:clrScheme name="Crop">
    <a:dk1>
      <a:sysClr val="windowText" lastClr="000000"/>
    </a:dk1>
    <a:lt1>
      <a:sysClr val="window" lastClr="FFFFFF"/>
    </a:lt1>
    <a:dk2>
      <a:srgbClr val="191B0E"/>
    </a:dk2>
    <a:lt2>
      <a:srgbClr val="EFEDE3"/>
    </a:lt2>
    <a:accent1>
      <a:srgbClr val="8C8D86"/>
    </a:accent1>
    <a:accent2>
      <a:srgbClr val="E6C069"/>
    </a:accent2>
    <a:accent3>
      <a:srgbClr val="897B61"/>
    </a:accent3>
    <a:accent4>
      <a:srgbClr val="8DAB8E"/>
    </a:accent4>
    <a:accent5>
      <a:srgbClr val="77A2BB"/>
    </a:accent5>
    <a:accent6>
      <a:srgbClr val="E28394"/>
    </a:accent6>
    <a:hlink>
      <a:srgbClr val="77A2BB"/>
    </a:hlink>
    <a:folHlink>
      <a:srgbClr val="957A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117</TotalTime>
  <Words>166</Words>
  <Application>Microsoft Office PowerPoint</Application>
  <PresentationFormat>Произвольный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Franklin Gothic Book</vt:lpstr>
      <vt:lpstr>Calibri</vt:lpstr>
      <vt:lpstr>Crop</vt:lpstr>
      <vt:lpstr>Crop</vt:lpstr>
      <vt:lpstr>Crop</vt:lpstr>
      <vt:lpstr>Crop</vt:lpstr>
      <vt:lpstr>Crop</vt:lpstr>
      <vt:lpstr>Слайд 1</vt:lpstr>
      <vt:lpstr>What is discrimination?</vt:lpstr>
      <vt:lpstr>Types of discrimination</vt:lpstr>
      <vt:lpstr>Types of discrimination</vt:lpstr>
      <vt:lpstr>Types of discrimination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Дмитрий</cp:lastModifiedBy>
  <cp:revision>13</cp:revision>
  <dcterms:created xsi:type="dcterms:W3CDTF">2019-09-29T17:45:33Z</dcterms:created>
  <dcterms:modified xsi:type="dcterms:W3CDTF">2023-09-25T17:19:05Z</dcterms:modified>
</cp:coreProperties>
</file>