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4"/>
  </p:notesMasterIdLst>
  <p:sldIdLst>
    <p:sldId id="256" r:id="rId4"/>
    <p:sldId id="257" r:id="rId5"/>
    <p:sldId id="286" r:id="rId6"/>
    <p:sldId id="259" r:id="rId7"/>
    <p:sldId id="260" r:id="rId8"/>
    <p:sldId id="261" r:id="rId9"/>
    <p:sldId id="288" r:id="rId10"/>
    <p:sldId id="291" r:id="rId11"/>
    <p:sldId id="265" r:id="rId12"/>
    <p:sldId id="292" r:id="rId13"/>
    <p:sldId id="275" r:id="rId14"/>
    <p:sldId id="270" r:id="rId15"/>
    <p:sldId id="271" r:id="rId16"/>
    <p:sldId id="272" r:id="rId17"/>
    <p:sldId id="281" r:id="rId18"/>
    <p:sldId id="282" r:id="rId19"/>
    <p:sldId id="283" r:id="rId20"/>
    <p:sldId id="289" r:id="rId21"/>
    <p:sldId id="290" r:id="rId22"/>
    <p:sldId id="284" r:id="rId23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D0838-65D2-4844-97A1-9D668D1FD348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FF02F-A5E8-438D-988C-AF32C25CC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684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1A180EE-1F6D-47E9-BF13-BD0FA43BAAE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E42983D-1DBC-4BFB-B2D9-701BEF627919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F2CFE2D-807E-4CFE-B1F9-CE04876EA78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02A4CE8-57BC-4377-ACCF-6D20C622795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524699A-FBB2-4CE8-8E37-596BF75D439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05F83EA-41C4-478C-981C-577911D1BB43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29E1B2D-75D1-4F80-9907-A0F0A7C084D9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9820DA2-4F0F-42AB-BDAF-E8020F6E6AA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C840D3D-7BDF-4C08-A507-7A0CAC1E0846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BE3F753-B882-411F-9490-2DF511F7038B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57949D7-94A3-401C-BCBE-0793B43B223C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8C7F771-A0A2-4ECD-81FC-7C13A3811BD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8E29FE4-5D4E-42DC-B733-EED661A18188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C021436-A0FB-4026-87F9-D27CE07A317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CC1929E-5F2E-4941-9900-84301462AAE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369F6BE-879C-4E94-A46F-39BC4ECDF93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133E769-99A1-43DB-8A61-86CF8A25F23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05AFFE2-DA43-4C8B-A944-B059B339CF1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18134A9-C12B-4519-AC38-4E8EFE137CB4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852488" y="744538"/>
            <a:ext cx="4964112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BD3C005-14E2-4050-9EEB-3A868C8035C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 noEditPoints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lvl="0"/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 noEditPoints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16" name="Номер слайда 15"/>
          <p:cNvSpPr>
            <a:spLocks noGrp="1" noEditPoints="1"/>
          </p:cNvSpPr>
          <p:nvPr>
            <p:ph type="sldNum" sz="quarter" idx="11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 noEditPoints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 noEditPoints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lvl="0"/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 noEditPoints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 noEditPoints="1"/>
          </p:cNvSpPr>
          <p:nvPr>
            <p:ph type="sldNum" sz="quarter" idx="11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 noEditPoints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0421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 noEditPoints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 noEditPoints="1"/>
          </p:cNvSpPr>
          <p:nvPr>
            <p:ph type="dt" sz="half" idx="14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 noEditPoints="1"/>
          </p:cNvSpPr>
          <p:nvPr>
            <p:ph type="sldNum" sz="quarter" idx="15"/>
          </p:nvPr>
        </p:nvSpPr>
        <p:spPr/>
        <p:txBody>
          <a:bodyPr/>
          <a:lstStyle>
            <a:lvl1pPr algn="ctr"/>
          </a:lstStyle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 noEditPoints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 noEditPoints="1"/>
          </p:cNvSpPr>
          <p:nvPr>
            <p:ph type="title"/>
          </p:nvPr>
        </p:nvSpPr>
        <p:spPr/>
        <p:txBody>
          <a:bodyPr rtlCol="0"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2757494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17385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 noEditPoints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 noEditPoints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6089526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 noEditPoints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 noEditPoints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 noEditPoints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31639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4465823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12563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 noEditPoints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 noEditPoints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 noEditPoints="1"/>
          </p:cNvSpPr>
          <p:nvPr>
            <p:ph type="dt" sz="half" idx="14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5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9677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 noEditPoints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 noEditPoints="1"/>
          </p:cNvSpPr>
          <p:nvPr>
            <p:ph type="dt" sz="half" idx="14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15" name="Номер слайда 14"/>
          <p:cNvSpPr>
            <a:spLocks noGrp="1" noEditPoints="1"/>
          </p:cNvSpPr>
          <p:nvPr>
            <p:ph type="sldNum" sz="quarter" idx="15"/>
          </p:nvPr>
        </p:nvSpPr>
        <p:spPr/>
        <p:txBody>
          <a:bodyPr/>
          <a:lstStyle>
            <a:lvl1pPr algn="ctr"/>
          </a:lstStyle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 noEditPoints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 noEditPoints="1"/>
          </p:cNvSpPr>
          <p:nvPr>
            <p:ph type="title"/>
          </p:nvPr>
        </p:nvSpPr>
        <p:spPr/>
        <p:txBody>
          <a:bodyPr rtlCol="0"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1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321759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6129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21050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 noEditPoints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lvl="0"/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 noEditPoints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 noEditPoints="1"/>
          </p:cNvSpPr>
          <p:nvPr>
            <p:ph type="sldNum" sz="quarter" idx="11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 noEditPoints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068658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 noEditPoints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 noEditPoints="1"/>
          </p:cNvSpPr>
          <p:nvPr>
            <p:ph type="dt" sz="half" idx="14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 noEditPoints="1"/>
          </p:cNvSpPr>
          <p:nvPr>
            <p:ph type="sldNum" sz="quarter" idx="15"/>
          </p:nvPr>
        </p:nvSpPr>
        <p:spPr/>
        <p:txBody>
          <a:bodyPr/>
          <a:lstStyle>
            <a:lvl1pPr algn="ctr"/>
          </a:lstStyle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 noEditPoints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 noEditPoints="1"/>
          </p:cNvSpPr>
          <p:nvPr>
            <p:ph type="title"/>
          </p:nvPr>
        </p:nvSpPr>
        <p:spPr/>
        <p:txBody>
          <a:bodyPr rtlCol="0"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3646364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829619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 noEditPoints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 noEditPoints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92315748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 noEditPoints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 noEditPoints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 noEditPoints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797033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9011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25375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 noEditPoints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 noEditPoints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 noEditPoints="1"/>
          </p:cNvSpPr>
          <p:nvPr>
            <p:ph type="dt" sz="half" idx="14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5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8329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1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3530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2525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4047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 noEditPoints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 noEditPoints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 noEditPoints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 noEditPoints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 noEditPoints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 noEditPoints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 noEditPoints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 noEditPoints="1"/>
          </p:cNvSpPr>
          <p:nvPr>
            <p:ph type="dt" sz="half" idx="14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5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1"/>
          </p:nvPr>
        </p:nvSpPr>
        <p:spPr/>
        <p:txBody>
          <a:bodyPr/>
          <a:lstStyle/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 noEditPoint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 noEditPoints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BC2A04-8404-42AF-A106-D7242E9CACF2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 noEditPoints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6C994F5-4CC6-4EBE-9985-4C70CB768A0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 noEditPoint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itchFamily="18" charset="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itchFamily="18" charset="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 noEditPoint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 noEditPoints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 noEditPoints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 noEditPoint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2238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itchFamily="18" charset="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itchFamily="18" charset="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 noEditPoints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 noEditPoints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BC2A04-8404-42AF-A106-D7242E9CACF2}" type="datetimeFigureOut">
              <a:rPr lang="ru-RU" smtClean="0">
                <a:solidFill>
                  <a:srgbClr val="FEFAC9"/>
                </a:solidFill>
              </a:rPr>
              <a:pPr/>
              <a:t>16.10.2023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 noEditPoints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 noEditPoints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6C994F5-4CC6-4EBE-9985-4C70CB768A03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 noEditPoints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04468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 pitchFamily="18" charset="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 pitchFamily="18" charset="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 noEditPoints="1"/>
          </p:cNvSpPr>
          <p:nvPr>
            <p:ph type="subTitle" idx="4294967295"/>
          </p:nvPr>
        </p:nvSpPr>
        <p:spPr>
          <a:xfrm>
            <a:off x="4398963" y="4365625"/>
            <a:ext cx="4745037" cy="175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Выполнила: учитель начальных классов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Олейник И.А.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2023г.</a:t>
            </a:r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ctrTitle" idx="4294967295"/>
          </p:nvPr>
        </p:nvSpPr>
        <p:spPr>
          <a:xfrm>
            <a:off x="755576" y="476250"/>
            <a:ext cx="7560840" cy="1944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МБОУ Ильинская 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СОШ </a:t>
            </a:r>
            <a:r>
              <a:rPr lang="ru-RU" dirty="0" smtClean="0">
                <a:solidFill>
                  <a:srgbClr val="FFFF00"/>
                </a:solidFill>
              </a:rPr>
              <a:t>Классный час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"Моя малая Родина"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 noEditPoints="1"/>
          </p:cNvSpPr>
          <p:nvPr>
            <p:ph idx="1"/>
          </p:nvPr>
        </p:nvSpPr>
        <p:spPr>
          <a:xfrm>
            <a:off x="755576" y="1772816"/>
            <a:ext cx="6984776" cy="4363092"/>
          </a:xfrm>
        </p:spPr>
        <p:txBody>
          <a:bodyPr/>
          <a:lstStyle/>
          <a:p>
            <a:pPr algn="ctr"/>
            <a:endParaRPr lang="ru-RU" sz="2400" dirty="0">
              <a:solidFill>
                <a:srgbClr val="000000"/>
              </a:solidFill>
              <a:latin typeface="Impact"/>
              <a:ea typeface="Times New Roman" pitchFamily="18" charset="0"/>
              <a:cs typeface="Calibri" pitchFamily="34" charset="0"/>
            </a:endParaRPr>
          </a:p>
          <a:p>
            <a:pPr marL="0" indent="0" algn="ctr">
              <a:buNone/>
            </a:pPr>
            <a:r>
              <a:rPr lang="ru-RU" sz="2400" dirty="0">
                <a:solidFill>
                  <a:srgbClr val="FFFF00"/>
                </a:solidFill>
                <a:latin typeface="Impact"/>
                <a:ea typeface="Times New Roman" pitchFamily="18" charset="0"/>
                <a:cs typeface="Calibri" pitchFamily="34" charset="0"/>
              </a:rPr>
              <a:t>С. </a:t>
            </a:r>
            <a:r>
              <a:rPr lang="ru-RU" sz="2400" dirty="0" err="1">
                <a:solidFill>
                  <a:srgbClr val="FFFF00"/>
                </a:solidFill>
                <a:latin typeface="Impact"/>
                <a:ea typeface="Times New Roman" pitchFamily="18" charset="0"/>
                <a:cs typeface="Calibri" pitchFamily="34" charset="0"/>
              </a:rPr>
              <a:t>Ильинское</a:t>
            </a:r>
            <a:r>
              <a:rPr lang="ru-RU" sz="2400" dirty="0">
                <a:solidFill>
                  <a:srgbClr val="FFFF00"/>
                </a:solidFill>
                <a:latin typeface="Impact"/>
                <a:ea typeface="Times New Roman" pitchFamily="18" charset="0"/>
                <a:cs typeface="Calibri" pitchFamily="34" charset="0"/>
              </a:rPr>
              <a:t> . Фото 1905г.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Impact"/>
              <a:ea typeface="Times New Roman" pitchFamily="18" charset="0"/>
              <a:cs typeface="Calibri" pitchFamily="34" charset="0"/>
            </a:endParaRPr>
          </a:p>
          <a:p>
            <a:pPr algn="ctr"/>
            <a:endParaRPr lang="ru-RU" sz="2400" dirty="0">
              <a:latin typeface="Times New Roman" pitchFamily="18" charset="0"/>
              <a:ea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3943" y="2924944"/>
            <a:ext cx="5380037" cy="32385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На территории Ильинской волости были расположены: волостное правление, почтовое отделение, начальная школа, земское народное училище, больница, этапный дом (арестантская).</a:t>
            </a:r>
          </a:p>
        </p:txBody>
      </p:sp>
    </p:spTree>
    <p:extLst>
      <p:ext uri="{BB962C8B-B14F-4D97-AF65-F5344CB8AC3E}">
        <p14:creationId xmlns:p14="http://schemas.microsoft.com/office/powerpoint/2010/main" val="134056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 noEditPoints="1"/>
          </p:cNvSpPr>
          <p:nvPr>
            <p:ph type="title"/>
          </p:nvPr>
        </p:nvSpPr>
        <p:spPr>
          <a:xfrm>
            <a:off x="467544" y="620688"/>
            <a:ext cx="8264920" cy="1080120"/>
          </a:xfrm>
        </p:spPr>
        <p:txBody>
          <a:bodyPr>
            <a:normAutofit fontScale="90000"/>
          </a:bodyPr>
          <a:lstStyle/>
          <a:p>
            <a:pPr indent="238125" algn="just"/>
            <a:r>
              <a:rPr lang="ru-RU" sz="2700" b="1" dirty="0">
                <a:solidFill>
                  <a:srgbClr val="FFFF00"/>
                </a:solidFill>
                <a:latin typeface="Book Antiqua" pitchFamily="18" charset="0"/>
                <a:ea typeface="Times New Roman" pitchFamily="18" charset="0"/>
                <a:cs typeface="Calibri" pitchFamily="34" charset="0"/>
              </a:rPr>
              <a:t>Часовня св. Александра Невского в </a:t>
            </a:r>
            <a:r>
              <a:rPr lang="ru-RU" sz="2700" b="1" dirty="0" smtClean="0">
                <a:solidFill>
                  <a:srgbClr val="FFFF00"/>
                </a:solidFill>
                <a:latin typeface="Book Antiqua" pitchFamily="18" charset="0"/>
                <a:ea typeface="Times New Roman" pitchFamily="18" charset="0"/>
                <a:cs typeface="Calibri" pitchFamily="34" charset="0"/>
              </a:rPr>
              <a:t>с</a:t>
            </a:r>
            <a:r>
              <a:rPr lang="ru-RU" sz="2700" b="1" dirty="0">
                <a:solidFill>
                  <a:srgbClr val="FFFF00"/>
                </a:solidFill>
                <a:latin typeface="Book Antiqua" pitchFamily="18" charset="0"/>
                <a:ea typeface="Times New Roman" pitchFamily="18" charset="0"/>
                <a:cs typeface="Calibri" pitchFamily="34" charset="0"/>
              </a:rPr>
              <a:t>. </a:t>
            </a:r>
            <a:r>
              <a:rPr lang="ru-RU" sz="2700" b="1" dirty="0" smtClean="0">
                <a:solidFill>
                  <a:srgbClr val="FFFF00"/>
                </a:solidFill>
                <a:latin typeface="Book Antiqua" pitchFamily="18" charset="0"/>
                <a:ea typeface="Times New Roman" pitchFamily="18" charset="0"/>
                <a:cs typeface="Calibri" pitchFamily="34" charset="0"/>
              </a:rPr>
              <a:t>Ильинском.1848г</a:t>
            </a:r>
            <a:r>
              <a:rPr lang="ru-RU" sz="2700" b="1" dirty="0">
                <a:solidFill>
                  <a:srgbClr val="FFFF00"/>
                </a:solidFill>
                <a:latin typeface="Book Antiqua" pitchFamily="18" charset="0"/>
                <a:ea typeface="Times New Roman" pitchFamily="18" charset="0"/>
                <a:cs typeface="Calibri" pitchFamily="34" charset="0"/>
              </a:rPr>
              <a:t>.</a:t>
            </a:r>
            <a:r>
              <a:rPr lang="ru-RU" sz="3600" dirty="0">
                <a:latin typeface="Times New Roman" pitchFamily="18" charset="0"/>
                <a:ea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Times New Roman" pitchFamily="18" charset="0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844825"/>
            <a:ext cx="3240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 данным конца XIX – начала XX веков в состав Ильинского прихода было включено 40 деревень с общим числом прихожан 4503 чел. В 1848 году в селе Ильинском была построена каменная пятиглавая часовня в честь перенесения Святых мощей Александра Невского. Здесь совершались ежегодные крестные ходы (30 августа и 17 сентября).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700808"/>
            <a:ext cx="5112568" cy="4500439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395536" y="152400"/>
            <a:ext cx="8291264" cy="14764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Постоялый двор купца Алексея Бородулина. Конец </a:t>
            </a:r>
            <a:r>
              <a:rPr lang="ru-RU" sz="2400" b="1" dirty="0" smtClean="0">
                <a:solidFill>
                  <a:srgbClr val="FFFF00"/>
                </a:solidFill>
              </a:rPr>
              <a:t>19 в</a:t>
            </a:r>
            <a:r>
              <a:rPr lang="ru-RU" sz="2400" b="1" dirty="0">
                <a:solidFill>
                  <a:srgbClr val="FFFF00"/>
                </a:solidFill>
              </a:rPr>
              <a:t>. 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В </a:t>
            </a:r>
            <a:r>
              <a:rPr lang="ru-RU" sz="2400" b="1" dirty="0">
                <a:solidFill>
                  <a:srgbClr val="FFFF00"/>
                </a:solidFill>
              </a:rPr>
              <a:t>наши дни школа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38433"/>
            <a:ext cx="8229600" cy="5190191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Больница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 noEditPoints="1"/>
          </p:cNvSpPr>
          <p:nvPr>
            <p:ph sz="half" idx="1"/>
          </p:nvPr>
        </p:nvSpPr>
        <p:spPr>
          <a:xfrm>
            <a:off x="457200" y="1524000"/>
            <a:ext cx="8291264" cy="4572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октябре 1900г. Земская Управа приняла Ильинскую больницу. Её постройка осуществлялась на деньги местных крестьян. В октябре 2010г. Ильинская участковая больница отметила 110 лет своего существования. Это одна из немногих старейших больниц Ярославской области, которая сохранилась и действует по сей день.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Амбулатория врача общей практики.</a:t>
            </a:r>
          </a:p>
        </p:txBody>
      </p:sp>
      <p:sp>
        <p:nvSpPr>
          <p:cNvPr id="3" name="Объект 2"/>
          <p:cNvSpPr>
            <a:spLocks noGrp="1" noEditPoints="1"/>
          </p:cNvSpPr>
          <p:nvPr>
            <p:ph sz="half" idx="1"/>
          </p:nvPr>
        </p:nvSpPr>
        <p:spPr>
          <a:xfrm>
            <a:off x="457200" y="1524000"/>
            <a:ext cx="7355160" cy="4572000"/>
          </a:xfrm>
        </p:spPr>
        <p:txBody>
          <a:bodyPr>
            <a:normAutofit/>
          </a:bodyPr>
          <a:lstStyle/>
          <a:p>
            <a:pPr indent="-339725"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/>
          </a:p>
          <a:p>
            <a:pPr indent="-339725"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/>
              <a:t>      </a:t>
            </a:r>
            <a:r>
              <a:rPr lang="ru-RU" dirty="0">
                <a:solidFill>
                  <a:srgbClr val="94006B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Амбулатория находится в деревянном здании, построенном в 1900г. </a:t>
            </a:r>
          </a:p>
          <a:p>
            <a:pPr indent="-339725"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chemeClr val="tx1"/>
                </a:solidFill>
              </a:rPr>
              <a:t>       Сейчас в здании проведён капитальный ремонт.</a:t>
            </a:r>
          </a:p>
          <a:p>
            <a:pPr indent="-339725"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chemeClr val="tx1"/>
                </a:solidFill>
              </a:rPr>
              <a:t>       Всё это время работали и работают профессиональные врачи и медсёстры. Многие из них имеют государственные награды.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sz="half" idx="1"/>
          </p:nvPr>
        </p:nvSpPr>
        <p:spPr>
          <a:xfrm>
            <a:off x="539552" y="692696"/>
            <a:ext cx="3977584" cy="540330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Ежегодно, начиная с 9 мая 1965 года жители села и окрестных деревень приходят в парк победы, чтобы почтить память земляков, участников войны.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«Спасибо доблестным                                           солдатам!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Что отстояли мир когда-то.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З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каждый наш счастливый                                           час.</a:t>
            </a: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 За то, что есть сейчас у                                                 нас.»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031673" cy="2751513"/>
          </a:xfrm>
          <a:prstGeom prst="rect">
            <a:avLst/>
          </a:prstGeom>
          <a:noFill/>
          <a:ln w="72000">
            <a:solidFill>
              <a:srgbClr val="B84700"/>
            </a:solidFill>
            <a:rou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Церковь Ильи Пророка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2"/>
          <p:cNvSpPr>
            <a:spLocks noGrp="1" noEditPoints="1" noChangeArrowheads="1"/>
          </p:cNvSpPr>
          <p:nvPr>
            <p:ph sz="half" idx="1"/>
          </p:nvPr>
        </p:nvSpPr>
        <p:spPr/>
        <p:txBody>
          <a:bodyPr tIns="0" anchor="ctr">
            <a:normAutofit/>
          </a:bodyPr>
          <a:lstStyle/>
          <a:p>
            <a:pPr marL="0" indent="0" eaLnBrk="1">
              <a:spcAft>
                <a:spcPct val="0"/>
              </a:spcAft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94006B"/>
                </a:solidFill>
              </a:rPr>
              <a:t>    </a:t>
            </a:r>
            <a:r>
              <a:rPr lang="ru-RU" dirty="0" smtClean="0"/>
              <a:t>В конце 20 века нашу церковь начали реставрировать, и она стала действующей. Церковь возрождает христианское лицо села. Постоянный служитель — протоиерей Александр каждый день благословляет нас на хорошие дела.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916832"/>
            <a:ext cx="4059238" cy="381642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дзаголовок 12"/>
          <p:cNvSpPr>
            <a:spLocks noGrp="1" noEditPoints="1"/>
          </p:cNvSpPr>
          <p:nvPr>
            <p:ph type="subTitle" idx="1"/>
          </p:nvPr>
        </p:nvSpPr>
        <p:spPr>
          <a:xfrm>
            <a:off x="107504" y="116632"/>
            <a:ext cx="7200800" cy="3312368"/>
          </a:xfrm>
        </p:spPr>
        <p:txBody>
          <a:bodyPr>
            <a:normAutofit/>
          </a:bodyPr>
          <a:lstStyle/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Солнце золотое 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Светит над селом.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Это край Ильинский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Это край родной.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Хорошо ребятам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Жить в родном краю.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Всей душой мы любим</a:t>
            </a:r>
          </a:p>
          <a:p>
            <a:pPr algn="l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i="1" dirty="0">
                <a:solidFill>
                  <a:srgbClr val="FF0000"/>
                </a:solidFill>
                <a:latin typeface="Arial" charset="0"/>
              </a:rPr>
              <a:t>Родину свою!</a:t>
            </a: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9050" y="0"/>
            <a:ext cx="9124950" cy="68961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260648"/>
            <a:ext cx="25202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Солнце золотое </a:t>
            </a:r>
          </a:p>
          <a:p>
            <a:r>
              <a:rPr lang="ru-RU" dirty="0">
                <a:solidFill>
                  <a:srgbClr val="FF0000"/>
                </a:solidFill>
              </a:rPr>
              <a:t>Светит над селом.</a:t>
            </a:r>
          </a:p>
          <a:p>
            <a:r>
              <a:rPr lang="ru-RU" dirty="0">
                <a:solidFill>
                  <a:srgbClr val="FF0000"/>
                </a:solidFill>
              </a:rPr>
              <a:t>Это край Ильинский</a:t>
            </a:r>
          </a:p>
          <a:p>
            <a:r>
              <a:rPr lang="ru-RU" dirty="0">
                <a:solidFill>
                  <a:srgbClr val="FF0000"/>
                </a:solidFill>
              </a:rPr>
              <a:t>Это край родной.</a:t>
            </a:r>
          </a:p>
          <a:p>
            <a:r>
              <a:rPr lang="ru-RU" dirty="0">
                <a:solidFill>
                  <a:srgbClr val="FF0000"/>
                </a:solidFill>
              </a:rPr>
              <a:t>Хорошо ребятам</a:t>
            </a:r>
          </a:p>
          <a:p>
            <a:r>
              <a:rPr lang="ru-RU" dirty="0">
                <a:solidFill>
                  <a:srgbClr val="FF0000"/>
                </a:solidFill>
              </a:rPr>
              <a:t>Жить в родном краю.</a:t>
            </a:r>
          </a:p>
          <a:p>
            <a:r>
              <a:rPr lang="ru-RU" dirty="0">
                <a:solidFill>
                  <a:srgbClr val="FF0000"/>
                </a:solidFill>
              </a:rPr>
              <a:t>Всей душой мы любим</a:t>
            </a:r>
          </a:p>
          <a:p>
            <a:r>
              <a:rPr lang="ru-RU" dirty="0">
                <a:solidFill>
                  <a:srgbClr val="FF0000"/>
                </a:solidFill>
              </a:rPr>
              <a:t>Родину свою!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. поле 5"/>
          <p:cNvSpPr txBox="1"/>
          <p:nvPr/>
        </p:nvSpPr>
        <p:spPr>
          <a:xfrm>
            <a:off x="971600" y="764704"/>
            <a:ext cx="7128792" cy="91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defRPr kumimoji="0" sz="1800" kern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27 апреля 2023 года в подмосковном селе Ильинское </a:t>
            </a:r>
            <a:r>
              <a:rPr lang="ru-RU"/>
              <a:t>состоялось </a:t>
            </a:r>
            <a:r>
              <a:rPr lang="en-US"/>
              <a:t> открытие экспозиции первого в России Музея материнства и младенчества.</a:t>
            </a:r>
          </a:p>
        </p:txBody>
      </p:sp>
      <p:sp>
        <p:nvSpPr>
          <p:cNvPr id="7" name="Текст. поле 6"/>
          <p:cNvSpPr txBox="1"/>
          <p:nvPr/>
        </p:nvSpPr>
        <p:spPr>
          <a:xfrm>
            <a:off x="1371600" y="1772816"/>
            <a:ext cx="6440760" cy="641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Музей создан Фондом содействия возрождению традиций милосердия</a:t>
            </a:r>
            <a:r>
              <a:rPr lang="ru-RU"/>
              <a:t>.</a:t>
            </a:r>
            <a:endParaRPr lang="en-US"/>
          </a:p>
        </p:txBody>
      </p:sp>
      <p:sp>
        <p:nvSpPr>
          <p:cNvPr id="8" name="Текст. поле 7"/>
          <p:cNvSpPr txBox="1"/>
          <p:nvPr/>
        </p:nvSpPr>
        <p:spPr>
          <a:xfrm>
            <a:off x="1371600" y="2559800"/>
            <a:ext cx="60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Расположился</a:t>
            </a:r>
            <a:r>
              <a:rPr lang="en-US" dirty="0"/>
              <a:t> </a:t>
            </a:r>
            <a:r>
              <a:rPr lang="en-US" dirty="0" err="1"/>
              <a:t>музей</a:t>
            </a:r>
            <a:r>
              <a:rPr lang="en-US" dirty="0"/>
              <a:t> в </a:t>
            </a:r>
            <a:r>
              <a:rPr lang="en-US" dirty="0" err="1"/>
              <a:t>мемориальном</a:t>
            </a:r>
            <a:r>
              <a:rPr lang="en-US" dirty="0"/>
              <a:t> </a:t>
            </a:r>
            <a:r>
              <a:rPr lang="en-US" dirty="0" err="1"/>
              <a:t>здании</a:t>
            </a:r>
            <a:r>
              <a:rPr lang="en-US" dirty="0"/>
              <a:t> </a:t>
            </a:r>
            <a:r>
              <a:rPr lang="en-US" dirty="0" err="1"/>
              <a:t>Родильного</a:t>
            </a:r>
            <a:r>
              <a:rPr lang="en-US" dirty="0"/>
              <a:t> </a:t>
            </a:r>
            <a:r>
              <a:rPr lang="en-US" dirty="0" err="1"/>
              <a:t>приюта</a:t>
            </a:r>
            <a:r>
              <a:rPr lang="en-US" dirty="0"/>
              <a:t>, </a:t>
            </a:r>
            <a:r>
              <a:rPr lang="en-US" dirty="0" err="1"/>
              <a:t>возведенном</a:t>
            </a:r>
            <a:r>
              <a:rPr lang="en-US" dirty="0"/>
              <a:t> в 1892 </a:t>
            </a:r>
            <a:r>
              <a:rPr lang="en-US" dirty="0" err="1"/>
              <a:t>году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личные</a:t>
            </a:r>
            <a:r>
              <a:rPr lang="en-US" dirty="0"/>
              <a:t> </a:t>
            </a:r>
            <a:r>
              <a:rPr lang="en-US" dirty="0" err="1"/>
              <a:t>средства</a:t>
            </a:r>
            <a:r>
              <a:rPr lang="en-US" dirty="0"/>
              <a:t> </a:t>
            </a:r>
            <a:r>
              <a:rPr lang="en-US" dirty="0" err="1"/>
              <a:t>владельца</a:t>
            </a:r>
            <a:r>
              <a:rPr lang="en-US" dirty="0"/>
              <a:t> </a:t>
            </a:r>
            <a:r>
              <a:rPr lang="en-US" dirty="0" err="1"/>
              <a:t>Императорского</a:t>
            </a:r>
            <a:r>
              <a:rPr lang="en-US" dirty="0"/>
              <a:t> </a:t>
            </a:r>
            <a:r>
              <a:rPr lang="en-US" dirty="0" err="1"/>
              <a:t>имения</a:t>
            </a:r>
            <a:r>
              <a:rPr lang="en-US" dirty="0"/>
              <a:t> «</a:t>
            </a:r>
            <a:r>
              <a:rPr lang="en-US" dirty="0" err="1"/>
              <a:t>Ильинское-Усово</a:t>
            </a:r>
            <a:r>
              <a:rPr lang="en-US" dirty="0"/>
              <a:t>» </a:t>
            </a:r>
            <a:r>
              <a:rPr lang="en-US" dirty="0" err="1"/>
              <a:t>Великого</a:t>
            </a:r>
            <a:r>
              <a:rPr lang="en-US" dirty="0"/>
              <a:t> </a:t>
            </a:r>
            <a:r>
              <a:rPr lang="en-US" dirty="0" err="1"/>
              <a:t>князя</a:t>
            </a:r>
            <a:r>
              <a:rPr lang="en-US" dirty="0"/>
              <a:t> </a:t>
            </a:r>
            <a:r>
              <a:rPr lang="en-US" dirty="0" err="1"/>
              <a:t>Сергея</a:t>
            </a:r>
            <a:r>
              <a:rPr lang="en-US" dirty="0"/>
              <a:t> </a:t>
            </a:r>
            <a:r>
              <a:rPr lang="en-US" dirty="0" err="1"/>
              <a:t>Александровича</a:t>
            </a:r>
            <a:r>
              <a:rPr lang="en-US" dirty="0"/>
              <a:t>. </a:t>
            </a:r>
            <a:r>
              <a:rPr lang="en-US" dirty="0" err="1"/>
              <a:t>Родильный</a:t>
            </a:r>
            <a:r>
              <a:rPr lang="en-US" dirty="0"/>
              <a:t> </a:t>
            </a:r>
            <a:r>
              <a:rPr lang="en-US" dirty="0" err="1"/>
              <a:t>приют</a:t>
            </a:r>
            <a:r>
              <a:rPr lang="en-US" dirty="0"/>
              <a:t> в </a:t>
            </a:r>
            <a:r>
              <a:rPr lang="en-US" dirty="0" err="1"/>
              <a:t>Ильинском</a:t>
            </a:r>
            <a:r>
              <a:rPr lang="en-US" dirty="0"/>
              <a:t> </a:t>
            </a:r>
            <a:r>
              <a:rPr lang="en-US" dirty="0" err="1"/>
              <a:t>был</a:t>
            </a:r>
            <a:r>
              <a:rPr lang="en-US" dirty="0"/>
              <a:t> </a:t>
            </a:r>
            <a:r>
              <a:rPr lang="en-US" dirty="0" err="1"/>
              <a:t>построен</a:t>
            </a:r>
            <a:r>
              <a:rPr lang="en-US" dirty="0"/>
              <a:t> </a:t>
            </a:r>
            <a:r>
              <a:rPr lang="en-US" dirty="0" err="1"/>
              <a:t>вместе</a:t>
            </a:r>
            <a:r>
              <a:rPr lang="en-US" dirty="0"/>
              <a:t> </a:t>
            </a:r>
            <a:r>
              <a:rPr lang="en-US" dirty="0" err="1"/>
              <a:t>со</a:t>
            </a:r>
            <a:r>
              <a:rPr lang="en-US" dirty="0"/>
              <a:t> </a:t>
            </a:r>
            <a:r>
              <a:rPr lang="en-US" dirty="0" err="1"/>
              <a:t>зданием</a:t>
            </a:r>
            <a:r>
              <a:rPr lang="en-US" dirty="0"/>
              <a:t> </a:t>
            </a:r>
            <a:r>
              <a:rPr lang="en-US" dirty="0" err="1"/>
              <a:t>Яслей</a:t>
            </a:r>
            <a:r>
              <a:rPr lang="en-US" dirty="0"/>
              <a:t> (1893 г.).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1403649" y="548680"/>
            <a:ext cx="5976663" cy="641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В экспозиции Музея материнства и младенчества представлено свыше 400 предметов.</a:t>
            </a:r>
          </a:p>
        </p:txBody>
      </p:sp>
      <p:sp>
        <p:nvSpPr>
          <p:cNvPr id="3" name="Текст. поле 2"/>
          <p:cNvSpPr txBox="1"/>
          <p:nvPr/>
        </p:nvSpPr>
        <p:spPr>
          <a:xfrm>
            <a:off x="1371600" y="1268760"/>
            <a:ext cx="6224736" cy="2012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Музей материнства и младенчества в Ильинском «поистине народный, поскольку часть экспонатов была подарена жителями села: подлинные документы, фотографии, и артефакты». Среди них – крестильная рубашка Генриха Пастернака, родившегося в Ильинском в 1910 году, весы для новорожденных конца XIX века и другие предметы.</a:t>
            </a:r>
          </a:p>
        </p:txBody>
      </p:sp>
      <p:sp>
        <p:nvSpPr>
          <p:cNvPr id="4" name="Текст. поле 3"/>
          <p:cNvSpPr txBox="1"/>
          <p:nvPr/>
        </p:nvSpPr>
        <p:spPr>
          <a:xfrm>
            <a:off x="1331640" y="3645024"/>
            <a:ext cx="6440760" cy="1189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Музей материнства и младенчества станет одним из объектов музейного кластера Императорское имение «Ильинское-Усово» на «Императорском маршруте» в Подмосковье.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Century" pitchFamily="18" charset="0"/>
                <a:ea typeface="Century" pitchFamily="18" charset="0"/>
                <a:cs typeface="Century" pitchFamily="18" charset="0"/>
              </a:rPr>
              <a:t>определить вместе с учащимися понятие "Малая Родина";</a:t>
            </a:r>
          </a:p>
          <a:p>
            <a:r>
              <a:rPr lang="ru-RU" dirty="0" smtClean="0">
                <a:latin typeface="Century" pitchFamily="18" charset="0"/>
                <a:ea typeface="Century" pitchFamily="18" charset="0"/>
                <a:cs typeface="Century" pitchFamily="18" charset="0"/>
              </a:rPr>
              <a:t>прививать любовь к родному краю;</a:t>
            </a:r>
          </a:p>
          <a:p>
            <a:r>
              <a:rPr lang="ru-RU" dirty="0">
                <a:latin typeface="Century" pitchFamily="18" charset="0"/>
                <a:ea typeface="Century" pitchFamily="18" charset="0"/>
                <a:cs typeface="Century" pitchFamily="18" charset="0"/>
              </a:rPr>
              <a:t>познакомиться с моей малой </a:t>
            </a:r>
            <a:r>
              <a:rPr lang="ru-RU" dirty="0" smtClean="0">
                <a:latin typeface="Century" pitchFamily="18" charset="0"/>
                <a:ea typeface="Century" pitchFamily="18" charset="0"/>
                <a:cs typeface="Century" pitchFamily="18" charset="0"/>
              </a:rPr>
              <a:t>Родиной – село </a:t>
            </a:r>
            <a:r>
              <a:rPr lang="ru-RU" dirty="0" err="1" smtClean="0">
                <a:latin typeface="Century" pitchFamily="18" charset="0"/>
                <a:ea typeface="Century" pitchFamily="18" charset="0"/>
                <a:cs typeface="Century" pitchFamily="18" charset="0"/>
              </a:rPr>
              <a:t>Ильинское</a:t>
            </a:r>
            <a:r>
              <a:rPr lang="ru-RU" dirty="0" smtClean="0">
                <a:latin typeface="Century" pitchFamily="18" charset="0"/>
                <a:ea typeface="Century" pitchFamily="18" charset="0"/>
                <a:cs typeface="Century" pitchFamily="18" charset="0"/>
              </a:rPr>
              <a:t>, </a:t>
            </a:r>
            <a:r>
              <a:rPr lang="ru-RU" dirty="0">
                <a:latin typeface="Century" pitchFamily="18" charset="0"/>
                <a:ea typeface="Century" pitchFamily="18" charset="0"/>
                <a:cs typeface="Century" pitchFamily="18" charset="0"/>
              </a:rPr>
              <a:t>рассказать  о его прошлом и настоящем,  получить  начальные представления о своем  селе, о жизни людей.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Цели :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8000"/>
                <a:lumOff val="92000"/>
              </a:schemeClr>
            </a:gs>
            <a:gs pos="34000">
              <a:schemeClr val="accent1">
                <a:lumMod val="39000"/>
                <a:lumOff val="61000"/>
              </a:schemeClr>
            </a:gs>
            <a:gs pos="62000">
              <a:schemeClr val="accent1">
                <a:lumMod val="73000"/>
                <a:lumOff val="27000"/>
              </a:schemeClr>
            </a:gs>
            <a:gs pos="100000">
              <a:schemeClr val="accent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eaLnBrk="0" fontAlgn="base" hangingPunct="0">
              <a:spcAft>
                <a:spcPct val="0"/>
              </a:spcAft>
              <a:buClr>
                <a:srgbClr val="B8AD48"/>
              </a:buClr>
              <a:buSzPct val="60000"/>
              <a:buNone/>
            </a:pPr>
            <a:r>
              <a:rPr lang="ru-RU" sz="2800" kern="0" dirty="0" smtClean="0">
                <a:solidFill>
                  <a:srgbClr val="000000"/>
                </a:solidFill>
                <a:latin typeface="Tahoma"/>
              </a:rPr>
              <a:t>   </a:t>
            </a:r>
            <a:r>
              <a:rPr lang="ru-RU" sz="2800" kern="0" dirty="0" smtClean="0">
                <a:solidFill>
                  <a:schemeClr val="tx1">
                    <a:lumMod val="95000"/>
                  </a:schemeClr>
                </a:solidFill>
                <a:latin typeface="Tahoma"/>
              </a:rPr>
              <a:t>Ребята, любите село, в котором вы живёте, продолжайте его лучшие традиции, не забывайте о людях, которые вошли в его историю.</a:t>
            </a:r>
            <a:r>
              <a:rPr lang="ru-RU" sz="2800" kern="0" dirty="0">
                <a:solidFill>
                  <a:schemeClr val="tx1">
                    <a:lumMod val="95000"/>
                  </a:schemeClr>
                </a:solidFill>
                <a:latin typeface="Tahoma"/>
              </a:rPr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ru-RU" i="1" kern="0" dirty="0">
                <a:solidFill>
                  <a:srgbClr val="FFFF00"/>
                </a:solidFill>
                <a:latin typeface="Tahoma"/>
              </a:rPr>
              <a:t>Вывод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620688"/>
            <a:ext cx="8237284" cy="56554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 noEditPoint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Развивать </a:t>
            </a:r>
            <a:r>
              <a:rPr lang="ru-RU" dirty="0"/>
              <a:t>познавательный интерес к истории своей малой родины</a:t>
            </a:r>
            <a:r>
              <a:rPr lang="ru-RU" dirty="0" smtClean="0"/>
              <a:t>;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оспитывать </a:t>
            </a:r>
            <a:r>
              <a:rPr lang="ru-RU" dirty="0"/>
              <a:t>любовь к своему селу.</a:t>
            </a:r>
          </a:p>
          <a:p>
            <a:r>
              <a:rPr lang="ru-RU" dirty="0"/>
              <a:t>Воспитывать  уважительное отношение к истории родного края, формировать и развивать активную гражданскую позицию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Задачи: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u="sng" dirty="0"/>
              <a:t>История родного села.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Ильинское</a:t>
            </a:r>
            <a:r>
              <a:rPr lang="ru-RU" dirty="0"/>
              <a:t> («в Поречье») – село на территории </a:t>
            </a:r>
            <a:r>
              <a:rPr lang="ru-RU" dirty="0" err="1"/>
              <a:t>Угличского</a:t>
            </a:r>
            <a:r>
              <a:rPr lang="ru-RU" dirty="0"/>
              <a:t> района, прежде – </a:t>
            </a:r>
            <a:r>
              <a:rPr lang="ru-RU" dirty="0" err="1"/>
              <a:t>Угличского</a:t>
            </a:r>
            <a:r>
              <a:rPr lang="ru-RU" dirty="0"/>
              <a:t> уезда, расположено в 30 км к югу от Углича, на возвышенной территории. С восточной стороны села протекает речка </a:t>
            </a:r>
            <a:r>
              <a:rPr lang="ru-RU" dirty="0" err="1"/>
              <a:t>Пореченка</a:t>
            </a:r>
            <a:r>
              <a:rPr lang="ru-RU" dirty="0"/>
              <a:t>, с западной - речка </a:t>
            </a:r>
            <a:r>
              <a:rPr lang="ru-RU" dirty="0" err="1"/>
              <a:t>Костиха</a:t>
            </a:r>
            <a:r>
              <a:rPr lang="ru-RU" dirty="0"/>
              <a:t>. Находясь на важном тракте из Ростова в Углич, населённый пункт </a:t>
            </a:r>
            <a:r>
              <a:rPr lang="ru-RU" dirty="0" err="1"/>
              <a:t>Ильинское</a:t>
            </a:r>
            <a:r>
              <a:rPr lang="ru-RU" dirty="0"/>
              <a:t> возник давно. До сооружения в селе церкви, оно имело другое, потерянное в веках, название. Первое упоминание об Ильинском в письменных источниках относится к первой трети XVII века. В писцовых книгах, составленных в 1629 года князем Андреем Звенигородским, имеется запись: «Ильинский погост на речке </a:t>
            </a:r>
            <a:r>
              <a:rPr lang="ru-RU" dirty="0" err="1"/>
              <a:t>Костихе</a:t>
            </a:r>
            <a:r>
              <a:rPr lang="ru-RU" dirty="0"/>
              <a:t> в </a:t>
            </a:r>
            <a:r>
              <a:rPr lang="ru-RU" dirty="0" err="1"/>
              <a:t>Верхнеустинском</a:t>
            </a:r>
            <a:r>
              <a:rPr lang="ru-RU" dirty="0"/>
              <a:t> стану». Этот документ подтверждает древность Ильинской церкви, поскольку при погосте всегда была церковь.</a:t>
            </a:r>
          </a:p>
          <a:p>
            <a:pPr marL="0" indent="0">
              <a:buNone/>
            </a:pPr>
            <a:r>
              <a:rPr lang="ru-RU" b="1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395536" y="332656"/>
            <a:ext cx="8291264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rgbClr val="FFFF00"/>
                </a:solidFill>
              </a:rPr>
              <a:t>История родного села</a:t>
            </a:r>
            <a:r>
              <a:rPr lang="ru-RU" b="1" i="1" u="sng" dirty="0" smtClean="0">
                <a:solidFill>
                  <a:srgbClr val="FFFF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Ilinskii_hram_191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28800" y="1914525"/>
            <a:ext cx="5486400" cy="37909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67544" y="152400"/>
            <a:ext cx="8219256" cy="1548408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>
                <a:solidFill>
                  <a:srgbClr val="FFFF00"/>
                </a:solidFill>
                <a:ea typeface="+mn-ea"/>
                <a:cs typeface="+mn-cs"/>
              </a:rPr>
              <a:t>Церковь св. Ильи Пророка в с. </a:t>
            </a:r>
            <a:r>
              <a:rPr lang="ru-RU" sz="2400" b="1" dirty="0" err="1">
                <a:solidFill>
                  <a:srgbClr val="FFFF00"/>
                </a:solidFill>
                <a:ea typeface="+mn-ea"/>
                <a:cs typeface="+mn-cs"/>
              </a:rPr>
              <a:t>Ильинское</a:t>
            </a:r>
            <a:r>
              <a:rPr lang="ru-RU" sz="2400" b="1" dirty="0">
                <a:solidFill>
                  <a:srgbClr val="FFFF00"/>
                </a:solidFill>
                <a:ea typeface="+mn-ea"/>
                <a:cs typeface="+mn-cs"/>
              </a:rPr>
              <a:t>, (построенная на средства прихожан) Фото 1913г</a:t>
            </a:r>
            <a:r>
              <a:rPr lang="ru-RU" sz="24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2967335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Церковь св. Ильи Пророка в с. </a:t>
            </a:r>
            <a:r>
              <a:rPr lang="ru-RU" b="1" dirty="0" err="1" smtClean="0"/>
              <a:t>Ильинское</a:t>
            </a:r>
            <a:r>
              <a:rPr lang="ru-RU" b="1" dirty="0" smtClean="0"/>
              <a:t>, (построенная на средства прихожан) Фото 1918г</a:t>
            </a:r>
            <a:endParaRPr lang="ru-RU" dirty="0"/>
          </a:p>
        </p:txBody>
      </p:sp>
      <p:pic>
        <p:nvPicPr>
          <p:cNvPr id="6" name="Объект 3" descr="Ilinskii_hram_1913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043608" y="1916832"/>
            <a:ext cx="6984776" cy="41975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179512" y="188640"/>
            <a:ext cx="8856984" cy="6480720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 1787г. Была сооружена кирпичная церковь, как и предыдущая (деревянная), посвященная Илье Пророку.  </a:t>
            </a:r>
          </a:p>
          <a:p>
            <a:pPr algn="just"/>
            <a:endParaRPr lang="ru-RU" sz="20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algn="just"/>
            <a:endParaRPr lang="ru-RU" sz="2000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algn="just"/>
            <a:r>
              <a:rPr lang="ru-RU" sz="1800" b="1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Газета "Угличанин" об Ильинском</a:t>
            </a:r>
          </a:p>
          <a:p>
            <a:pPr algn="just"/>
            <a:r>
              <a:rPr lang="ru-RU" sz="1400" dirty="0"/>
              <a:t>Село Ильинское, «что в Поречье», можно отнести к числу наиболее известных населённых пунктов Угличского края.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dirty="0"/>
              <a:t>На тракте Углич-Ростов оно занимало одно из клю­чевых мест. О прежних богатстве и экономических успехах жителей свидетельствуют каменные дома, благодаря которым центр села похож на город. Но главной досто­примечательностью тех мест, не­сомненно, является храм с видимой издали ярусной колокольней.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dirty="0"/>
              <a:t>Каменная церковь была постро­ена в 1787 году и имела пре­столы во имя Святого пророка Божия Илии, Преподобного Нила Столбенского и Святой мученицы Параскевы. Церкви обычно строились длительное время, и лишь условно мож­но датировать храм одним годом. Порой десятилетия уходили, чтобы придать ансамблю целостный и значительный вид. Коснёмся нескольких штрихов истории Ильинского храма.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dirty="0"/>
              <a:t>В наше время церковь стоит на ши­рокой площади посреди села, но до за­крытия и разорения храма в советское время при нём находилось приходское кладбище, обнесённое каменной огра­дой, которая была возведена в конце XVIII 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760" y="1916832"/>
            <a:ext cx="4032448" cy="439206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7" name="Подзаголовок 6"/>
          <p:cNvSpPr>
            <a:spLocks noGrp="1" noEditPoints="1"/>
          </p:cNvSpPr>
          <p:nvPr>
            <p:ph type="subTitle" idx="4294967295"/>
          </p:nvPr>
        </p:nvSpPr>
        <p:spPr>
          <a:xfrm>
            <a:off x="611560" y="404664"/>
            <a:ext cx="7776864" cy="129614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Сто лет спустя при Всероссийской переписи, проведенной по указанию Петра</a:t>
            </a:r>
            <a:r>
              <a:rPr lang="en-US" sz="1600" b="1" dirty="0" smtClean="0">
                <a:solidFill>
                  <a:schemeClr val="tx1"/>
                </a:solidFill>
              </a:rPr>
              <a:t>I</a:t>
            </a:r>
            <a:r>
              <a:rPr lang="ru-RU" sz="1600" b="1" dirty="0" smtClean="0">
                <a:solidFill>
                  <a:schemeClr val="tx1"/>
                </a:solidFill>
              </a:rPr>
              <a:t> село </a:t>
            </a:r>
            <a:r>
              <a:rPr lang="ru-RU" sz="1600" b="1" dirty="0" err="1" smtClean="0">
                <a:solidFill>
                  <a:schemeClr val="tx1"/>
                </a:solidFill>
              </a:rPr>
              <a:t>Ильинское</a:t>
            </a:r>
            <a:r>
              <a:rPr lang="ru-RU" sz="1600" b="1" dirty="0" smtClean="0">
                <a:solidFill>
                  <a:schemeClr val="tx1"/>
                </a:solidFill>
              </a:rPr>
              <a:t> было отмечено как владение князя Михаила Михайловича Голицына – поручика Российского флота.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91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 noEditPoints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/>
          <a:lstStyle/>
          <a:p>
            <a:r>
              <a:rPr lang="ru-RU" sz="1800" dirty="0" err="1"/>
              <a:t>Ильинское</a:t>
            </a:r>
            <a:r>
              <a:rPr lang="ru-RU" sz="1800" dirty="0"/>
              <a:t> являлось административным центром одноименной волости.   при императрице Екатерине II, наше село со всеми окрестными деревнями входило в состав Ростовского уезда. </a:t>
            </a:r>
          </a:p>
          <a:p>
            <a:r>
              <a:rPr lang="ru-RU" sz="1800" dirty="0"/>
              <a:t>Расположенное на пересечении многих деревенских дорог </a:t>
            </a:r>
            <a:r>
              <a:rPr lang="ru-RU" sz="1800" dirty="0" err="1"/>
              <a:t>Ильинское</a:t>
            </a:r>
            <a:r>
              <a:rPr lang="ru-RU" sz="1800" dirty="0"/>
              <a:t> становится крупным (в местном масштабе) торговым центром. Еженедельно по воскресеньям, а так же в дни престольных праздников, в селе Ильинском устраивались базары.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620</TotalTime>
  <Words>1089</Words>
  <Application>Microsoft Office PowerPoint</Application>
  <PresentationFormat>Экран (4:3)</PresentationFormat>
  <Paragraphs>101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Бумажная</vt:lpstr>
      <vt:lpstr>1_Бумажная</vt:lpstr>
      <vt:lpstr>2_Бумажная</vt:lpstr>
      <vt:lpstr>        МБОУ Ильинская СОШ Классный час  "Моя малая Родина"</vt:lpstr>
      <vt:lpstr> Цели :</vt:lpstr>
      <vt:lpstr>Презентация PowerPoint</vt:lpstr>
      <vt:lpstr>Задачи:</vt:lpstr>
      <vt:lpstr>История родного села. </vt:lpstr>
      <vt:lpstr>Церковь св. Ильи Пророка в с. Ильинское, (построенная на средства прихожан) Фото 1913г </vt:lpstr>
      <vt:lpstr>Презентация PowerPoint</vt:lpstr>
      <vt:lpstr>Презентация PowerPoint</vt:lpstr>
      <vt:lpstr>Презентация PowerPoint</vt:lpstr>
      <vt:lpstr>Презентация PowerPoint</vt:lpstr>
      <vt:lpstr>Часовня св. Александра Невского в с. Ильинском.1848г. </vt:lpstr>
      <vt:lpstr>Постоялый двор купца Алексея Бородулина. Конец 19 в.  В наши дни школа  </vt:lpstr>
      <vt:lpstr>Больница</vt:lpstr>
      <vt:lpstr>Амбулатория врача общей практики.</vt:lpstr>
      <vt:lpstr>Презентация PowerPoint</vt:lpstr>
      <vt:lpstr>Церковь Ильи Пророка</vt:lpstr>
      <vt:lpstr>Презентация PowerPoint</vt:lpstr>
      <vt:lpstr>Презентация PowerPoint</vt:lpstr>
      <vt:lpstr>Презентация PowerPoint</vt:lpstr>
      <vt:lpstr>Вывод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История родного края</dc:title>
  <dc:subject>Моя малая родина</dc:subject>
  <dc:creator>Олейник Ирина</dc:creator>
  <cp:lastModifiedBy>Дмитрий</cp:lastModifiedBy>
  <cp:revision>81</cp:revision>
  <cp:lastPrinted>2013-03-30T13:18:58Z</cp:lastPrinted>
  <dcterms:created xsi:type="dcterms:W3CDTF">2013-03-03T17:05:59Z</dcterms:created>
  <dcterms:modified xsi:type="dcterms:W3CDTF">2023-10-16T18:46:54Z</dcterms:modified>
</cp:coreProperties>
</file>