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saveSubsetFonts="1">
  <p:sldMasterIdLst>
    <p:sldMasterId id="2147483648" r:id="rId1"/>
  </p:sldMasterIdLst>
  <p:notesMasterIdLst>
    <p:notesMasterId r:id="rId2"/>
  </p:notesMasterIdLst>
  <p:sldIdLst>
    <p:sldId id="268" r:id="rId3"/>
    <p:sldId id="270" r:id="rId4"/>
    <p:sldId id="271" r:id="rId5"/>
    <p:sldId id="273" r:id="rId6"/>
    <p:sldId id="274" r:id="rId7"/>
    <p:sldId id="275" r:id="rId8"/>
    <p:sldId id="279" r:id="rId9"/>
    <p:sldId id="276" r:id="rId10"/>
    <p:sldId id="282" r:id="rId11"/>
    <p:sldId id="272" r:id="rId12"/>
    <p:sldId id="281" r:id="rId13"/>
    <p:sldId id="283" r:id="rId14"/>
    <p:sldId id="284" r:id="rId15"/>
  </p:sldIdLst>
  <p:sldSz cx="10080625" cy="7559675"/>
  <p:notesSz cx="7559675" cy="10691813"/>
  <p:custDataLst>
    <p:tags r:id="rId16"/>
  </p:custDataLst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8" charset="0"/>
      <a:defRPr kern="1200">
        <a:solidFill>
          <a:schemeClr val="tx1"/>
        </a:solidFill>
        <a:latin typeface="Arial"/>
        <a:ea typeface="MS Gothic" pitchFamily="49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8" charset="0"/>
      <a:defRPr kern="1200">
        <a:solidFill>
          <a:schemeClr val="tx1"/>
        </a:solidFill>
        <a:latin typeface="Arial"/>
        <a:ea typeface="MS Gothic" pitchFamily="49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8" charset="0"/>
      <a:defRPr kern="1200">
        <a:solidFill>
          <a:schemeClr val="tx1"/>
        </a:solidFill>
        <a:latin typeface="Arial"/>
        <a:ea typeface="MS Gothic" pitchFamily="49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8" charset="0"/>
      <a:defRPr kern="1200">
        <a:solidFill>
          <a:schemeClr val="tx1"/>
        </a:solidFill>
        <a:latin typeface="Arial"/>
        <a:ea typeface="MS Gothic" pitchFamily="49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8" charset="0"/>
      <a:defRPr kern="1200">
        <a:solidFill>
          <a:schemeClr val="tx1"/>
        </a:solidFill>
        <a:latin typeface="Arial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7C6C"/>
    <a:srgbClr val="AE49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5255" autoAdjust="0"/>
  </p:normalViewPr>
  <p:slideViewPr>
    <p:cSldViewPr>
      <p:cViewPr>
        <p:scale>
          <a:sx n="70" d="100"/>
          <a:sy n="70" d="100"/>
        </p:scale>
        <p:origin x="-1613" y="-2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 idx="2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idx="3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idx="4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idx="5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fld id="{4BDA1E45-75F1-4659-BB37-8927946EB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72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A943-65F9-40C4-BC5D-E6D06FE79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B99F6-C0E4-4167-BFEF-441502D51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/>
                <a:tab pos="1447800"/>
                <a:tab pos="21717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/>
                <a:cs typeface="Arial Unicode MS" charset="0"/>
              </a:defRPr>
            </a:lvl1pPr>
          </a:lstStyle>
          <a:p>
            <a:pPr>
              <a:defRPr/>
            </a:pPr>
            <a:fld id="{E4E8E2E2-9389-42CF-9981-095EE214B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8" charset="0"/>
        <a:defRPr sz="4400">
          <a:solidFill>
            <a:srgbClr val="000000"/>
          </a:solidFill>
          <a:latin typeface="Arial"/>
          <a:ea typeface="MS Gothic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8" charset="0"/>
        <a:defRPr sz="4400">
          <a:solidFill>
            <a:srgbClr val="000000"/>
          </a:solidFill>
          <a:latin typeface="Arial"/>
          <a:ea typeface="MS Gothic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8" charset="0"/>
        <a:defRPr sz="4400">
          <a:solidFill>
            <a:srgbClr val="000000"/>
          </a:solidFill>
          <a:latin typeface="Arial"/>
          <a:ea typeface="MS Gothic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8" charset="0"/>
        <a:defRPr sz="4400">
          <a:solidFill>
            <a:srgbClr val="000000"/>
          </a:solidFill>
          <a:latin typeface="Arial"/>
          <a:ea typeface="MS Gothic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Tx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Tx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Tx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Tx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Documents and Settings\LIDER\Рабочий стол\презентации\476438601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10080625" cy="634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r>
              <a:rPr lang="ru-RU" sz="4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onlight" pitchFamily="2" charset="0"/>
              </a:rPr>
              <a:t>ЭКОЛОГИЧЕСКИЙ ПРОЕКТ</a:t>
            </a:r>
            <a:endParaRPr lang="ru-RU" sz="48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endParaRPr lang="ru-RU" sz="6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r>
              <a:rPr lang="ru-RU" sz="3200" b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Автор </a:t>
            </a:r>
            <a:endParaRPr lang="ru-RU" sz="3200" b="1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r>
              <a:rPr lang="ru-RU" sz="3200" b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воспитатель</a:t>
            </a:r>
            <a:r>
              <a:rPr lang="ru-RU" sz="3200" b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:</a:t>
            </a: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r>
              <a:rPr lang="ru-RU" sz="3200" b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Бычкова Н.В.</a:t>
            </a:r>
            <a:endParaRPr lang="ru-RU" sz="3200" b="1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pPr defTabSz="914400" eaLnBrk="0">
              <a:lnSpc>
                <a:spcPct val="100000"/>
              </a:lnSpc>
              <a:buClrTx/>
              <a:buSzTx/>
              <a:defRPr/>
            </a:pPr>
            <a:r>
              <a:rPr lang="ru-RU" sz="3200" b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ru-RU" sz="3200" b="1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4438" y="3348038"/>
            <a:ext cx="185737" cy="92233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4400" eaLnBrk="0">
              <a:lnSpc>
                <a:spcPct val="100000"/>
              </a:lnSpc>
              <a:buClrTx/>
              <a:buSzTx/>
              <a:defRPr/>
            </a:pPr>
            <a:endParaRPr lang="ru-RU" sz="5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9793" y="2493953"/>
            <a:ext cx="9505055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>
                <a:solidFill>
                  <a:schemeClr val="accent2"/>
                </a:solidFill>
              </a:rPr>
              <a:t>«Покормите птиц </a:t>
            </a:r>
            <a:r>
              <a:rPr lang="ru-RU" sz="6000" b="1" i="1" smtClean="0">
                <a:solidFill>
                  <a:schemeClr val="accent2"/>
                </a:solidFill>
              </a:rPr>
              <a:t>    зимой</a:t>
            </a:r>
            <a:r>
              <a:rPr lang="ru-RU" sz="6000" b="1" i="1">
                <a:solidFill>
                  <a:schemeClr val="accent2"/>
                </a:solidFill>
              </a:rPr>
              <a:t>».</a:t>
            </a:r>
            <a:r>
              <a:rPr lang="ru-RU" sz="6000" b="1">
                <a:solidFill>
                  <a:schemeClr val="accent2"/>
                </a:solidFill>
              </a:rPr>
              <a:t> </a:t>
            </a:r>
            <a:endParaRPr lang="ru-RU" sz="6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9750" y="637523"/>
            <a:ext cx="5357813" cy="57750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 eaLnBrk="0"/>
            <a:endParaRPr lang="ru-RU" sz="3200" b="1">
              <a:solidFill>
                <a:srgbClr val="002060"/>
              </a:solidFill>
              <a:latin typeface="Matilda" pitchFamily="2" charset="0"/>
            </a:endParaRPr>
          </a:p>
          <a:p>
            <a:pPr algn="ctr" eaLnBrk="0"/>
            <a:r>
              <a:rPr lang="ru-RU" sz="3200" b="1">
                <a:solidFill>
                  <a:srgbClr val="002060"/>
                </a:solidFill>
                <a:latin typeface="Matilda" pitchFamily="2" charset="0"/>
              </a:rPr>
              <a:t>III этап-заключительный</a:t>
            </a:r>
          </a:p>
          <a:p>
            <a:pPr algn="ctr" eaLnBrk="0"/>
            <a:endParaRPr lang="ru-RU" sz="3200" b="1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Оформление  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выставки детских поделок 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Оформление папки-раскладушки «Покормите птиц зимой»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Развешивание кормушек на участке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 Обработка результатов по реализации проекта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Оформление презентации        проекта.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</p:txBody>
      </p:sp>
      <p:pic>
        <p:nvPicPr>
          <p:cNvPr id="2050" name="Picture 2" descr="C:\Users\леха\Desktop\IMG-20181029-WA004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688384" y="395461"/>
            <a:ext cx="3888432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C:\Users\леха\Desktop\IMG-20181029-WA004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12320" y="3275782"/>
            <a:ext cx="2736305" cy="3528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C:\Users\леха\Desktop\IMG-20181029-WA004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875760" y="3059757"/>
            <a:ext cx="2204865" cy="37557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55650" y="422275"/>
            <a:ext cx="8569325" cy="1785938"/>
          </a:xfrm>
        </p:spPr>
        <p:txBody>
          <a:bodyPr/>
          <a:lstStyle/>
          <a:p>
            <a:r>
              <a:rPr lang="ru-RU" smtClean="0"/>
              <a:t> </a:t>
            </a:r>
            <a:br>
              <a:rPr lang="ru-RU" smtClean="0"/>
            </a:b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39784" y="565128"/>
            <a:ext cx="8072494" cy="241085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Условия реализации проекта</a:t>
            </a:r>
            <a:b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 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2405615"/>
            <a:ext cx="9469438" cy="22166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450850" eaLnBrk="0"/>
            <a:r>
              <a:rPr lang="ru-RU" sz="280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- интерес детей и родителей;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indent="450850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- материальное обеспечение проекта;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indent="450850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- методические разработки;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indent="450850" eaLnBrk="0">
              <a:lnSpc>
                <a:spcPct val="100000"/>
              </a:lnSpc>
              <a:buClrTx/>
              <a:buSzTx/>
            </a:pP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indent="450850" eaLnBrk="0">
              <a:lnSpc>
                <a:spcPct val="100000"/>
              </a:lnSpc>
              <a:buClrTx/>
              <a:buSzTx/>
              <a:buFontTx/>
              <a:buNone/>
            </a:pPr>
            <a:endParaRPr lang="ru-RU" sz="2800">
              <a:solidFill>
                <a:srgbClr val="002060"/>
              </a:solidFill>
              <a:latin typeface="Matilda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002" y="1403573"/>
            <a:ext cx="2782436" cy="3722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719" y="4139877"/>
            <a:ext cx="2205612" cy="2937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26" y="3816893"/>
            <a:ext cx="2700642" cy="327528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468313" y="493713"/>
            <a:ext cx="9144000" cy="1743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/>
            <a:endParaRPr lang="ru-RU" sz="1200" b="1">
              <a:latin typeface="Times New Roman" pitchFamily="18" charset="0"/>
              <a:cs typeface="Times New Roman" panose="02020603050405020304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None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94813" y="422251"/>
            <a:ext cx="6690999" cy="86517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проекта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75816" y="1259557"/>
            <a:ext cx="6983859" cy="5931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>
                <a:solidFill>
                  <a:srgbClr val="FF0000"/>
                </a:solidFill>
              </a:rPr>
              <a:t>Проведя наблюдения, мы сделали следующие выводы:</a:t>
            </a:r>
            <a:endParaRPr lang="ru-RU" sz="2400" b="1">
              <a:solidFill>
                <a:srgbClr val="FF0000"/>
              </a:solidFill>
            </a:endParaRPr>
          </a:p>
          <a:p>
            <a:r>
              <a:rPr lang="ru-RU" sz="2400" b="1">
                <a:solidFill>
                  <a:srgbClr val="FF0000"/>
                </a:solidFill>
              </a:rPr>
              <a:t>1. В нашем городе рядом с человеком зимуют воробьи, голуби, синицы, сороки, галки; прилетают из леса покормиться снегири.</a:t>
            </a:r>
          </a:p>
          <a:p>
            <a:r>
              <a:rPr lang="ru-RU" sz="2400" b="1">
                <a:solidFill>
                  <a:srgbClr val="FF0000"/>
                </a:solidFill>
              </a:rPr>
              <a:t>2.Зимуют в наших краях не все птицы, а только приспособленные к выживанию в жестких погодных условиях, многие охотно прилетают на места кормления.</a:t>
            </a:r>
          </a:p>
          <a:p>
            <a:r>
              <a:rPr lang="ru-RU" sz="2400" b="1">
                <a:solidFill>
                  <a:srgbClr val="FF0000"/>
                </a:solidFill>
              </a:rPr>
              <a:t>3.Птицы довольно успешно могут противостоять холодам в том случае, если вокруг много подходящего корма.</a:t>
            </a:r>
          </a:p>
          <a:p>
            <a:r>
              <a:rPr lang="ru-RU" sz="2400" b="1">
                <a:solidFill>
                  <a:srgbClr val="FF0000"/>
                </a:solidFill>
              </a:rPr>
              <a:t>4.Количество птиц, живущих во дворе летом больше, чем зимой, потому что летом во дворах есть корм, а зимой птиц во дворах надо подкармливать.</a:t>
            </a:r>
          </a:p>
        </p:txBody>
      </p:sp>
    </p:spTree>
  </p:cSld>
  <p:clrMapOvr>
    <a:masterClrMapping/>
  </p:clrMapOvr>
  <p:transition>
    <p:wedg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53967" y="3065457"/>
            <a:ext cx="9572691" cy="86517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lekino" pitchFamily="2" charset="0"/>
              </a:rPr>
              <a:t>СПАСИБО ЗА ВНИМАНИЕ!</a:t>
            </a:r>
          </a:p>
        </p:txBody>
      </p:sp>
      <p:pic>
        <p:nvPicPr>
          <p:cNvPr id="16387" name="Picture 2" descr="C:\Documents and Settings\LIDER\Рабочий стол\презентации\383640800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82688" y="0"/>
            <a:ext cx="7500937" cy="28511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88" name="Picture 3" descr="C:\Documents and Settings\LIDER\Рабочий стол\презентации\303763647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 rot="704866">
            <a:off x="6151563" y="4022725"/>
            <a:ext cx="3589337" cy="318293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89" name="Picture 4" descr="C:\Documents and Settings\LIDER\Рабочий стол\презентации\306759281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 rot="-775154">
            <a:off x="306388" y="4049713"/>
            <a:ext cx="3584575" cy="31496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edge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825500" y="565150"/>
            <a:ext cx="8570913" cy="1000125"/>
          </a:xfrm>
        </p:spPr>
        <p:txBody>
          <a:bodyPr/>
          <a:lstStyle/>
          <a:p>
            <a:br>
              <a:rPr lang="ru-RU" sz="1200" smtClean="0"/>
            </a:br>
            <a:br>
              <a:rPr lang="ru-RU" sz="1200" smtClean="0"/>
            </a:br>
            <a:endParaRPr lang="ru-RU" sz="12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500" y="1708150"/>
            <a:ext cx="8572500" cy="5429250"/>
          </a:xfrm>
        </p:spPr>
        <p:txBody>
          <a:bodyPr/>
          <a:lstStyle/>
          <a:p>
            <a:pPr algn="l"/>
            <a:r>
              <a:rPr lang="ru-RU" sz="2400" smtClean="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 В холодное время года перед зимующими птицами встают жизненно важные вопросы: как прокормиться.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</a:t>
            </a:r>
          </a:p>
          <a:p>
            <a:pPr algn="l"/>
            <a:r>
              <a:rPr lang="ru-RU" sz="2400" smtClean="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    Проведя диагностическую беседу, сделала вывод, что недостаточно информации в развивающей среде, дети мало наблюдают в природе, некоторые дети мало посещают детский сад. У детей не сформированы навыки оказания помощи птицам зимой.</a:t>
            </a:r>
          </a:p>
          <a:p>
            <a:pPr algn="l"/>
            <a:endParaRPr lang="ru-RU" sz="2800" smtClean="0">
              <a:solidFill>
                <a:srgbClr val="002060"/>
              </a:solidFill>
              <a:latin typeface="Matild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5470" y="565127"/>
            <a:ext cx="8143932" cy="7220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АКТУАЛЬНОСТЬ ПРОЕКТА</a:t>
            </a:r>
          </a:p>
        </p:txBody>
      </p:sp>
      <p:pic>
        <p:nvPicPr>
          <p:cNvPr id="3077" name="Picture 2" descr="C:\Documents and Settings\LIDER\Рабочий стол\презентации\383640800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9938" y="5351463"/>
            <a:ext cx="6000750" cy="18573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8750" y="1636713"/>
            <a:ext cx="5643563" cy="5500687"/>
          </a:xfrm>
        </p:spPr>
        <p:txBody>
          <a:bodyPr/>
          <a:lstStyle/>
          <a:p>
            <a:pPr algn="l"/>
            <a:r>
              <a:rPr lang="ru-RU" sz="2800" b="1" smtClean="0">
                <a:solidFill>
                  <a:srgbClr val="002060"/>
                </a:solidFill>
              </a:rPr>
              <a:t>     </a:t>
            </a:r>
          </a:p>
          <a:p>
            <a:pPr algn="l"/>
            <a:r>
              <a:rPr lang="ru-RU" sz="2800" b="1" smtClean="0">
                <a:solidFill>
                  <a:srgbClr val="002060"/>
                </a:solidFill>
                <a:latin typeface="Matilda" pitchFamily="2" charset="0"/>
              </a:rPr>
              <a:t>    Тип проекта: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 экологическое воспитание</a:t>
            </a:r>
          </a:p>
          <a:p>
            <a:pPr algn="l"/>
            <a:r>
              <a:rPr lang="ru-RU" sz="2800" b="1" smtClean="0">
                <a:solidFill>
                  <a:srgbClr val="002060"/>
                </a:solidFill>
                <a:latin typeface="Matilda" pitchFamily="2" charset="0"/>
              </a:rPr>
              <a:t>     Вид проекта: 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групповой</a:t>
            </a:r>
          </a:p>
          <a:p>
            <a:pPr algn="l"/>
            <a:r>
              <a:rPr lang="ru-RU" sz="2800" b="1" smtClean="0">
                <a:solidFill>
                  <a:srgbClr val="002060"/>
                </a:solidFill>
                <a:latin typeface="Matilda" pitchFamily="2" charset="0"/>
              </a:rPr>
              <a:t>     Продолжительность: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 краткосрочный</a:t>
            </a:r>
          </a:p>
          <a:p>
            <a:pPr algn="l"/>
            <a:r>
              <a:rPr lang="ru-RU" sz="2800" b="1" smtClean="0">
                <a:solidFill>
                  <a:srgbClr val="002060"/>
                </a:solidFill>
                <a:latin typeface="Matilda" pitchFamily="2" charset="0"/>
              </a:rPr>
              <a:t>     Возраст: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 6-7 лет </a:t>
            </a:r>
          </a:p>
          <a:p>
            <a:pPr algn="l"/>
            <a:r>
              <a:rPr lang="ru-RU" sz="2800" b="1" smtClean="0">
                <a:solidFill>
                  <a:srgbClr val="002060"/>
                </a:solidFill>
                <a:latin typeface="Matilda" pitchFamily="2" charset="0"/>
              </a:rPr>
              <a:t>     Участники: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 педагог, дети и родители </a:t>
            </a: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 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группы</a:t>
            </a:r>
          </a:p>
        </p:txBody>
      </p:sp>
      <p:pic>
        <p:nvPicPr>
          <p:cNvPr id="4099" name="Picture 2" descr="C:\Documents and Settings\LIDER\Рабочий стол\презентации\716286874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 rot="-860379">
            <a:off x="600075" y="2574925"/>
            <a:ext cx="2849563" cy="372427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Прямоугольник 5"/>
          <p:cNvSpPr/>
          <p:nvPr/>
        </p:nvSpPr>
        <p:spPr>
          <a:xfrm>
            <a:off x="1039785" y="565127"/>
            <a:ext cx="8215370" cy="9510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Описание проекта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801" y="827509"/>
            <a:ext cx="6264696" cy="6309321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  <a:latin typeface="Matilda" pitchFamily="2" charset="0"/>
                <a:cs typeface="Times New Roman" pitchFamily="18" charset="0"/>
              </a:rPr>
              <a:t>  </a:t>
            </a:r>
          </a:p>
          <a:p>
            <a:r>
              <a:rPr lang="ru-RU"/>
              <a:t>1.Закрепить представления дошкольников о зимующих птицах, их образе жизни, о связи с окружающей средой, роли человека в жизни птиц.</a:t>
            </a:r>
          </a:p>
          <a:p>
            <a:r>
              <a:rPr lang="ru-RU"/>
              <a:t> 2.Расширить представление детей о птицах края. Воспитывать у детей эмоционально-положительное отношение к птицам, развивать желание помочь им.</a:t>
            </a:r>
          </a:p>
          <a:p>
            <a:pPr algn="l"/>
            <a:endParaRPr lang="ru-RU" smtClean="0">
              <a:solidFill>
                <a:srgbClr val="002060"/>
              </a:solidFill>
              <a:latin typeface="Matilda" pitchFamily="2" charset="0"/>
            </a:endParaRPr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0" y="6637338"/>
            <a:ext cx="9612313" cy="5056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/>
            <a:endParaRPr lang="ru-RU" sz="1200" b="1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/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</a:pPr>
            <a:endParaRPr lang="ru-RU" sz="1200" b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8346" y="422251"/>
            <a:ext cx="8001055" cy="12372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Цель проекта</a:t>
            </a:r>
            <a:endParaRPr lang="ru-RU" sz="8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5125" name="Picture 2" descr="C:\Documents and Settings\LIDER\Рабочий стол\презентации\895446482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696496" y="1967296"/>
            <a:ext cx="2906394" cy="460167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6" name="Picture 6" descr="C:\ЕЛЕНА\Мои рисунки\Фоновые рисунки\ИЗО\1300f1f15dd4f5a23d5d5cf40879c350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 rot="-857123">
            <a:off x="1039813" y="4494213"/>
            <a:ext cx="1047750" cy="10477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7" name="Picture 6" descr="C:\ЕЛЕНА\Мои рисунки\Фоновые рисунки\ИЗО\1300f1f15dd4f5a23d5d5cf40879c350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 rot="-857123">
            <a:off x="2297113" y="4373563"/>
            <a:ext cx="985837" cy="10477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8" name="Picture 6" descr="C:\ЕЛЕНА\Мои рисунки\Фоновые рисунки\ИЗО\1300f1f15dd4f5a23d5d5cf40879c350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 rot="-857123">
            <a:off x="1511300" y="5973763"/>
            <a:ext cx="1047750" cy="9017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2625" y="1215986"/>
            <a:ext cx="8858250" cy="5849977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  <a:latin typeface="Matilda" pitchFamily="2" charset="0"/>
              </a:rPr>
              <a:t>-</a:t>
            </a:r>
            <a:r>
              <a:rPr lang="ru-RU" sz="2400" smtClean="0">
                <a:solidFill>
                  <a:srgbClr val="002060"/>
                </a:solidFill>
                <a:latin typeface="Matilda" pitchFamily="2" charset="0"/>
              </a:rPr>
              <a:t> </a:t>
            </a:r>
            <a:r>
              <a:rPr lang="ru-RU" sz="2400" b="1"/>
              <a:t>Обучающие</a:t>
            </a:r>
            <a:r>
              <a:rPr lang="ru-RU" sz="2400" b="1" smtClean="0"/>
              <a:t>:</a:t>
            </a:r>
            <a:r>
              <a:rPr lang="ru-RU" sz="2400" smtClean="0"/>
              <a:t> </a:t>
            </a:r>
            <a:r>
              <a:rPr lang="ru-RU" sz="2400"/>
              <a:t>Обогащать знания дошкольников о зимующих птицах, их образе    жизни, повадках, о связи с окружающей средой, роли человека в жизни птиц</a:t>
            </a:r>
          </a:p>
          <a:p>
            <a:pPr>
              <a:lnSpc>
                <a:spcPct val="100000"/>
              </a:lnSpc>
            </a:pPr>
            <a:r>
              <a:rPr lang="ru-RU" sz="2400"/>
              <a:t> </a:t>
            </a:r>
            <a:r>
              <a:rPr lang="ru-RU" sz="2400" smtClean="0"/>
              <a:t>Пополнить </a:t>
            </a:r>
            <a:r>
              <a:rPr lang="ru-RU" sz="2400"/>
              <a:t>имеющиеся знания новыми </a:t>
            </a:r>
            <a:r>
              <a:rPr lang="ru-RU" sz="2400" smtClean="0"/>
              <a:t>сведениями Научить детей </a:t>
            </a:r>
            <a:r>
              <a:rPr lang="ru-RU" sz="2400"/>
              <a:t>правильно подкармливать птиц.</a:t>
            </a:r>
          </a:p>
          <a:p>
            <a:pPr>
              <a:lnSpc>
                <a:spcPct val="100000"/>
              </a:lnSpc>
            </a:pPr>
            <a:r>
              <a:rPr lang="ru-RU" sz="2400" b="1" smtClean="0"/>
              <a:t>Развивающие: </a:t>
            </a:r>
            <a:r>
              <a:rPr lang="ru-RU" sz="2400" smtClean="0"/>
              <a:t>Способствовать </a:t>
            </a:r>
            <a:r>
              <a:rPr lang="ru-RU" sz="2400"/>
              <a:t>развитию познавательной активности, </a:t>
            </a:r>
            <a:r>
              <a:rPr lang="ru-RU" sz="2400" smtClean="0"/>
              <a:t>любознательности .Расширять </a:t>
            </a:r>
            <a:r>
              <a:rPr lang="ru-RU" sz="2400"/>
              <a:t>кругозор и обогащать словарный запас </a:t>
            </a:r>
            <a:r>
              <a:rPr lang="ru-RU" sz="2400" smtClean="0"/>
              <a:t>детей, развивать </a:t>
            </a:r>
            <a:r>
              <a:rPr lang="ru-RU" sz="2400"/>
              <a:t>связную </a:t>
            </a:r>
            <a:r>
              <a:rPr lang="ru-RU" sz="2400" smtClean="0"/>
              <a:t>речь.</a:t>
            </a:r>
          </a:p>
          <a:p>
            <a:pPr>
              <a:lnSpc>
                <a:spcPct val="100000"/>
              </a:lnSpc>
            </a:pPr>
            <a:r>
              <a:rPr lang="ru-RU" sz="2400" b="1" smtClean="0"/>
              <a:t>Воспитательные:</a:t>
            </a:r>
            <a:r>
              <a:rPr lang="ru-RU" sz="2400"/>
              <a:t> </a:t>
            </a:r>
            <a:r>
              <a:rPr lang="ru-RU" sz="2400" smtClean="0"/>
              <a:t>Формировать </a:t>
            </a:r>
            <a:r>
              <a:rPr lang="ru-RU" sz="2400"/>
              <a:t>заботливое отношение к птицам, желание помогать в трудных зимних условиях</a:t>
            </a:r>
          </a:p>
          <a:p>
            <a:pPr>
              <a:lnSpc>
                <a:spcPct val="100000"/>
              </a:lnSpc>
            </a:pPr>
            <a:r>
              <a:rPr lang="ru-RU" sz="2400" smtClean="0"/>
              <a:t> </a:t>
            </a:r>
            <a:r>
              <a:rPr lang="ru-RU" sz="2400"/>
              <a:t>Прививать любовь к природе и воспитывать бережное отношение к </a:t>
            </a:r>
            <a:r>
              <a:rPr lang="ru-RU" sz="2400" smtClean="0"/>
              <a:t>ней</a:t>
            </a:r>
            <a:r>
              <a:rPr lang="ru-RU" sz="2400"/>
              <a:t>.</a:t>
            </a:r>
            <a:r>
              <a:rPr lang="ru-RU" sz="2400" smtClean="0"/>
              <a:t> </a:t>
            </a:r>
            <a:r>
              <a:rPr lang="ru-RU" sz="2400"/>
              <a:t>Укреплять детско-родительские отношения</a:t>
            </a:r>
          </a:p>
          <a:p>
            <a:pPr algn="l">
              <a:lnSpc>
                <a:spcPct val="100000"/>
              </a:lnSpc>
              <a:spcAft>
                <a:spcPct val="0"/>
              </a:spcAft>
            </a:pPr>
            <a:br>
              <a:rPr lang="ru-RU" sz="2400" smtClean="0">
                <a:solidFill>
                  <a:srgbClr val="002060"/>
                </a:solidFill>
                <a:latin typeface="Matilda" pitchFamily="2" charset="0"/>
              </a:rPr>
            </a:br>
            <a:br>
              <a:rPr lang="ru-RU" sz="2400" smtClean="0">
                <a:solidFill>
                  <a:srgbClr val="002060"/>
                </a:solidFill>
              </a:rPr>
            </a:br>
            <a:endParaRPr lang="ru-RU" sz="2400" smtClean="0">
              <a:solidFill>
                <a:srgbClr val="002060"/>
              </a:solidFill>
            </a:endParaRPr>
          </a:p>
          <a:p>
            <a:pPr algn="l">
              <a:lnSpc>
                <a:spcPct val="100000"/>
              </a:lnSpc>
              <a:spcAft>
                <a:spcPct val="0"/>
              </a:spcAft>
            </a:pPr>
            <a:endParaRPr lang="ru-RU" sz="2200" smtClean="0">
              <a:solidFill>
                <a:srgbClr val="002060"/>
              </a:solidFill>
              <a:latin typeface="Matild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5126" y="350813"/>
            <a:ext cx="5110373" cy="86517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>
                <a:latin typeface="Arial" pitchFamily="34" charset="0"/>
              </a:rPr>
              <a:t> </a:t>
            </a:r>
            <a:endParaRPr lang="ru-RU" sz="540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2660" y="350813"/>
            <a:ext cx="7786742" cy="9510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Задачи проекта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4063" y="1779588"/>
            <a:ext cx="8643937" cy="5429250"/>
          </a:xfrm>
        </p:spPr>
        <p:txBody>
          <a:bodyPr/>
          <a:lstStyle/>
          <a:p>
            <a:pPr algn="just"/>
            <a:r>
              <a:rPr lang="ru-RU" smtClean="0">
                <a:solidFill>
                  <a:srgbClr val="002060"/>
                </a:solidFill>
                <a:latin typeface="Matilda" pitchFamily="2" charset="0"/>
              </a:rPr>
              <a:t>Если постоянно подкармливать зимующих птиц в холодный период года, когда птицам сложно добывать корм, то можно сохранить их численность.                                    </a:t>
            </a:r>
          </a:p>
          <a:p>
            <a:pPr algn="just"/>
            <a:br>
              <a:rPr lang="ru-RU" smtClean="0"/>
            </a:br>
            <a:endParaRPr lang="ru-RU" smtClean="0"/>
          </a:p>
          <a:p>
            <a:endParaRPr lang="ru-RU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968347" y="422251"/>
            <a:ext cx="8215370" cy="103688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Гипотеза проекта</a:t>
            </a:r>
          </a:p>
        </p:txBody>
      </p:sp>
      <p:pic>
        <p:nvPicPr>
          <p:cNvPr id="7172" name="Picture 2" descr="C:\Documents and Settings\LIDER\Рабочий стол\презентации\389393533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 rot="-414830">
            <a:off x="150812" y="3917356"/>
            <a:ext cx="3902075" cy="30861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173" name="Picture 2" descr="C:\ЕЛЕНА\Презентации ИЗО\Живая природа\птицы\46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54500" y="4922838"/>
            <a:ext cx="5500688" cy="2286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5817" y="1636713"/>
            <a:ext cx="8928992" cy="5455492"/>
          </a:xfrm>
        </p:spPr>
        <p:txBody>
          <a:bodyPr/>
          <a:lstStyle/>
          <a:p>
            <a:pPr algn="l"/>
            <a:r>
              <a:rPr lang="ru-RU" sz="2400" i="1"/>
              <a:t>1.</a:t>
            </a:r>
            <a:r>
              <a:rPr lang="ru-RU" sz="2400"/>
              <a:t>Дети должны получить первичные представления о зимующих птицах (воробей, сорока, ворона, синица, снегирь).</a:t>
            </a:r>
          </a:p>
          <a:p>
            <a:pPr algn="l"/>
            <a:r>
              <a:rPr lang="ru-RU" sz="2400"/>
              <a:t>2. Формировать знание детьми внешнего вида птиц, образа жизни, о приспособленности к жизни в зимнее время года.</a:t>
            </a:r>
          </a:p>
          <a:p>
            <a:pPr algn="l"/>
            <a:r>
              <a:rPr lang="ru-RU" sz="2400"/>
              <a:t>3.Вызвать постоянное желание у детей помогать и заботиться о птицах зимой.</a:t>
            </a:r>
          </a:p>
          <a:p>
            <a:pPr algn="l"/>
            <a:r>
              <a:rPr lang="ru-RU" sz="2400"/>
              <a:t>4. Учить сравнивать птиц, выделяя общее и </a:t>
            </a:r>
            <a:r>
              <a:rPr lang="ru-RU" sz="2400" smtClean="0"/>
              <a:t>отличия поведении</a:t>
            </a:r>
            <a:r>
              <a:rPr lang="ru-RU" sz="2400"/>
              <a:t>, способах добывания </a:t>
            </a:r>
            <a:r>
              <a:rPr lang="ru-RU" sz="2400" smtClean="0"/>
              <a:t>пищи. </a:t>
            </a:r>
          </a:p>
          <a:p>
            <a:pPr algn="l"/>
            <a:r>
              <a:rPr lang="ru-RU" sz="2400" smtClean="0"/>
              <a:t>5.Обогатить </a:t>
            </a:r>
            <a:r>
              <a:rPr lang="ru-RU" sz="2400"/>
              <a:t>словарный запас детей.</a:t>
            </a:r>
          </a:p>
          <a:p>
            <a:pPr algn="l"/>
            <a:r>
              <a:rPr lang="ru-RU" sz="2400"/>
              <a:t>6.Воспитывать умение работать в коллективе сверстников, умение выслушивать друг друга, приходить на выручку.</a:t>
            </a:r>
          </a:p>
          <a:p>
            <a:pPr algn="l"/>
            <a:r>
              <a:rPr lang="ru-RU" sz="2400"/>
              <a:t>7.Приобщать к совместной деятельности родителей.</a:t>
            </a:r>
          </a:p>
          <a:p>
            <a:pPr algn="l">
              <a:lnSpc>
                <a:spcPct val="100000"/>
              </a:lnSpc>
              <a:spcAft>
                <a:spcPct val="0"/>
              </a:spcAft>
              <a:buFont typeface="Arial"/>
              <a:buChar char="•"/>
            </a:pPr>
            <a:endParaRPr lang="ru-RU" sz="2400" smtClean="0">
              <a:solidFill>
                <a:srgbClr val="002060"/>
              </a:solidFill>
              <a:latin typeface="Matilda" pitchFamily="2" charset="0"/>
              <a:cs typeface="Times New Roman" panose="02020603050405020304" pitchFamily="18" charset="0"/>
            </a:endParaRPr>
          </a:p>
          <a:p>
            <a:r>
              <a:rPr lang="ru-RU" smtClean="0">
                <a:latin typeface="Matilda" pitchFamily="2" charset="0"/>
              </a:rPr>
              <a:t> </a:t>
            </a:r>
          </a:p>
          <a:p>
            <a:endParaRPr lang="ru-RU" smtClean="0">
              <a:solidFill>
                <a:srgbClr val="002060"/>
              </a:solidFill>
              <a:latin typeface="Matilda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4032" y="350813"/>
            <a:ext cx="8358246" cy="13517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Предполагаемые итоги реализации проекта</a:t>
            </a:r>
          </a:p>
        </p:txBody>
      </p:sp>
      <p:pic>
        <p:nvPicPr>
          <p:cNvPr id="8196" name="Picture 6" descr="C:\ЕЛЕНА\Презентации ИЗО\Живая природа\птицы\0314357e8e39cc15426f83e893893824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616376" y="3779837"/>
            <a:ext cx="4683125" cy="19224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2065338"/>
            <a:ext cx="5072063" cy="500062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ct val="0"/>
              </a:spcAft>
            </a:pPr>
            <a:r>
              <a:rPr lang="ru-RU" b="1" smtClean="0">
                <a:solidFill>
                  <a:srgbClr val="002060"/>
                </a:solidFill>
                <a:latin typeface="Matilda" pitchFamily="2" charset="0"/>
              </a:rPr>
              <a:t>I этап – подготовительный</a:t>
            </a:r>
          </a:p>
          <a:p>
            <a:pPr>
              <a:lnSpc>
                <a:spcPct val="100000"/>
              </a:lnSpc>
              <a:spcAft>
                <a:spcPct val="0"/>
              </a:spcAft>
            </a:pPr>
            <a:endParaRPr lang="ru-RU" b="1" smtClean="0">
              <a:solidFill>
                <a:srgbClr val="002060"/>
              </a:solidFill>
              <a:latin typeface="Matilda" pitchFamily="2" charset="0"/>
            </a:endParaRPr>
          </a:p>
          <a:p>
            <a:pPr algn="l">
              <a:lnSpc>
                <a:spcPct val="10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Обсуждение цели и задач с воспитателями, детьми, родителями</a:t>
            </a:r>
          </a:p>
          <a:p>
            <a:pPr algn="l">
              <a:lnSpc>
                <a:spcPct val="10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Создание необходимых условий для реализации проекта</a:t>
            </a:r>
          </a:p>
          <a:p>
            <a:pPr algn="l">
              <a:lnSpc>
                <a:spcPct val="10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Обоснование, предсказание путей реализации проекта</a:t>
            </a:r>
          </a:p>
          <a:p>
            <a:pPr algn="l">
              <a:lnSpc>
                <a:spcPct val="100000"/>
              </a:lnSpc>
              <a:spcAft>
                <a:spcPct val="0"/>
              </a:spcAft>
            </a:pPr>
            <a:r>
              <a:rPr lang="ru-RU" smtClean="0"/>
              <a:t> </a:t>
            </a:r>
          </a:p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9792" y="422251"/>
            <a:ext cx="7422914" cy="163801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Этапы реализации проекта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8313" y="350838"/>
            <a:ext cx="9144000" cy="59979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/>
            <a:r>
              <a:rPr lang="ru-RU" sz="3200" b="1">
                <a:solidFill>
                  <a:srgbClr val="002060"/>
                </a:solidFill>
                <a:latin typeface="Matilda" pitchFamily="2" charset="0"/>
              </a:rPr>
              <a:t>II этап – основной (практический)</a:t>
            </a:r>
            <a:endParaRPr lang="ru-RU" sz="3200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Внедрение в воспитательно - образовательный процесс эффективных методов и приемов по расширению знаний дошкольников о зимующих птицах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Заготовка корма для птиц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Конкурс кормушек 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Организация «Птичьей столовой» на территории детского </a:t>
            </a:r>
            <a:r>
              <a:rPr lang="ru-RU" sz="2800" smtClean="0">
                <a:solidFill>
                  <a:srgbClr val="002060"/>
                </a:solidFill>
                <a:latin typeface="Matilda" pitchFamily="2" charset="0"/>
              </a:rPr>
              <a:t>сада</a:t>
            </a:r>
            <a:endParaRPr lang="ru-RU" sz="2800">
              <a:solidFill>
                <a:srgbClr val="002060"/>
              </a:solidFill>
              <a:latin typeface="Matilda" pitchFamily="2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Подкормка и наблюдение </a:t>
            </a:r>
          </a:p>
          <a:p>
            <a:pPr eaLnBrk="0">
              <a:lnSpc>
                <a:spcPct val="100000"/>
              </a:lnSpc>
              <a:buClrTx/>
              <a:buSzTx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за птицами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Выставка детских работ </a:t>
            </a:r>
          </a:p>
          <a:p>
            <a:pPr eaLnBrk="0">
              <a:lnSpc>
                <a:spcPct val="100000"/>
              </a:lnSpc>
              <a:buClrTx/>
              <a:buSzTx/>
              <a:buFont typeface="Wingdings" pitchFamily="2" charset="2"/>
              <a:buChar char="Ø"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Разработка и накопление </a:t>
            </a:r>
          </a:p>
          <a:p>
            <a:pPr eaLnBrk="0">
              <a:lnSpc>
                <a:spcPct val="100000"/>
              </a:lnSpc>
              <a:buClrTx/>
              <a:buSzTx/>
            </a:pPr>
            <a:r>
              <a:rPr lang="ru-RU" sz="2800">
                <a:solidFill>
                  <a:srgbClr val="002060"/>
                </a:solidFill>
                <a:latin typeface="Matilda" pitchFamily="2" charset="0"/>
              </a:rPr>
              <a:t>   методических материалов</a:t>
            </a:r>
          </a:p>
          <a:p>
            <a:pPr eaLnBrk="0">
              <a:lnSpc>
                <a:spcPct val="100000"/>
              </a:lnSpc>
              <a:buClrTx/>
              <a:buSzTx/>
            </a:pPr>
            <a:endParaRPr lang="ru-RU">
              <a:solidFill>
                <a:srgbClr val="002060"/>
              </a:solidFill>
              <a:latin typeface="Matilda" pitchFamily="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Arial"/>
      </a:majorFont>
      <a:minorFont>
        <a:latin typeface="Arial"/>
        <a:ea typeface="MS Gothic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75</Paragraphs>
  <Slides>13</Slides>
  <Notes>0</Notes>
  <TotalTime>1074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3">
      <vt:lpstr>Arial</vt:lpstr>
      <vt:lpstr>MS Gothic</vt:lpstr>
      <vt:lpstr>Times New Roman</vt:lpstr>
      <vt:lpstr>Arial Unicode MS</vt:lpstr>
      <vt:lpstr>Calibri</vt:lpstr>
      <vt:lpstr>Moonlight</vt:lpstr>
      <vt:lpstr>Matilda</vt:lpstr>
      <vt:lpstr>Wingdings</vt:lpstr>
      <vt:lpstr>Arlekino</vt:lpstr>
      <vt:lpstr>Тема Office</vt:lpstr>
      <vt:lpstr>PowerPoint Presentation</vt:lpstr>
      <vt:lpstr/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ЕЛЕНА</dc:creator>
  <cp:lastModifiedBy>Василек</cp:lastModifiedBy>
  <cp:revision>111</cp:revision>
  <cp:lastPrinted>1601-01-01T00:00:00.000</cp:lastPrinted>
  <dcterms:created xsi:type="dcterms:W3CDTF">2011-01-18T09:50:35Z</dcterms:created>
  <dcterms:modified xsi:type="dcterms:W3CDTF">2023-10-16T09:46:12Z</dcterms:modified>
</cp:coreProperties>
</file>