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3ED1C-59E4-4FD7-8E72-2EEBFAD51B40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E9236-D9E4-4337-AE74-7DE96379ED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937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E9236-D9E4-4337-AE74-7DE96379EDC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375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7435160" cy="4464496"/>
          </a:xfrm>
        </p:spPr>
        <p:txBody>
          <a:bodyPr>
            <a:normAutofit fontScale="90000"/>
          </a:bodyPr>
          <a:lstStyle/>
          <a:p>
            <a:pPr lvl="0" algn="ctr">
              <a:spcBef>
                <a:spcPct val="20000"/>
              </a:spcBef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Излучинская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ОСШУИОП № 1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Здоровьесберегающие</a:t>
            </a: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технологии на уроках физической </a:t>
            </a:r>
            <a:r>
              <a:rPr lang="ru-RU" sz="4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культуры</a:t>
            </a: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условиях реализации нового ФГОС.</a:t>
            </a:r>
            <a:r>
              <a:rPr lang="ru-RU" sz="4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4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373216"/>
            <a:ext cx="5991448" cy="1260629"/>
          </a:xfrm>
        </p:spPr>
        <p:txBody>
          <a:bodyPr/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Book Antiqua"/>
                <a:ea typeface="+mj-ea"/>
                <a:cs typeface="+mj-cs"/>
              </a:rPr>
              <a:t>Подготовил: Бекетов С.В. учитель физической культуры</a:t>
            </a:r>
            <a:br>
              <a:rPr lang="ru-RU" sz="1600" dirty="0">
                <a:solidFill>
                  <a:prstClr val="black"/>
                </a:solidFill>
                <a:latin typeface="Book Antiqua"/>
                <a:ea typeface="+mj-ea"/>
                <a:cs typeface="+mj-cs"/>
              </a:rPr>
            </a:br>
            <a:r>
              <a:rPr lang="ru-RU" sz="1600" dirty="0">
                <a:solidFill>
                  <a:prstClr val="black"/>
                </a:solidFill>
                <a:latin typeface="Book Antiqua"/>
                <a:ea typeface="+mj-ea"/>
                <a:cs typeface="+mj-cs"/>
              </a:rPr>
              <a:t/>
            </a:r>
            <a:br>
              <a:rPr lang="ru-RU" sz="1600" dirty="0">
                <a:solidFill>
                  <a:prstClr val="black"/>
                </a:solidFill>
                <a:latin typeface="Book Antiqua"/>
                <a:ea typeface="+mj-ea"/>
                <a:cs typeface="+mj-cs"/>
              </a:rPr>
            </a:br>
            <a:r>
              <a:rPr lang="ru-RU" sz="1600" dirty="0">
                <a:solidFill>
                  <a:prstClr val="black"/>
                </a:solidFill>
                <a:latin typeface="Book Antiqua"/>
                <a:ea typeface="+mj-ea"/>
                <a:cs typeface="+mj-cs"/>
              </a:rPr>
              <a:t>с. </a:t>
            </a:r>
            <a:r>
              <a:rPr lang="ru-RU" sz="1600" dirty="0" err="1">
                <a:solidFill>
                  <a:prstClr val="black"/>
                </a:solidFill>
                <a:latin typeface="Book Antiqua"/>
                <a:ea typeface="+mj-ea"/>
                <a:cs typeface="+mj-cs"/>
              </a:rPr>
              <a:t>Большетархово</a:t>
            </a:r>
            <a:r>
              <a:rPr lang="ru-RU" sz="1600" dirty="0">
                <a:solidFill>
                  <a:prstClr val="black"/>
                </a:solidFill>
                <a:latin typeface="Book Antiqua"/>
                <a:ea typeface="+mj-ea"/>
                <a:cs typeface="+mj-cs"/>
              </a:rPr>
              <a:t>, 2021г.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910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3429000"/>
            <a:ext cx="6777317" cy="2403629"/>
          </a:xfrm>
        </p:spPr>
        <p:txBody>
          <a:bodyPr>
            <a:normAutofit fontScale="62500" lnSpcReduction="20000"/>
          </a:bodyPr>
          <a:lstStyle/>
          <a:p>
            <a:pPr marL="0" lvl="0" indent="0" algn="ctr">
              <a:lnSpc>
                <a:spcPct val="160000"/>
              </a:lnSpc>
              <a:spcBef>
                <a:spcPts val="0"/>
              </a:spcBef>
              <a:buClrTx/>
              <a:buSzTx/>
              <a:buNone/>
            </a:pPr>
            <a:r>
              <a:rPr lang="ru-RU" sz="2800" b="1" i="1" dirty="0">
                <a:solidFill>
                  <a:prstClr val="black"/>
                </a:solidFill>
                <a:latin typeface="Calibri"/>
              </a:rPr>
              <a:t>«Забота о здоровье – это важнейший труд воспитателя. </a:t>
            </a:r>
            <a:endParaRPr lang="ru-RU" sz="2800" b="1" dirty="0">
              <a:solidFill>
                <a:prstClr val="black"/>
              </a:solidFill>
              <a:latin typeface="Calibri"/>
            </a:endParaRPr>
          </a:p>
          <a:p>
            <a:pPr marL="0" lvl="0" indent="0" algn="ctr">
              <a:lnSpc>
                <a:spcPct val="160000"/>
              </a:lnSpc>
              <a:spcBef>
                <a:spcPts val="0"/>
              </a:spcBef>
              <a:buClrTx/>
              <a:buSzTx/>
              <a:buNone/>
            </a:pPr>
            <a:r>
              <a:rPr lang="ru-RU" sz="2800" b="1" i="1" dirty="0">
                <a:solidFill>
                  <a:prstClr val="black"/>
                </a:solidFill>
                <a:latin typeface="Calibri"/>
              </a:rPr>
              <a:t>От жизнедеятельности  детей зависит  их духовная жизнь,</a:t>
            </a:r>
            <a:endParaRPr lang="ru-RU" sz="2800" b="1" dirty="0">
              <a:solidFill>
                <a:prstClr val="black"/>
              </a:solidFill>
              <a:latin typeface="Calibri"/>
            </a:endParaRPr>
          </a:p>
          <a:p>
            <a:pPr marL="0" lvl="0" indent="0" algn="ctr">
              <a:lnSpc>
                <a:spcPct val="160000"/>
              </a:lnSpc>
              <a:spcBef>
                <a:spcPts val="0"/>
              </a:spcBef>
              <a:buClrTx/>
              <a:buSzTx/>
              <a:buNone/>
            </a:pPr>
            <a:r>
              <a:rPr lang="ru-RU" sz="2800" b="1" i="1" dirty="0">
                <a:solidFill>
                  <a:prstClr val="black"/>
                </a:solidFill>
                <a:latin typeface="Calibri"/>
              </a:rPr>
              <a:t>мировоззрение, умственное развитие, прочность знаний                                                                  вера в свои силы…»</a:t>
            </a:r>
            <a:endParaRPr lang="ru-RU" sz="2800" b="1" dirty="0">
              <a:solidFill>
                <a:prstClr val="black"/>
              </a:solidFill>
              <a:latin typeface="Calibri"/>
            </a:endParaRPr>
          </a:p>
          <a:p>
            <a:pPr lvl="0" indent="-342900" algn="ctr">
              <a:lnSpc>
                <a:spcPct val="160000"/>
              </a:lnSpc>
              <a:spcBef>
                <a:spcPts val="0"/>
              </a:spcBef>
              <a:buClrTx/>
              <a:buSzTx/>
              <a:buFont typeface="Arial" pitchFamily="34" charset="0"/>
              <a:buChar char="•"/>
            </a:pPr>
            <a:endParaRPr lang="ru-RU" sz="2500" dirty="0">
              <a:solidFill>
                <a:prstClr val="black"/>
              </a:solidFill>
              <a:latin typeface="Calibri"/>
            </a:endParaRPr>
          </a:p>
          <a:p>
            <a:pPr marL="0" lvl="0" indent="0" algn="r">
              <a:buClrTx/>
              <a:buSzTx/>
              <a:buNone/>
            </a:pPr>
            <a:r>
              <a:rPr lang="ru-RU" sz="2200" dirty="0" err="1">
                <a:solidFill>
                  <a:prstClr val="black"/>
                </a:solidFill>
                <a:latin typeface="Calibri"/>
              </a:rPr>
              <a:t>В.А.Сухомлинский</a:t>
            </a:r>
            <a:endParaRPr lang="ru-RU" sz="2200" dirty="0">
              <a:solidFill>
                <a:prstClr val="black"/>
              </a:solidFill>
              <a:latin typeface="Calibri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3079" y="188640"/>
            <a:ext cx="4654671" cy="3103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4834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980728"/>
            <a:ext cx="3960556" cy="4851901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ClrTx/>
              <a:buSzTx/>
              <a:buNone/>
            </a:pPr>
            <a:r>
              <a:rPr lang="ru-RU" sz="2800" b="1" dirty="0">
                <a:solidFill>
                  <a:prstClr val="black"/>
                </a:solidFill>
                <a:latin typeface="Calibri"/>
              </a:rPr>
              <a:t>В Конвенции о правах ребенка                    подчеркивается, что современное образование  должно  стать </a:t>
            </a:r>
            <a:r>
              <a:rPr lang="ru-RU" sz="2800" b="1" i="1" dirty="0" err="1">
                <a:solidFill>
                  <a:prstClr val="black"/>
                </a:solidFill>
                <a:latin typeface="Calibri"/>
              </a:rPr>
              <a:t>здоровьесберегающим</a:t>
            </a:r>
            <a:r>
              <a:rPr lang="ru-RU" sz="2800" b="1" i="1" dirty="0">
                <a:solidFill>
                  <a:prstClr val="black"/>
                </a:solidFill>
                <a:latin typeface="Calibri"/>
              </a:rPr>
              <a:t>.</a:t>
            </a:r>
            <a:r>
              <a:rPr lang="ru-RU" sz="2800" b="1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0" lvl="0" indent="0">
              <a:buClrTx/>
              <a:buSzTx/>
              <a:buNone/>
            </a:pPr>
            <a:endParaRPr lang="ru-RU" sz="2800" b="1" dirty="0">
              <a:solidFill>
                <a:prstClr val="black"/>
              </a:solidFill>
              <a:latin typeface="Calibri"/>
            </a:endParaRPr>
          </a:p>
          <a:p>
            <a:pPr marL="0" lvl="0" indent="0">
              <a:buClrTx/>
              <a:buSzTx/>
              <a:buNone/>
            </a:pPr>
            <a:r>
              <a:rPr lang="ru-RU" sz="2800" b="1" dirty="0">
                <a:solidFill>
                  <a:prstClr val="black"/>
                </a:solidFill>
                <a:latin typeface="Calibri"/>
              </a:rPr>
              <a:t>     В законе «Об образовании» сохранение и укрепление  здоровья детей выделено в </a:t>
            </a:r>
            <a:r>
              <a:rPr lang="ru-RU" sz="2800" b="1" i="1" dirty="0">
                <a:solidFill>
                  <a:prstClr val="black"/>
                </a:solidFill>
                <a:latin typeface="Calibri"/>
              </a:rPr>
              <a:t>приоритетную задачу</a:t>
            </a:r>
            <a:r>
              <a:rPr lang="ru-RU" sz="2800" b="1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 marL="0" lvl="0" indent="0">
              <a:buClrTx/>
              <a:buSzTx/>
              <a:buNone/>
            </a:pPr>
            <a:endParaRPr lang="ru-RU" sz="2800" b="1" i="1" dirty="0">
              <a:solidFill>
                <a:prstClr val="black"/>
              </a:solidFill>
              <a:latin typeface="Calibri"/>
            </a:endParaRPr>
          </a:p>
          <a:p>
            <a:pPr marL="0" lvl="0" indent="0">
              <a:buClrTx/>
              <a:buSzTx/>
              <a:buNone/>
            </a:pPr>
            <a:r>
              <a:rPr lang="ru-RU" sz="2800" b="1" i="1" dirty="0">
                <a:solidFill>
                  <a:prstClr val="black"/>
                </a:solidFill>
                <a:latin typeface="Calibri"/>
              </a:rPr>
              <a:t>    </a:t>
            </a:r>
            <a:r>
              <a:rPr lang="ru-RU" sz="2800" b="1" i="1" dirty="0" err="1">
                <a:solidFill>
                  <a:prstClr val="black"/>
                </a:solidFill>
                <a:latin typeface="Calibri"/>
              </a:rPr>
              <a:t>Здоровьесбережение</a:t>
            </a:r>
            <a:r>
              <a:rPr lang="ru-RU" sz="2800" b="1" i="1" dirty="0">
                <a:solidFill>
                  <a:prstClr val="black"/>
                </a:solidFill>
                <a:latin typeface="Calibri"/>
              </a:rPr>
              <a:t>    </a:t>
            </a:r>
            <a:r>
              <a:rPr lang="ru-RU" sz="2800" b="1" dirty="0">
                <a:solidFill>
                  <a:prstClr val="black"/>
                </a:solidFill>
                <a:latin typeface="Calibri"/>
              </a:rPr>
              <a:t>не  может выступать  в  качестве  основной   и  единственной  цели  образовательного  процесса, а  только в  качестве  условия, одной из задач достижения главной цели.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1340768"/>
            <a:ext cx="2857872" cy="4049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4922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908720"/>
            <a:ext cx="6777317" cy="4968552"/>
          </a:xfrm>
        </p:spPr>
        <p:txBody>
          <a:bodyPr>
            <a:normAutofit/>
          </a:bodyPr>
          <a:lstStyle/>
          <a:p>
            <a:pPr marL="0" lvl="0" indent="0" algn="ctr">
              <a:buClrTx/>
              <a:buSzTx/>
              <a:buNone/>
            </a:pPr>
            <a:r>
              <a:rPr lang="ru-RU" sz="1800" b="1" i="1" dirty="0">
                <a:solidFill>
                  <a:prstClr val="black"/>
                </a:solidFill>
                <a:latin typeface="Calibri"/>
              </a:rPr>
              <a:t>Под  </a:t>
            </a:r>
            <a:r>
              <a:rPr lang="ru-RU" sz="1800" b="1" i="1" dirty="0" err="1">
                <a:solidFill>
                  <a:srgbClr val="C00000"/>
                </a:solidFill>
                <a:latin typeface="Calibri"/>
              </a:rPr>
              <a:t>здоровьесберегающими</a:t>
            </a:r>
            <a:r>
              <a:rPr lang="ru-RU" sz="1800" b="1" i="1" dirty="0">
                <a:solidFill>
                  <a:srgbClr val="C00000"/>
                </a:solidFill>
                <a:latin typeface="Calibri"/>
              </a:rPr>
              <a:t> образовательными технологиями </a:t>
            </a:r>
            <a:r>
              <a:rPr lang="ru-RU" sz="1800" b="1" i="1" dirty="0">
                <a:solidFill>
                  <a:prstClr val="black"/>
                </a:solidFill>
                <a:latin typeface="Calibri"/>
              </a:rPr>
              <a:t>в широком смысле слова следует понимать все те технологии, использование которых в образовательном процессе идет на пользу здоровья учащихся</a:t>
            </a:r>
            <a:r>
              <a:rPr lang="ru-RU" sz="1800" b="1" i="1" dirty="0" smtClean="0">
                <a:solidFill>
                  <a:prstClr val="black"/>
                </a:solidFill>
                <a:latin typeface="Calibri"/>
              </a:rPr>
              <a:t>.</a:t>
            </a:r>
          </a:p>
          <a:p>
            <a:pPr marL="0" lvl="0" indent="0" algn="ctr">
              <a:buClrTx/>
              <a:buSzTx/>
              <a:buNone/>
            </a:pPr>
            <a:endParaRPr lang="ru-RU" sz="1800" b="1" i="1" dirty="0">
              <a:solidFill>
                <a:prstClr val="black"/>
              </a:solidFill>
              <a:latin typeface="Calibri"/>
            </a:endParaRPr>
          </a:p>
          <a:p>
            <a:pPr marL="0" lvl="0" indent="0" algn="ctr">
              <a:buClrTx/>
              <a:buSzTx/>
              <a:buNone/>
            </a:pPr>
            <a:endParaRPr lang="ru-RU" sz="1800" b="1" i="1" dirty="0" smtClean="0">
              <a:solidFill>
                <a:prstClr val="black"/>
              </a:solidFill>
              <a:latin typeface="Calibri"/>
            </a:endParaRPr>
          </a:p>
          <a:p>
            <a:pPr marL="0" lvl="0" indent="0" algn="ctr">
              <a:buClrTx/>
              <a:buSzTx/>
              <a:buNone/>
            </a:pPr>
            <a:endParaRPr lang="ru-RU" sz="1800" b="1" i="1" dirty="0">
              <a:solidFill>
                <a:prstClr val="black"/>
              </a:solidFill>
              <a:latin typeface="Calibri"/>
            </a:endParaRPr>
          </a:p>
          <a:p>
            <a:pPr marL="0" lvl="0" indent="0" algn="ctr">
              <a:buClrTx/>
              <a:buSzTx/>
              <a:buNone/>
            </a:pPr>
            <a:endParaRPr lang="ru-RU" sz="1800" b="1" i="1" dirty="0" smtClean="0">
              <a:solidFill>
                <a:prstClr val="black"/>
              </a:solidFill>
              <a:latin typeface="Calibri"/>
            </a:endParaRPr>
          </a:p>
          <a:p>
            <a:pPr marL="0" lvl="0" indent="0" algn="ctr">
              <a:buClrTx/>
              <a:buSzTx/>
              <a:buNone/>
            </a:pPr>
            <a:endParaRPr lang="ru-RU" sz="1800" b="1" i="1" dirty="0" smtClean="0">
              <a:solidFill>
                <a:prstClr val="black"/>
              </a:solidFill>
              <a:latin typeface="Calibri"/>
            </a:endParaRPr>
          </a:p>
          <a:p>
            <a:pPr marL="0" lvl="0" indent="0" algn="ctr">
              <a:buClrTx/>
              <a:buSzTx/>
              <a:buNone/>
            </a:pPr>
            <a:r>
              <a:rPr lang="ru-RU" sz="1800" b="1" i="1" dirty="0">
                <a:solidFill>
                  <a:prstClr val="black"/>
                </a:solidFill>
                <a:latin typeface="Calibri"/>
              </a:rPr>
              <a:t>Одна из важных задач учителя физической культуры - сохранение и укрепление здоровья подрастающего поколения. Я убеждена, что только человек, который сам ведёт активный, подвижный и здоровый образ жизни, имеет положительный психологический настрой может научить этому других. Здоровье детей сегодня – это благополучие мира завтра. </a:t>
            </a:r>
            <a:endParaRPr lang="ru-RU" sz="3200" b="1" i="1" dirty="0">
              <a:solidFill>
                <a:prstClr val="black"/>
              </a:solidFill>
              <a:latin typeface="Calibri"/>
            </a:endParaRPr>
          </a:p>
          <a:p>
            <a:pPr marL="0" lvl="0" indent="0" algn="ctr">
              <a:buClrTx/>
              <a:buSzTx/>
              <a:buNone/>
            </a:pPr>
            <a:endParaRPr lang="ru-RU" sz="3200" b="1" i="1" dirty="0" smtClean="0">
              <a:solidFill>
                <a:prstClr val="black"/>
              </a:solidFill>
              <a:latin typeface="Calibri"/>
            </a:endParaRPr>
          </a:p>
          <a:p>
            <a:pPr marL="0" lvl="0" indent="0" algn="ctr">
              <a:buClrTx/>
              <a:buSzTx/>
              <a:buNone/>
            </a:pPr>
            <a:endParaRPr lang="ru-RU" sz="3200" b="1" i="1" dirty="0">
              <a:solidFill>
                <a:prstClr val="black"/>
              </a:solidFill>
              <a:latin typeface="Calibri"/>
            </a:endParaRPr>
          </a:p>
          <a:p>
            <a:pPr marL="0" lvl="0" indent="0" algn="ctr">
              <a:buClrTx/>
              <a:buSzTx/>
              <a:buNone/>
            </a:pPr>
            <a:endParaRPr lang="ru-RU" sz="3200" b="1" i="1" dirty="0" smtClean="0">
              <a:solidFill>
                <a:prstClr val="black"/>
              </a:solidFill>
              <a:latin typeface="Calibri"/>
            </a:endParaRPr>
          </a:p>
          <a:p>
            <a:pPr marL="0" lvl="0" indent="0" algn="ctr">
              <a:buClrTx/>
              <a:buSzTx/>
              <a:buNone/>
            </a:pPr>
            <a:endParaRPr lang="ru-RU" sz="3200" i="1" dirty="0">
              <a:solidFill>
                <a:prstClr val="black"/>
              </a:solidFill>
              <a:latin typeface="Calibri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943470"/>
            <a:ext cx="1639887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666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Все </a:t>
            </a:r>
            <a:r>
              <a:rPr lang="ru-RU" sz="2400" b="1" dirty="0" err="1">
                <a:solidFill>
                  <a:schemeClr val="tx1"/>
                </a:solidFill>
              </a:rPr>
              <a:t>здоровьесберегающие</a:t>
            </a:r>
            <a:r>
              <a:rPr lang="ru-RU" sz="2400" b="1" dirty="0">
                <a:solidFill>
                  <a:schemeClr val="tx1"/>
                </a:solidFill>
              </a:rPr>
              <a:t> технологии, применяемые на уроке </a:t>
            </a:r>
            <a:r>
              <a:rPr lang="ru-RU" sz="2400" b="1" dirty="0" err="1">
                <a:solidFill>
                  <a:schemeClr val="tx1"/>
                </a:solidFill>
              </a:rPr>
              <a:t>фк</a:t>
            </a:r>
            <a:r>
              <a:rPr lang="ru-RU" sz="2400" b="1" dirty="0">
                <a:solidFill>
                  <a:schemeClr val="tx1"/>
                </a:solidFill>
              </a:rPr>
              <a:t>, можно разделить на 3 основные группы</a:t>
            </a:r>
            <a:r>
              <a:rPr lang="ru-RU" sz="2400" b="1" dirty="0" smtClean="0">
                <a:solidFill>
                  <a:schemeClr val="tx1"/>
                </a:solidFill>
              </a:rPr>
              <a:t>: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275837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a</a:t>
            </a:r>
            <a:r>
              <a:rPr lang="ru-RU" dirty="0"/>
              <a:t>)	технологии, обеспечивающие гигиенически оптимальные условия образовательного процесса</a:t>
            </a:r>
          </a:p>
          <a:p>
            <a:r>
              <a:rPr lang="ru-RU" dirty="0"/>
              <a:t>b)	технологии оптимальной организации учебного процесса</a:t>
            </a:r>
          </a:p>
          <a:p>
            <a:r>
              <a:rPr lang="ru-RU" dirty="0"/>
              <a:t>c)	 психолого-педагогические технологии</a:t>
            </a:r>
          </a:p>
          <a:p>
            <a:r>
              <a:rPr lang="ru-RU" dirty="0"/>
              <a:t>Остановимся на каждой из этих групп. </a:t>
            </a:r>
            <a:r>
              <a:rPr lang="ru-RU" dirty="0" err="1"/>
              <a:t>Здоровьесберегающие</a:t>
            </a:r>
            <a:r>
              <a:rPr lang="ru-RU" dirty="0"/>
              <a:t> технологии, которые мы используем на уроке физкультуры. </a:t>
            </a:r>
            <a:endParaRPr lang="ru-RU" dirty="0" smtClean="0"/>
          </a:p>
          <a:p>
            <a:endParaRPr lang="ru-RU" dirty="0"/>
          </a:p>
          <a:p>
            <a:pPr marL="6858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Соблюдение </a:t>
            </a:r>
            <a:r>
              <a:rPr lang="ru-RU" b="1" dirty="0">
                <a:solidFill>
                  <a:schemeClr val="tx1"/>
                </a:solidFill>
              </a:rPr>
              <a:t>требований САНПИН и современное техническое оснащение спортивным оборудование (технологии, обеспечивающие гигиенически оптимальные условия)</a:t>
            </a:r>
          </a:p>
          <a:p>
            <a:r>
              <a:rPr lang="ru-RU" dirty="0"/>
              <a:t>- школьный спортивный зал и школьный стадион </a:t>
            </a:r>
          </a:p>
          <a:p>
            <a:r>
              <a:rPr lang="ru-RU" dirty="0"/>
              <a:t>- t воздуха в спортзале должна составлять 17 – 20 градусов, при </a:t>
            </a:r>
            <a:r>
              <a:rPr lang="ru-RU" dirty="0" err="1"/>
              <a:t>отн</a:t>
            </a:r>
            <a:r>
              <a:rPr lang="ru-RU" dirty="0"/>
              <a:t>. влажности воздуха 30 – 60 %. </a:t>
            </a:r>
          </a:p>
          <a:p>
            <a:r>
              <a:rPr lang="ru-RU" dirty="0"/>
              <a:t>- регулярное проветривание помещения вне зависимости от сезона. </a:t>
            </a:r>
          </a:p>
          <a:p>
            <a:r>
              <a:rPr lang="ru-RU" dirty="0"/>
              <a:t>- комфортное освещение зала </a:t>
            </a:r>
          </a:p>
          <a:p>
            <a:r>
              <a:rPr lang="ru-RU" dirty="0"/>
              <a:t> -весь спортинвентарь необходимо ежедневно обрабатывать моющими </a:t>
            </a:r>
          </a:p>
          <a:p>
            <a:r>
              <a:rPr lang="ru-RU" dirty="0"/>
              <a:t>- наличие аптечки для оказания первой медпомощи, </a:t>
            </a:r>
          </a:p>
        </p:txBody>
      </p:sp>
    </p:spTree>
    <p:extLst>
      <p:ext uri="{BB962C8B-B14F-4D97-AF65-F5344CB8AC3E}">
        <p14:creationId xmlns:p14="http://schemas.microsoft.com/office/powerpoint/2010/main" val="3699022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</p:spPr>
        <p:txBody>
          <a:bodyPr>
            <a:noAutofit/>
          </a:bodyPr>
          <a:lstStyle/>
          <a:p>
            <a:r>
              <a:rPr lang="ru-RU" sz="1400" b="1" dirty="0">
                <a:solidFill>
                  <a:schemeClr val="tx1"/>
                </a:solidFill>
              </a:rPr>
              <a:t>Согласно НФГОС, оборудование должно соответствовать следующим критериям, представленным на слайде. Конечно, оборудование должно быть удобно для детей разного школьного возраста, многофункциональное и </a:t>
            </a:r>
            <a:r>
              <a:rPr lang="ru-RU" sz="1400" b="1" dirty="0" err="1">
                <a:solidFill>
                  <a:schemeClr val="tx1"/>
                </a:solidFill>
              </a:rPr>
              <a:t>экологичное</a:t>
            </a:r>
            <a:r>
              <a:rPr lang="ru-RU" sz="1400" b="1" dirty="0">
                <a:solidFill>
                  <a:schemeClr val="tx1"/>
                </a:solidFill>
              </a:rPr>
              <a:t>, и являться доступной средой для всех категорий обучающихся, включая лиц ОВЗ и инвалидов. 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1988840"/>
            <a:ext cx="4608511" cy="4176464"/>
          </a:xfrm>
        </p:spPr>
        <p:txBody>
          <a:bodyPr>
            <a:normAutofit fontScale="85000" lnSpcReduction="20000"/>
          </a:bodyPr>
          <a:lstStyle/>
          <a:p>
            <a:pPr marL="0" lvl="0" indent="0" algn="ctr">
              <a:buNone/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технологии оптимальной организации учебного процесса</a:t>
            </a:r>
            <a:endParaRPr lang="ru-RU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- рациональная плотность урока не менее 60 % и не более 75-80 %;</a:t>
            </a:r>
            <a:r>
              <a:rPr lang="ru-RU" dirty="0">
                <a:latin typeface="Times New Roman"/>
                <a:ea typeface="Times New Roman"/>
              </a:rPr>
              <a:t>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- в урок включены вопросы и задания, которые способствуют формированию здорового образа жизни</a:t>
            </a:r>
            <a:endParaRPr lang="ru-RU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-обучение через ведущие каналы восприятия информации учащимися (аудиовизуальный, кинестетический и т.д.); </a:t>
            </a:r>
            <a:endParaRPr lang="ru-RU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-</a:t>
            </a:r>
            <a:r>
              <a:rPr lang="ru-RU" dirty="0">
                <a:latin typeface="Times New Roman"/>
                <a:ea typeface="Times New Roman"/>
              </a:rPr>
              <a:t> оптимальное сочетание двигательных и статических нагрузок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2852936"/>
            <a:ext cx="3635829" cy="2318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28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476673"/>
            <a:ext cx="6777317" cy="360040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2B2B2B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-применение индивидуальной, парной, групповой работы учащихся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68580" indent="0" algn="just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дифференцированный и индивидуальный подход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 обучающимся с учётом состояния здоровья, пола, физического развития, двигательной подготовленности (деление их на группы разной подготовленности)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Calibri"/>
                <a:ea typeface="Times New Roman"/>
                <a:cs typeface="Times New Roman"/>
              </a:rPr>
              <a:t>-упражнения и игры различной интенсивности и направленности</a:t>
            </a:r>
            <a:endParaRPr lang="ru-RU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-использование оригинальных заданий, введение в урок проверки знаний из других предметов способствует не только психологической разгрузке, но и установлению и укреплению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межпредметных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связей. Например, решение примеров с умножением двухзначных чисел. Ответ-это количество выполненных прыжков на скакалке в парах, группах различными способами, кто быстрее справится. 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3933056"/>
            <a:ext cx="3744416" cy="280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8224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836712"/>
            <a:ext cx="3896881" cy="4995917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2B2B2B"/>
                </a:solidFill>
                <a:latin typeface="Times New Roman"/>
                <a:ea typeface="Times New Roman"/>
                <a:cs typeface="Times New Roman"/>
              </a:rPr>
              <a:t>И в заключении коснемся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психолого-педагогических методов и технологий.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Достижения в урочной деятельности способствуют созданию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68580" indent="0" algn="just">
              <a:spcAft>
                <a:spcPts val="0"/>
              </a:spcAft>
              <a:buNone/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благоприятного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психологического климата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доброжелательной обстановки,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ситуаций успеха. Свои спортивные достижения, успехи, навыки ученики могут показать в общешкольных мероприятиях, таких как «Мисс спорта», «Мистер спорта», «Танцевальный калейдоскоп» (создание собственных творческих танцевальных композиций). А также в реализации своих проектов физкультурно-спортивной направленности на школьной научно-практической конференции.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Все мы знакомы с педагогическими методами и технологиями в своей области. Хочется с акцентировать внимание на создании атмосферы заинтересованности обучающихся в урочной деятельности. Интересным приёмом выступает смена ролей, где ученик выступает в роли учителя. Это позволяет ему проявить инициативу, самостоятельность и учит его фиксировать и оценивать результаты других учащихся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700808"/>
            <a:ext cx="3672408" cy="2802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6099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tx1"/>
                </a:solidFill>
                <a:latin typeface="Times New Roman"/>
                <a:ea typeface="Calibri"/>
              </a:rPr>
              <a:t>Использование здоровьесберегающих технологий ведёт к формированию потребностей у учащихся к ведению </a:t>
            </a:r>
            <a:r>
              <a:rPr lang="ru-RU" sz="1400" b="1" dirty="0">
                <a:solidFill>
                  <a:schemeClr val="tx1"/>
                </a:solidFill>
                <a:latin typeface="Times New Roman"/>
                <a:ea typeface="Calibri"/>
              </a:rPr>
              <a:t>здорового образа жизни, </a:t>
            </a:r>
            <a:r>
              <a:rPr lang="ru-RU" sz="1400" dirty="0">
                <a:solidFill>
                  <a:schemeClr val="tx1"/>
                </a:solidFill>
                <a:latin typeface="Times New Roman"/>
                <a:ea typeface="Calibri"/>
              </a:rPr>
              <a:t>к снижению показателей заболеваемости детей, предотвращению усталости и утомляемости, улучшению психологического климата в детском коллективе и приросту учебных достижений. Учителю, освоившему эти технологии, легче и интереснее работать, открывается простор для его педагогического творчества. 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9752" y="2420888"/>
            <a:ext cx="4552478" cy="3371247"/>
          </a:xfrm>
        </p:spPr>
      </p:pic>
    </p:spTree>
    <p:extLst>
      <p:ext uri="{BB962C8B-B14F-4D97-AF65-F5344CB8AC3E}">
        <p14:creationId xmlns:p14="http://schemas.microsoft.com/office/powerpoint/2010/main" val="24872877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</TotalTime>
  <Words>472</Words>
  <Application>Microsoft Office PowerPoint</Application>
  <PresentationFormat>Экран (4:3)</PresentationFormat>
  <Paragraphs>51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МБОУ «Излучинская ОСШУИОП № 1»  Здоровьесберегающие технологии на уроках физической культуры в условиях реализации нового ФГОС. </vt:lpstr>
      <vt:lpstr>Презентация PowerPoint</vt:lpstr>
      <vt:lpstr>Презентация PowerPoint</vt:lpstr>
      <vt:lpstr>Презентация PowerPoint</vt:lpstr>
      <vt:lpstr>Все здоровьесберегающие технологии, применяемые на уроке фк, можно разделить на 3 основные группы:</vt:lpstr>
      <vt:lpstr>Согласно НФГОС, оборудование должно соответствовать следующим критериям, представленным на слайде. Конечно, оборудование должно быть удобно для детей разного школьного возраста, многофункциональное и экологичное, и являться доступной средой для всех категорий обучающихся, включая лиц ОВЗ и инвалидов.  </vt:lpstr>
      <vt:lpstr>Презентация PowerPoint</vt:lpstr>
      <vt:lpstr>Презентация PowerPoint</vt:lpstr>
      <vt:lpstr>Использование здоровьесберегающих технологий ведёт к формированию потребностей у учащихся к ведению здорового образа жизни, к снижению показателей заболеваемости детей, предотвращению усталости и утомляемости, улучшению психологического климата в детском коллективе и приросту учебных достижений. Учителю, освоившему эти технологии, легче и интереснее работать, открывается простор для его педагогического творчества.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«Излучинская ОСШУИОП № 1»  Здоровьесберегающие технологии в условиях ФГОС НОО</dc:title>
  <dc:creator>Home</dc:creator>
  <cp:lastModifiedBy>Home</cp:lastModifiedBy>
  <cp:revision>4</cp:revision>
  <dcterms:created xsi:type="dcterms:W3CDTF">2023-10-16T12:23:03Z</dcterms:created>
  <dcterms:modified xsi:type="dcterms:W3CDTF">2023-10-16T14:59:52Z</dcterms:modified>
</cp:coreProperties>
</file>