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77" r:id="rId5"/>
    <p:sldId id="278" r:id="rId6"/>
    <p:sldId id="262" r:id="rId7"/>
    <p:sldId id="269" r:id="rId8"/>
    <p:sldId id="270" r:id="rId9"/>
    <p:sldId id="271" r:id="rId10"/>
    <p:sldId id="272" r:id="rId11"/>
    <p:sldId id="283" r:id="rId12"/>
    <p:sldId id="263" r:id="rId13"/>
    <p:sldId id="273" r:id="rId14"/>
    <p:sldId id="282" r:id="rId15"/>
    <p:sldId id="286" r:id="rId16"/>
    <p:sldId id="287" r:id="rId17"/>
    <p:sldId id="288" r:id="rId18"/>
    <p:sldId id="275" r:id="rId19"/>
    <p:sldId id="264" r:id="rId20"/>
    <p:sldId id="280" r:id="rId21"/>
    <p:sldId id="281" r:id="rId22"/>
    <p:sldId id="274" r:id="rId23"/>
    <p:sldId id="284" r:id="rId24"/>
    <p:sldId id="285" r:id="rId25"/>
    <p:sldId id="276" r:id="rId26"/>
    <p:sldId id="279" r:id="rId27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C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2818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4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6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97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9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13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21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8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21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9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921DC-FA49-4BDE-823B-51AB14449CAA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C25CE-5EA3-4D3A-8C4A-86DCDED93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17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6" Type="http://schemas.microsoft.com/office/2007/relationships/hdphoto" Target="../media/hdphoto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3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10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jpg"/><Relationship Id="rId9" Type="http://schemas.openxmlformats.org/officeDocument/2006/relationships/image" Target="../media/image6.png"/><Relationship Id="rId1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1682" y="-386443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915AEC-A224-C89B-97B7-1D116D45802B}"/>
              </a:ext>
            </a:extLst>
          </p:cNvPr>
          <p:cNvSpPr txBox="1"/>
          <p:nvPr/>
        </p:nvSpPr>
        <p:spPr>
          <a:xfrm>
            <a:off x="816429" y="1110343"/>
            <a:ext cx="5127171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Sitka Text" panose="02000505000000020004" pitchFamily="2" charset="0"/>
              </a:rPr>
              <a:t>Вторник, 10 октября</a:t>
            </a:r>
          </a:p>
          <a:p>
            <a:pPr algn="ctr"/>
            <a:r>
              <a:rPr lang="ru-RU" sz="11500" b="1" dirty="0" smtClean="0">
                <a:latin typeface="Sitka Text" panose="02000505000000020004" pitchFamily="2" charset="0"/>
              </a:rPr>
              <a:t>08:50</a:t>
            </a:r>
            <a:endParaRPr lang="ru-RU" sz="11500" b="1" dirty="0">
              <a:latin typeface="Sitka Text" panose="02000505000000020004" pitchFamily="2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6BC6B017-D144-1D8B-721D-F91B883CC599}"/>
              </a:ext>
            </a:extLst>
          </p:cNvPr>
          <p:cNvSpPr/>
          <p:nvPr/>
        </p:nvSpPr>
        <p:spPr>
          <a:xfrm>
            <a:off x="816429" y="4941839"/>
            <a:ext cx="5127171" cy="2694766"/>
          </a:xfrm>
          <a:prstGeom prst="roundRect">
            <a:avLst/>
          </a:prstGeom>
          <a:solidFill>
            <a:srgbClr val="EAC7A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E846CB-E3A3-BF7A-E155-91FC62B3A7EA}"/>
              </a:ext>
            </a:extLst>
          </p:cNvPr>
          <p:cNvSpPr txBox="1"/>
          <p:nvPr/>
        </p:nvSpPr>
        <p:spPr>
          <a:xfrm>
            <a:off x="865414" y="4941838"/>
            <a:ext cx="5127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>
                <a:latin typeface="Gabriola" panose="04040605051002020D02" pitchFamily="82" charset="0"/>
              </a:rPr>
              <a:t>Чтобы хорошо учиться, надо…</a:t>
            </a:r>
          </a:p>
        </p:txBody>
      </p:sp>
    </p:spTree>
    <p:extLst>
      <p:ext uri="{BB962C8B-B14F-4D97-AF65-F5344CB8AC3E}">
        <p14:creationId xmlns:p14="http://schemas.microsoft.com/office/powerpoint/2010/main" val="93937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734930" y="986590"/>
            <a:ext cx="5377112" cy="8980357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A6B8BA74-524D-8B1C-9A64-918E209E310B}"/>
              </a:ext>
            </a:extLst>
          </p:cNvPr>
          <p:cNvGrpSpPr/>
          <p:nvPr/>
        </p:nvGrpSpPr>
        <p:grpSpPr>
          <a:xfrm>
            <a:off x="-19236519" y="589204"/>
            <a:ext cx="25348561" cy="8644169"/>
            <a:chOff x="745958" y="986590"/>
            <a:chExt cx="25348561" cy="8644169"/>
          </a:xfrm>
        </p:grpSpPr>
        <p:pic>
          <p:nvPicPr>
            <p:cNvPr id="9222" name="Picture 6">
              <a:extLst>
                <a:ext uri="{FF2B5EF4-FFF2-40B4-BE49-F238E27FC236}">
                  <a16:creationId xmlns:a16="http://schemas.microsoft.com/office/drawing/2014/main" id="{E6E6AD93-5791-8ACB-6987-6C7EBA6ACE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755" y="986590"/>
              <a:ext cx="4381329" cy="3328593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56A8B63-DE18-7ED6-FAC4-DE7382F76542}"/>
                </a:ext>
              </a:extLst>
            </p:cNvPr>
            <p:cNvSpPr txBox="1"/>
            <p:nvPr/>
          </p:nvSpPr>
          <p:spPr>
            <a:xfrm>
              <a:off x="745958" y="4090781"/>
              <a:ext cx="5366084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i="0" dirty="0">
                  <a:effectLst/>
                  <a:latin typeface="Sitka Text" panose="02000505000000020004" pitchFamily="2" charset="0"/>
                </a:rPr>
                <a:t>Павел Петрович Бажов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(1879 —1950)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— русский и советский писатель, фольклорист, публицист, журналист. Получил известность как автор уральских сказов. </a:t>
              </a:r>
            </a:p>
          </p:txBody>
        </p:sp>
        <p:pic>
          <p:nvPicPr>
            <p:cNvPr id="9224" name="Picture 8">
              <a:extLst>
                <a:ext uri="{FF2B5EF4-FFF2-40B4-BE49-F238E27FC236}">
                  <a16:creationId xmlns:a16="http://schemas.microsoft.com/office/drawing/2014/main" id="{3980ECEC-9578-C5A0-E243-2C4FDFC60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1290" y="1891847"/>
              <a:ext cx="5024123" cy="7169842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135636-098A-8470-EA7A-0C72340D7388}"/>
                </a:ext>
              </a:extLst>
            </p:cNvPr>
            <p:cNvSpPr txBox="1"/>
            <p:nvPr/>
          </p:nvSpPr>
          <p:spPr>
            <a:xfrm>
              <a:off x="14760772" y="3693746"/>
              <a:ext cx="5366084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«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Вахоня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 - мужик тяжёлый, борода до пупа, кулак - глядеть страшно, нога медвежья, и разговор 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»</a:t>
              </a:r>
              <a:r>
                <a:rPr lang="ru-RU" sz="360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 </a:t>
              </a:r>
              <a:endParaRPr lang="ru-RU" sz="3600" dirty="0">
                <a:latin typeface="Sitka Text" panose="02000505000000020004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007B99-2796-A1EC-59B9-0917CB5FA40F}"/>
                </a:ext>
              </a:extLst>
            </p:cNvPr>
            <p:cNvSpPr txBox="1"/>
            <p:nvPr/>
          </p:nvSpPr>
          <p:spPr>
            <a:xfrm>
              <a:off x="20728435" y="3509080"/>
              <a:ext cx="5366084" cy="37856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000" b="1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6000" b="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- невнятно говорящий, бормочущий.</a:t>
              </a:r>
              <a:endParaRPr lang="ru-RU" sz="6000" dirty="0">
                <a:latin typeface="Sitka Text" panose="02000505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6198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798195" y="3513221"/>
            <a:ext cx="1199047" cy="115503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2752280" y="3515600"/>
            <a:ext cx="1199047" cy="1155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4760681" y="3539663"/>
            <a:ext cx="1199047" cy="115503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C059EE6-5438-3360-636C-39FCDC097C42}"/>
              </a:ext>
            </a:extLst>
          </p:cNvPr>
          <p:cNvSpPr/>
          <p:nvPr/>
        </p:nvSpPr>
        <p:spPr>
          <a:xfrm>
            <a:off x="798195" y="5169563"/>
            <a:ext cx="1199047" cy="11550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2752280" y="5171942"/>
            <a:ext cx="1199047" cy="1155032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0" name="Рисунок 19" descr="Игровой контроллер со сплошной заливкой">
            <a:extLst>
              <a:ext uri="{FF2B5EF4-FFF2-40B4-BE49-F238E27FC236}">
                <a16:creationId xmlns:a16="http://schemas.microsoft.com/office/drawing/2014/main" id="{DCBC9366-3588-6C86-28B1-8A3BA5111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98272" y="5305379"/>
            <a:ext cx="914400" cy="914400"/>
          </a:xfrm>
          <a:prstGeom prst="rect">
            <a:avLst/>
          </a:prstGeom>
        </p:spPr>
      </p:pic>
      <p:pic>
        <p:nvPicPr>
          <p:cNvPr id="22" name="Рисунок 21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5D16C89C-3DEA-677F-CA6F-794B68526E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84639" y="3660921"/>
            <a:ext cx="914400" cy="914400"/>
          </a:xfrm>
          <a:prstGeom prst="rect">
            <a:avLst/>
          </a:prstGeom>
        </p:spPr>
      </p:pic>
      <p:pic>
        <p:nvPicPr>
          <p:cNvPr id="24" name="Рисунок 23" descr="Справка со сплошной заливкой">
            <a:extLst>
              <a:ext uri="{FF2B5EF4-FFF2-40B4-BE49-F238E27FC236}">
                <a16:creationId xmlns:a16="http://schemas.microsoft.com/office/drawing/2014/main" id="{F02BB1DB-A608-23A9-26C4-E80ABB655E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94603" y="3606988"/>
            <a:ext cx="914400" cy="914400"/>
          </a:xfrm>
          <a:prstGeom prst="rect">
            <a:avLst/>
          </a:prstGeom>
        </p:spPr>
      </p:pic>
      <p:pic>
        <p:nvPicPr>
          <p:cNvPr id="26" name="Рисунок 25" descr="Дом со сплошной заливкой">
            <a:extLst>
              <a:ext uri="{FF2B5EF4-FFF2-40B4-BE49-F238E27FC236}">
                <a16:creationId xmlns:a16="http://schemas.microsoft.com/office/drawing/2014/main" id="{963CDBC5-34F9-87FF-C54B-721DAB0F9B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921762" y="5289879"/>
            <a:ext cx="914400" cy="914400"/>
          </a:xfrm>
          <a:prstGeom prst="rect">
            <a:avLst/>
          </a:prstGeom>
        </p:spPr>
      </p:pic>
      <p:pic>
        <p:nvPicPr>
          <p:cNvPr id="28" name="Рисунок 27" descr="Лампочка и шестеренка со сплошной заливкой">
            <a:extLst>
              <a:ext uri="{FF2B5EF4-FFF2-40B4-BE49-F238E27FC236}">
                <a16:creationId xmlns:a16="http://schemas.microsoft.com/office/drawing/2014/main" id="{5A83F432-2254-CCA6-4D31-D6182B20F85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947463" y="36336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94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647701" y="979714"/>
            <a:ext cx="5524499" cy="892341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C0934D33-C960-3C5C-276C-94CBDB6BB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" y="1549807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A251620-0C8D-6CEC-DA18-B9832E008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41270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E8DEC2-1DD7-8763-A80F-89D6B21FC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" y="6860132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DB56A9-852D-00EA-3A0A-7583B86474AE}"/>
              </a:ext>
            </a:extLst>
          </p:cNvPr>
          <p:cNvSpPr txBox="1"/>
          <p:nvPr/>
        </p:nvSpPr>
        <p:spPr>
          <a:xfrm>
            <a:off x="1310940" y="1823572"/>
            <a:ext cx="39944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Sitka Text" panose="02000505000000020004" pitchFamily="2" charset="0"/>
              </a:rPr>
              <a:t>ТЕМА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647F51-686F-1414-B4B4-3ED76755E467}"/>
              </a:ext>
            </a:extLst>
          </p:cNvPr>
          <p:cNvSpPr txBox="1"/>
          <p:nvPr/>
        </p:nvSpPr>
        <p:spPr>
          <a:xfrm>
            <a:off x="763504" y="4678098"/>
            <a:ext cx="5089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Sitka Text" panose="02000505000000020004" pitchFamily="2" charset="0"/>
              </a:rPr>
              <a:t>УЗНАЕМ</a:t>
            </a:r>
            <a:endParaRPr lang="ru-RU" sz="5400" dirty="0">
              <a:latin typeface="Sitka Text" panose="020005050000000200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4D2F4F-38A9-34BE-02F7-99A573CA1642}"/>
              </a:ext>
            </a:extLst>
          </p:cNvPr>
          <p:cNvSpPr txBox="1"/>
          <p:nvPr/>
        </p:nvSpPr>
        <p:spPr>
          <a:xfrm>
            <a:off x="685800" y="7211663"/>
            <a:ext cx="52447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Sitka Text" panose="02000505000000020004" pitchFamily="2" charset="0"/>
              </a:rPr>
              <a:t>НАУЧИМСЯ</a:t>
            </a:r>
            <a:endParaRPr lang="ru-RU" sz="54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89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647701" y="979714"/>
            <a:ext cx="5524499" cy="892341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C0934D33-C960-3C5C-276C-94CBDB6BB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" y="1549807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A251620-0C8D-6CEC-DA18-B9832E008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41270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E8DEC2-1DD7-8763-A80F-89D6B21FC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" y="6860132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DB56A9-852D-00EA-3A0A-7583B86474AE}"/>
              </a:ext>
            </a:extLst>
          </p:cNvPr>
          <p:cNvSpPr txBox="1"/>
          <p:nvPr/>
        </p:nvSpPr>
        <p:spPr>
          <a:xfrm>
            <a:off x="776036" y="2011471"/>
            <a:ext cx="507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Sitka Text" panose="02000505000000020004" pitchFamily="2" charset="0"/>
              </a:rPr>
              <a:t>ДИАЛЕКТИЗМЫ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647F51-686F-1414-B4B4-3ED76755E467}"/>
              </a:ext>
            </a:extLst>
          </p:cNvPr>
          <p:cNvSpPr txBox="1"/>
          <p:nvPr/>
        </p:nvSpPr>
        <p:spPr>
          <a:xfrm>
            <a:off x="712557" y="4491614"/>
            <a:ext cx="50893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Sitka Text" panose="02000505000000020004" pitchFamily="2" charset="0"/>
              </a:rPr>
              <a:t>ЧТО ТАКОЕ ДИАЛЕКТИЗМЫ</a:t>
            </a:r>
            <a:endParaRPr lang="ru-RU" sz="3600" dirty="0">
              <a:latin typeface="Sitka Text" panose="020005050000000200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4D2F4F-38A9-34BE-02F7-99A573CA1642}"/>
              </a:ext>
            </a:extLst>
          </p:cNvPr>
          <p:cNvSpPr txBox="1"/>
          <p:nvPr/>
        </p:nvSpPr>
        <p:spPr>
          <a:xfrm>
            <a:off x="709863" y="7055735"/>
            <a:ext cx="52447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Sitka Text" panose="02000505000000020004" pitchFamily="2" charset="0"/>
              </a:rPr>
              <a:t>НАХОДИТЬ В ТЕКСТЕ</a:t>
            </a:r>
            <a:endParaRPr lang="ru-RU" sz="36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46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2" name="Группа 1"/>
          <p:cNvGrpSpPr/>
          <p:nvPr/>
        </p:nvGrpSpPr>
        <p:grpSpPr>
          <a:xfrm>
            <a:off x="653143" y="800099"/>
            <a:ext cx="24492857" cy="9166847"/>
            <a:chOff x="653143" y="800099"/>
            <a:chExt cx="24492857" cy="9166847"/>
          </a:xfrm>
        </p:grpSpPr>
        <p:pic>
          <p:nvPicPr>
            <p:cNvPr id="1026" name="Picture 2" descr="http://qr.kembibl.ru/images/simg/images/ojeg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8" r="48490"/>
            <a:stretch/>
          </p:blipFill>
          <p:spPr bwMode="auto">
            <a:xfrm>
              <a:off x="653143" y="800099"/>
              <a:ext cx="5594395" cy="9166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cdn.fishki.net/upload/post/2019/07/22/3039108/d2e5c998914bbad707d5d5c3325e213c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8331" y="1697346"/>
              <a:ext cx="5529262" cy="7372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pl.spb.ru/upload/iblock/3f2/3f281590abd42c0a4c6d776b6eaecda6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87924" y="1281996"/>
              <a:ext cx="5481388" cy="8203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www.wolmar.ru/images/auctions/841/1124099_3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6" r="15244"/>
            <a:stretch/>
          </p:blipFill>
          <p:spPr bwMode="auto">
            <a:xfrm>
              <a:off x="20231100" y="1697346"/>
              <a:ext cx="4914900" cy="714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911357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2" name="Группа 1"/>
          <p:cNvGrpSpPr/>
          <p:nvPr/>
        </p:nvGrpSpPr>
        <p:grpSpPr>
          <a:xfrm>
            <a:off x="-6166757" y="800100"/>
            <a:ext cx="24492857" cy="9166847"/>
            <a:chOff x="653143" y="800099"/>
            <a:chExt cx="24492857" cy="9166847"/>
          </a:xfrm>
        </p:grpSpPr>
        <p:pic>
          <p:nvPicPr>
            <p:cNvPr id="1026" name="Picture 2" descr="http://qr.kembibl.ru/images/simg/images/ojeg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8" r="48490"/>
            <a:stretch/>
          </p:blipFill>
          <p:spPr bwMode="auto">
            <a:xfrm>
              <a:off x="653143" y="800099"/>
              <a:ext cx="5594395" cy="9166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cdn.fishki.net/upload/post/2019/07/22/3039108/d2e5c998914bbad707d5d5c3325e213c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8331" y="1697346"/>
              <a:ext cx="5529262" cy="7372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pl.spb.ru/upload/iblock/3f2/3f281590abd42c0a4c6d776b6eaecda6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87924" y="1281996"/>
              <a:ext cx="5481388" cy="8203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www.wolmar.ru/images/auctions/841/1124099_3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6" r="15244"/>
            <a:stretch/>
          </p:blipFill>
          <p:spPr bwMode="auto">
            <a:xfrm>
              <a:off x="20231100" y="1697346"/>
              <a:ext cx="4914900" cy="714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76843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246429" y="934973"/>
            <a:ext cx="24492857" cy="9166847"/>
            <a:chOff x="653143" y="800099"/>
            <a:chExt cx="24492857" cy="9166847"/>
          </a:xfrm>
        </p:grpSpPr>
        <p:pic>
          <p:nvPicPr>
            <p:cNvPr id="1026" name="Picture 2" descr="http://qr.kembibl.ru/images/simg/images/ojeg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8" r="48490"/>
            <a:stretch/>
          </p:blipFill>
          <p:spPr bwMode="auto">
            <a:xfrm>
              <a:off x="653143" y="800099"/>
              <a:ext cx="5594395" cy="9166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cdn.fishki.net/upload/post/2019/07/22/3039108/d2e5c998914bbad707d5d5c3325e213c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8331" y="1697346"/>
              <a:ext cx="5529262" cy="7372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pl.spb.ru/upload/iblock/3f2/3f281590abd42c0a4c6d776b6eaecda6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87924" y="1281996"/>
              <a:ext cx="5481388" cy="8203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www.wolmar.ru/images/auctions/841/1124099_3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6" r="15244"/>
            <a:stretch/>
          </p:blipFill>
          <p:spPr bwMode="auto">
            <a:xfrm>
              <a:off x="20231100" y="1697346"/>
              <a:ext cx="4914900" cy="714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165882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2" name="Группа 1"/>
          <p:cNvGrpSpPr/>
          <p:nvPr/>
        </p:nvGrpSpPr>
        <p:grpSpPr>
          <a:xfrm>
            <a:off x="-18494829" y="1133666"/>
            <a:ext cx="24492857" cy="9166847"/>
            <a:chOff x="653143" y="800099"/>
            <a:chExt cx="24492857" cy="9166847"/>
          </a:xfrm>
        </p:grpSpPr>
        <p:pic>
          <p:nvPicPr>
            <p:cNvPr id="1026" name="Picture 2" descr="http://qr.kembibl.ru/images/simg/images/ojeg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8" r="48490"/>
            <a:stretch/>
          </p:blipFill>
          <p:spPr bwMode="auto">
            <a:xfrm>
              <a:off x="653143" y="800099"/>
              <a:ext cx="5594395" cy="91668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cdn.fishki.net/upload/post/2019/07/22/3039108/d2e5c998914bbad707d5d5c3325e213c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8331" y="1697346"/>
              <a:ext cx="5529262" cy="7372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pl.spb.ru/upload/iblock/3f2/3f281590abd42c0a4c6d776b6eaecda6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87924" y="1281996"/>
              <a:ext cx="5481388" cy="8203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www.wolmar.ru/images/auctions/841/1124099_3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56" r="15244"/>
            <a:stretch/>
          </p:blipFill>
          <p:spPr bwMode="auto">
            <a:xfrm>
              <a:off x="20231100" y="1697346"/>
              <a:ext cx="4914900" cy="7143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16371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798195" y="3513221"/>
            <a:ext cx="1199047" cy="115503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2752280" y="3515600"/>
            <a:ext cx="1199047" cy="1155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4760681" y="3539663"/>
            <a:ext cx="1199047" cy="115503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C059EE6-5438-3360-636C-39FCDC097C42}"/>
              </a:ext>
            </a:extLst>
          </p:cNvPr>
          <p:cNvSpPr/>
          <p:nvPr/>
        </p:nvSpPr>
        <p:spPr>
          <a:xfrm>
            <a:off x="798195" y="5169563"/>
            <a:ext cx="1199047" cy="11550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2752280" y="5171942"/>
            <a:ext cx="1199047" cy="1155032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0" name="Рисунок 19" descr="Игровой контроллер со сплошной заливкой">
            <a:extLst>
              <a:ext uri="{FF2B5EF4-FFF2-40B4-BE49-F238E27FC236}">
                <a16:creationId xmlns:a16="http://schemas.microsoft.com/office/drawing/2014/main" id="{DCBC9366-3588-6C86-28B1-8A3BA5111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98272" y="5305379"/>
            <a:ext cx="914400" cy="914400"/>
          </a:xfrm>
          <a:prstGeom prst="rect">
            <a:avLst/>
          </a:prstGeom>
        </p:spPr>
      </p:pic>
      <p:pic>
        <p:nvPicPr>
          <p:cNvPr id="22" name="Рисунок 21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5D16C89C-3DEA-677F-CA6F-794B68526E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84639" y="3660921"/>
            <a:ext cx="914400" cy="914400"/>
          </a:xfrm>
          <a:prstGeom prst="rect">
            <a:avLst/>
          </a:prstGeom>
        </p:spPr>
      </p:pic>
      <p:pic>
        <p:nvPicPr>
          <p:cNvPr id="24" name="Рисунок 23" descr="Справка со сплошной заливкой">
            <a:extLst>
              <a:ext uri="{FF2B5EF4-FFF2-40B4-BE49-F238E27FC236}">
                <a16:creationId xmlns:a16="http://schemas.microsoft.com/office/drawing/2014/main" id="{F02BB1DB-A608-23A9-26C4-E80ABB655E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94603" y="3606988"/>
            <a:ext cx="914400" cy="914400"/>
          </a:xfrm>
          <a:prstGeom prst="rect">
            <a:avLst/>
          </a:prstGeom>
        </p:spPr>
      </p:pic>
      <p:pic>
        <p:nvPicPr>
          <p:cNvPr id="26" name="Рисунок 25" descr="Дом со сплошной заливкой">
            <a:extLst>
              <a:ext uri="{FF2B5EF4-FFF2-40B4-BE49-F238E27FC236}">
                <a16:creationId xmlns:a16="http://schemas.microsoft.com/office/drawing/2014/main" id="{963CDBC5-34F9-87FF-C54B-721DAB0F9B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921762" y="5289879"/>
            <a:ext cx="914400" cy="914400"/>
          </a:xfrm>
          <a:prstGeom prst="rect">
            <a:avLst/>
          </a:prstGeom>
        </p:spPr>
      </p:pic>
      <p:pic>
        <p:nvPicPr>
          <p:cNvPr id="28" name="Рисунок 27" descr="Лампочка и шестеренка со сплошной заливкой">
            <a:extLst>
              <a:ext uri="{FF2B5EF4-FFF2-40B4-BE49-F238E27FC236}">
                <a16:creationId xmlns:a16="http://schemas.microsoft.com/office/drawing/2014/main" id="{5A83F432-2254-CCA6-4D31-D6182B20F85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947463" y="36336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98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814323" y="1133347"/>
            <a:ext cx="5249593" cy="8769780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96626B-4DB4-75E0-4CF1-B6416FEA43C2}"/>
              </a:ext>
            </a:extLst>
          </p:cNvPr>
          <p:cNvSpPr txBox="1"/>
          <p:nvPr/>
        </p:nvSpPr>
        <p:spPr>
          <a:xfrm>
            <a:off x="773273" y="1594086"/>
            <a:ext cx="5229354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Ключ: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Всяк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по-всякому (по-разному).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(Не) серчай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(не) сердись.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Примерно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например.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(После) </a:t>
            </a:r>
            <a:r>
              <a:rPr lang="ru-RU" sz="2800" b="1" i="1" u="none" strike="noStrike" dirty="0" err="1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молчка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(после) молчания.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 err="1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Эвтак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этак, примерно.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Не станет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не будет.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Знатный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представительный.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Об лето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летом.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Вишь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видишь.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По околотку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по округе.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Пробавлялись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зарабатывали.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(В) </a:t>
            </a:r>
            <a:r>
              <a:rPr lang="ru-RU" sz="2800" b="1" i="1" u="none" strike="noStrike" dirty="0" err="1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осенину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осенью.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  <a:p>
            <a:pPr algn="just"/>
            <a:r>
              <a:rPr lang="ru-RU" sz="2800" b="1" i="1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Дичину</a:t>
            </a: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Sitka Text" panose="02000505000000020004" pitchFamily="2" charset="0"/>
              </a:rPr>
              <a:t> – дичь.</a:t>
            </a:r>
            <a:endParaRPr lang="ru-RU" sz="2800" b="0" i="0" dirty="0">
              <a:solidFill>
                <a:srgbClr val="000000"/>
              </a:solidFill>
              <a:effectLst/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13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798195" y="3513221"/>
            <a:ext cx="1199047" cy="115503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2752280" y="3515600"/>
            <a:ext cx="1199047" cy="1155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4760681" y="3539663"/>
            <a:ext cx="1199047" cy="115503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C059EE6-5438-3360-636C-39FCDC097C42}"/>
              </a:ext>
            </a:extLst>
          </p:cNvPr>
          <p:cNvSpPr/>
          <p:nvPr/>
        </p:nvSpPr>
        <p:spPr>
          <a:xfrm>
            <a:off x="798195" y="5169563"/>
            <a:ext cx="1199047" cy="11550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2752280" y="5171942"/>
            <a:ext cx="1199047" cy="1155032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0" name="Рисунок 19" descr="Игровой контроллер со сплошной заливкой">
            <a:extLst>
              <a:ext uri="{FF2B5EF4-FFF2-40B4-BE49-F238E27FC236}">
                <a16:creationId xmlns:a16="http://schemas.microsoft.com/office/drawing/2014/main" id="{DCBC9366-3588-6C86-28B1-8A3BA5111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98272" y="5305379"/>
            <a:ext cx="914400" cy="914400"/>
          </a:xfrm>
          <a:prstGeom prst="rect">
            <a:avLst/>
          </a:prstGeom>
        </p:spPr>
      </p:pic>
      <p:pic>
        <p:nvPicPr>
          <p:cNvPr id="22" name="Рисунок 21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5D16C89C-3DEA-677F-CA6F-794B68526E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84639" y="3660921"/>
            <a:ext cx="914400" cy="914400"/>
          </a:xfrm>
          <a:prstGeom prst="rect">
            <a:avLst/>
          </a:prstGeom>
        </p:spPr>
      </p:pic>
      <p:pic>
        <p:nvPicPr>
          <p:cNvPr id="24" name="Рисунок 23" descr="Справка со сплошной заливкой">
            <a:extLst>
              <a:ext uri="{FF2B5EF4-FFF2-40B4-BE49-F238E27FC236}">
                <a16:creationId xmlns:a16="http://schemas.microsoft.com/office/drawing/2014/main" id="{F02BB1DB-A608-23A9-26C4-E80ABB655E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94603" y="3606988"/>
            <a:ext cx="914400" cy="914400"/>
          </a:xfrm>
          <a:prstGeom prst="rect">
            <a:avLst/>
          </a:prstGeom>
        </p:spPr>
      </p:pic>
      <p:pic>
        <p:nvPicPr>
          <p:cNvPr id="26" name="Рисунок 25" descr="Дом со сплошной заливкой">
            <a:extLst>
              <a:ext uri="{FF2B5EF4-FFF2-40B4-BE49-F238E27FC236}">
                <a16:creationId xmlns:a16="http://schemas.microsoft.com/office/drawing/2014/main" id="{963CDBC5-34F9-87FF-C54B-721DAB0F9B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921762" y="5289879"/>
            <a:ext cx="914400" cy="914400"/>
          </a:xfrm>
          <a:prstGeom prst="rect">
            <a:avLst/>
          </a:prstGeom>
        </p:spPr>
      </p:pic>
      <p:pic>
        <p:nvPicPr>
          <p:cNvPr id="28" name="Рисунок 27" descr="Лампочка и шестеренка со сплошной заливкой">
            <a:extLst>
              <a:ext uri="{FF2B5EF4-FFF2-40B4-BE49-F238E27FC236}">
                <a16:creationId xmlns:a16="http://schemas.microsoft.com/office/drawing/2014/main" id="{5A83F432-2254-CCA6-4D31-D6182B20F85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947463" y="3633690"/>
            <a:ext cx="914400" cy="914400"/>
          </a:xfrm>
          <a:prstGeom prst="rect">
            <a:avLst/>
          </a:prstGeom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id="{63C9054E-4978-8DD9-9B9B-C2BC321C3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884" y="-2153247"/>
            <a:ext cx="7507705" cy="817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4" name="TextBox 11263">
            <a:extLst>
              <a:ext uri="{FF2B5EF4-FFF2-40B4-BE49-F238E27FC236}">
                <a16:creationId xmlns:a16="http://schemas.microsoft.com/office/drawing/2014/main" id="{6756F827-B793-B4B5-EAE1-A2B4860E7AC7}"/>
              </a:ext>
            </a:extLst>
          </p:cNvPr>
          <p:cNvSpPr txBox="1"/>
          <p:nvPr/>
        </p:nvSpPr>
        <p:spPr>
          <a:xfrm>
            <a:off x="673768" y="1620253"/>
            <a:ext cx="5502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Sitka Text" panose="02000505000000020004" pitchFamily="2" charset="0"/>
              </a:rPr>
              <a:t>Привет! Тебя уже ждёт первое задание.</a:t>
            </a:r>
          </a:p>
        </p:txBody>
      </p:sp>
      <p:sp>
        <p:nvSpPr>
          <p:cNvPr id="11265" name="TextBox 11264">
            <a:extLst>
              <a:ext uri="{FF2B5EF4-FFF2-40B4-BE49-F238E27FC236}">
                <a16:creationId xmlns:a16="http://schemas.microsoft.com/office/drawing/2014/main" id="{CB3DEFA6-42B9-D5BB-49F0-A973B5B047A2}"/>
              </a:ext>
            </a:extLst>
          </p:cNvPr>
          <p:cNvSpPr txBox="1"/>
          <p:nvPr/>
        </p:nvSpPr>
        <p:spPr>
          <a:xfrm>
            <a:off x="1355472" y="1011589"/>
            <a:ext cx="2398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Sitka Text" panose="02000505000000020004" pitchFamily="2" charset="0"/>
              </a:rPr>
              <a:t>Новое сообщение</a:t>
            </a:r>
          </a:p>
        </p:txBody>
      </p:sp>
    </p:spTree>
    <p:extLst>
      <p:ext uri="{BB962C8B-B14F-4D97-AF65-F5344CB8AC3E}">
        <p14:creationId xmlns:p14="http://schemas.microsoft.com/office/powerpoint/2010/main" val="305625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sp>
        <p:nvSpPr>
          <p:cNvPr id="5" name="Прямоугольник 4"/>
          <p:cNvSpPr/>
          <p:nvPr/>
        </p:nvSpPr>
        <p:spPr>
          <a:xfrm>
            <a:off x="661307" y="1640071"/>
            <a:ext cx="5535386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Sitka Text" panose="02000505000000020004" pitchFamily="2" charset="0"/>
              </a:rPr>
              <a:t>Айда — призыв идти («пойдём» или «пошли»)</a:t>
            </a: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Sitka Text" panose="02000505000000020004" pitchFamily="2" charset="0"/>
              </a:rPr>
              <a:t>Баш </a:t>
            </a:r>
            <a:r>
              <a:rPr lang="ru-RU" sz="2800" dirty="0">
                <a:solidFill>
                  <a:srgbClr val="000000"/>
                </a:solidFill>
                <a:latin typeface="Sitka Text" panose="02000505000000020004" pitchFamily="2" charset="0"/>
              </a:rPr>
              <a:t>— слово, произносимое при таком </a:t>
            </a:r>
            <a:r>
              <a:rPr lang="ru-RU" sz="2800" dirty="0" smtClean="0">
                <a:solidFill>
                  <a:srgbClr val="000000"/>
                </a:solidFill>
                <a:latin typeface="Sitka Text" panose="02000505000000020004" pitchFamily="2" charset="0"/>
              </a:rPr>
              <a:t>прикосновении в игре.</a:t>
            </a: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solidFill>
                  <a:srgbClr val="000000"/>
                </a:solidFill>
                <a:latin typeface="Sitka Text" panose="02000505000000020004" pitchFamily="2" charset="0"/>
              </a:rPr>
              <a:t>Бирка — номерок в гардеробе</a:t>
            </a: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 err="1">
                <a:solidFill>
                  <a:srgbClr val="000000"/>
                </a:solidFill>
                <a:latin typeface="Sitka Text" panose="02000505000000020004" pitchFamily="2" charset="0"/>
              </a:rPr>
              <a:t>Вехотка</a:t>
            </a:r>
            <a:r>
              <a:rPr lang="ru-RU" sz="2800" dirty="0">
                <a:solidFill>
                  <a:srgbClr val="000000"/>
                </a:solidFill>
                <a:latin typeface="Sitka Text" panose="02000505000000020004" pitchFamily="2" charset="0"/>
              </a:rPr>
              <a:t> — мочалка</a:t>
            </a: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solidFill>
                  <a:srgbClr val="000000"/>
                </a:solidFill>
                <a:latin typeface="Sitka Text" panose="02000505000000020004" pitchFamily="2" charset="0"/>
              </a:rPr>
              <a:t>Виктория — садовая клубника. </a:t>
            </a:r>
            <a:r>
              <a:rPr lang="ru-RU" sz="2800" dirty="0" err="1" smtClean="0">
                <a:solidFill>
                  <a:srgbClr val="000000"/>
                </a:solidFill>
                <a:latin typeface="Sitka Text" panose="02000505000000020004" pitchFamily="2" charset="0"/>
              </a:rPr>
              <a:t>Челябинцы</a:t>
            </a:r>
            <a:r>
              <a:rPr lang="ru-RU" sz="2800" dirty="0" smtClean="0">
                <a:solidFill>
                  <a:srgbClr val="000000"/>
                </a:solidFill>
                <a:latin typeface="Sitka Text" panose="02000505000000020004" pitchFamily="2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Sitka Text" panose="02000505000000020004" pitchFamily="2" charset="0"/>
              </a:rPr>
              <a:t>обычно различают крупную садовую «викторию» (независимо от сорта) и лесные «клубнику» и «землянику». </a:t>
            </a:r>
            <a:endParaRPr lang="ru-RU" sz="28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23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sp>
        <p:nvSpPr>
          <p:cNvPr id="5" name="Прямоугольник 4"/>
          <p:cNvSpPr/>
          <p:nvPr/>
        </p:nvSpPr>
        <p:spPr>
          <a:xfrm>
            <a:off x="494298" y="1126673"/>
            <a:ext cx="5930565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latin typeface="Sitka Text" panose="02000505000000020004" pitchFamily="2" charset="0"/>
              </a:rPr>
              <a:t>Галить</a:t>
            </a:r>
            <a:r>
              <a:rPr lang="ru-RU" sz="2800" dirty="0">
                <a:latin typeface="Sitka Text" panose="02000505000000020004" pitchFamily="2" charset="0"/>
              </a:rPr>
              <a:t> — выполнять роль ведущего в детской подвижной игре</a:t>
            </a: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>Гамаши — трикотажные </a:t>
            </a:r>
            <a:r>
              <a:rPr lang="ru-RU" sz="2800" dirty="0" smtClean="0">
                <a:latin typeface="Sitka Text" panose="02000505000000020004" pitchFamily="2" charset="0"/>
              </a:rPr>
              <a:t>штаны</a:t>
            </a:r>
          </a:p>
          <a:p>
            <a:endParaRPr lang="ru-RU" sz="2800" dirty="0" smtClean="0">
              <a:latin typeface="Sitka Text" panose="02000505000000020004" pitchFamily="2" charset="0"/>
            </a:endParaRPr>
          </a:p>
          <a:p>
            <a:r>
              <a:rPr lang="ru-RU" sz="2800" dirty="0">
                <a:latin typeface="Sitka Text" panose="02000505000000020004" pitchFamily="2" charset="0"/>
              </a:rPr>
              <a:t>Город — центральная часть города. Например, «Поехали в город, на площади ледовый городок посмотрим</a:t>
            </a:r>
            <a:r>
              <a:rPr lang="ru-RU" sz="2800" dirty="0" smtClean="0">
                <a:latin typeface="Sitka Text" panose="02000505000000020004" pitchFamily="2" charset="0"/>
              </a:rPr>
              <a:t>»</a:t>
            </a:r>
          </a:p>
          <a:p>
            <a:endParaRPr lang="ru-RU" sz="2800" dirty="0" smtClean="0">
              <a:latin typeface="Sitka Text" panose="02000505000000020004" pitchFamily="2" charset="0"/>
            </a:endParaRPr>
          </a:p>
          <a:p>
            <a:r>
              <a:rPr lang="ru-RU" sz="2800" dirty="0">
                <a:latin typeface="Sitka Text" panose="02000505000000020004" pitchFamily="2" charset="0"/>
              </a:rPr>
              <a:t>Кулёк — пакет, обычно бумажный импровизированный. Например, кулёк семечек</a:t>
            </a: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/>
            </a:r>
            <a:br>
              <a:rPr lang="ru-RU" sz="2800" dirty="0">
                <a:latin typeface="Sitka Text" panose="02000505000000020004" pitchFamily="2" charset="0"/>
              </a:rPr>
            </a:br>
            <a:r>
              <a:rPr lang="ru-RU" sz="2800" dirty="0">
                <a:latin typeface="Sitka Text" panose="02000505000000020004" pitchFamily="2" charset="0"/>
              </a:rPr>
              <a:t>Лентяйка — швабра</a:t>
            </a:r>
            <a:endParaRPr lang="ru-RU" sz="28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786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798195" y="3513221"/>
            <a:ext cx="1199047" cy="115503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2752280" y="3515600"/>
            <a:ext cx="1199047" cy="1155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4760681" y="3539663"/>
            <a:ext cx="1199047" cy="115503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C059EE6-5438-3360-636C-39FCDC097C42}"/>
              </a:ext>
            </a:extLst>
          </p:cNvPr>
          <p:cNvSpPr/>
          <p:nvPr/>
        </p:nvSpPr>
        <p:spPr>
          <a:xfrm>
            <a:off x="798195" y="5169563"/>
            <a:ext cx="1199047" cy="11550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2752280" y="5171942"/>
            <a:ext cx="1199047" cy="1155032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0" name="Рисунок 19" descr="Игровой контроллер со сплошной заливкой">
            <a:extLst>
              <a:ext uri="{FF2B5EF4-FFF2-40B4-BE49-F238E27FC236}">
                <a16:creationId xmlns:a16="http://schemas.microsoft.com/office/drawing/2014/main" id="{DCBC9366-3588-6C86-28B1-8A3BA5111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98272" y="5305379"/>
            <a:ext cx="914400" cy="914400"/>
          </a:xfrm>
          <a:prstGeom prst="rect">
            <a:avLst/>
          </a:prstGeom>
        </p:spPr>
      </p:pic>
      <p:pic>
        <p:nvPicPr>
          <p:cNvPr id="22" name="Рисунок 21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5D16C89C-3DEA-677F-CA6F-794B68526E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84639" y="3660921"/>
            <a:ext cx="914400" cy="914400"/>
          </a:xfrm>
          <a:prstGeom prst="rect">
            <a:avLst/>
          </a:prstGeom>
        </p:spPr>
      </p:pic>
      <p:pic>
        <p:nvPicPr>
          <p:cNvPr id="24" name="Рисунок 23" descr="Справка со сплошной заливкой">
            <a:extLst>
              <a:ext uri="{FF2B5EF4-FFF2-40B4-BE49-F238E27FC236}">
                <a16:creationId xmlns:a16="http://schemas.microsoft.com/office/drawing/2014/main" id="{F02BB1DB-A608-23A9-26C4-E80ABB655E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94603" y="3606988"/>
            <a:ext cx="914400" cy="914400"/>
          </a:xfrm>
          <a:prstGeom prst="rect">
            <a:avLst/>
          </a:prstGeom>
        </p:spPr>
      </p:pic>
      <p:pic>
        <p:nvPicPr>
          <p:cNvPr id="26" name="Рисунок 25" descr="Дом со сплошной заливкой">
            <a:extLst>
              <a:ext uri="{FF2B5EF4-FFF2-40B4-BE49-F238E27FC236}">
                <a16:creationId xmlns:a16="http://schemas.microsoft.com/office/drawing/2014/main" id="{963CDBC5-34F9-87FF-C54B-721DAB0F9B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921762" y="5289879"/>
            <a:ext cx="914400" cy="914400"/>
          </a:xfrm>
          <a:prstGeom prst="rect">
            <a:avLst/>
          </a:prstGeom>
        </p:spPr>
      </p:pic>
      <p:pic>
        <p:nvPicPr>
          <p:cNvPr id="28" name="Рисунок 27" descr="Лампочка и шестеренка со сплошной заливкой">
            <a:extLst>
              <a:ext uri="{FF2B5EF4-FFF2-40B4-BE49-F238E27FC236}">
                <a16:creationId xmlns:a16="http://schemas.microsoft.com/office/drawing/2014/main" id="{5A83F432-2254-CCA6-4D31-D6182B20F85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947463" y="36336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0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647701" y="979714"/>
            <a:ext cx="5524499" cy="892341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sp>
        <p:nvSpPr>
          <p:cNvPr id="5" name="Прямоугольник 4"/>
          <p:cNvSpPr/>
          <p:nvPr/>
        </p:nvSpPr>
        <p:spPr>
          <a:xfrm>
            <a:off x="783771" y="1375605"/>
            <a:ext cx="517615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Sitka Text" panose="02000505000000020004" pitchFamily="2" charset="0"/>
              </a:rPr>
              <a:t>«Троекуров 3-го января </a:t>
            </a:r>
            <a:r>
              <a:rPr lang="ru-RU" sz="2400" dirty="0">
                <a:solidFill>
                  <a:srgbClr val="000000"/>
                </a:solidFill>
                <a:latin typeface="Sitka Text" panose="02000505000000020004" pitchFamily="2" charset="0"/>
              </a:rPr>
              <a:t>сего года взошел в сей суд с прошением, что хотя помянутый гвардии </a:t>
            </a:r>
            <a:r>
              <a:rPr lang="ru-RU" sz="2400" dirty="0" smtClean="0">
                <a:solidFill>
                  <a:srgbClr val="000000"/>
                </a:solidFill>
                <a:latin typeface="Sitka Text" panose="02000505000000020004" pitchFamily="2" charset="0"/>
              </a:rPr>
              <a:t>поручик.»</a:t>
            </a:r>
          </a:p>
          <a:p>
            <a:pPr algn="ctr"/>
            <a:endParaRPr lang="ru-RU" sz="2400" dirty="0">
              <a:solidFill>
                <a:srgbClr val="000000"/>
              </a:solidFill>
              <a:latin typeface="Sitka Text" panose="02000505000000020004" pitchFamily="2" charset="0"/>
            </a:endParaRPr>
          </a:p>
          <a:p>
            <a:pPr algn="ctr"/>
            <a:r>
              <a:rPr lang="ru-RU" sz="2400" dirty="0">
                <a:latin typeface="Sitka Text" panose="02000505000000020004" pitchFamily="2" charset="0"/>
              </a:rPr>
              <a:t>«Не бойтесь, государь милостив, я буду просить его. Он нас не обидит. Мы все его дети. А как ему за вас будет заступиться, если вы станете бунтовать и разбойничать»</a:t>
            </a:r>
            <a:endParaRPr lang="ru-RU" sz="2400" dirty="0">
              <a:latin typeface="Sitka Text" panose="02000505000000020004" pitchFamily="2" charset="0"/>
            </a:endParaRPr>
          </a:p>
        </p:txBody>
      </p:sp>
      <p:pic>
        <p:nvPicPr>
          <p:cNvPr id="2050" name="Picture 2" descr="https://rusongplays.ru/img.php?aHR0cDovL2NzNjMxMzI1LnZrLm1lL3Y2MzEzMjUxNjgvMzY0ZS8yX1JReGk0clJTRS5qcGc=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27" y="5718945"/>
            <a:ext cx="2743106" cy="39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17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798195" y="3513221"/>
            <a:ext cx="1199047" cy="115503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2752280" y="3515600"/>
            <a:ext cx="1199047" cy="1155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4760681" y="3539663"/>
            <a:ext cx="1199047" cy="115503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C059EE6-5438-3360-636C-39FCDC097C42}"/>
              </a:ext>
            </a:extLst>
          </p:cNvPr>
          <p:cNvSpPr/>
          <p:nvPr/>
        </p:nvSpPr>
        <p:spPr>
          <a:xfrm>
            <a:off x="798195" y="5169563"/>
            <a:ext cx="1199047" cy="11550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2752280" y="5171942"/>
            <a:ext cx="1199047" cy="1155032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0" name="Рисунок 19" descr="Игровой контроллер со сплошной заливкой">
            <a:extLst>
              <a:ext uri="{FF2B5EF4-FFF2-40B4-BE49-F238E27FC236}">
                <a16:creationId xmlns:a16="http://schemas.microsoft.com/office/drawing/2014/main" id="{DCBC9366-3588-6C86-28B1-8A3BA5111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98272" y="5305379"/>
            <a:ext cx="914400" cy="914400"/>
          </a:xfrm>
          <a:prstGeom prst="rect">
            <a:avLst/>
          </a:prstGeom>
        </p:spPr>
      </p:pic>
      <p:pic>
        <p:nvPicPr>
          <p:cNvPr id="22" name="Рисунок 21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5D16C89C-3DEA-677F-CA6F-794B68526E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84639" y="3660921"/>
            <a:ext cx="914400" cy="914400"/>
          </a:xfrm>
          <a:prstGeom prst="rect">
            <a:avLst/>
          </a:prstGeom>
        </p:spPr>
      </p:pic>
      <p:pic>
        <p:nvPicPr>
          <p:cNvPr id="24" name="Рисунок 23" descr="Справка со сплошной заливкой">
            <a:extLst>
              <a:ext uri="{FF2B5EF4-FFF2-40B4-BE49-F238E27FC236}">
                <a16:creationId xmlns:a16="http://schemas.microsoft.com/office/drawing/2014/main" id="{F02BB1DB-A608-23A9-26C4-E80ABB655E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94603" y="3606988"/>
            <a:ext cx="914400" cy="914400"/>
          </a:xfrm>
          <a:prstGeom prst="rect">
            <a:avLst/>
          </a:prstGeom>
        </p:spPr>
      </p:pic>
      <p:pic>
        <p:nvPicPr>
          <p:cNvPr id="26" name="Рисунок 25" descr="Дом со сплошной заливкой">
            <a:extLst>
              <a:ext uri="{FF2B5EF4-FFF2-40B4-BE49-F238E27FC236}">
                <a16:creationId xmlns:a16="http://schemas.microsoft.com/office/drawing/2014/main" id="{963CDBC5-34F9-87FF-C54B-721DAB0F9B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921762" y="5289879"/>
            <a:ext cx="914400" cy="914400"/>
          </a:xfrm>
          <a:prstGeom prst="rect">
            <a:avLst/>
          </a:prstGeom>
        </p:spPr>
      </p:pic>
      <p:pic>
        <p:nvPicPr>
          <p:cNvPr id="28" name="Рисунок 27" descr="Лампочка и шестеренка со сплошной заливкой">
            <a:extLst>
              <a:ext uri="{FF2B5EF4-FFF2-40B4-BE49-F238E27FC236}">
                <a16:creationId xmlns:a16="http://schemas.microsoft.com/office/drawing/2014/main" id="{5A83F432-2254-CCA6-4D31-D6182B20F85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947463" y="36336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6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755038" y="1033079"/>
            <a:ext cx="5332941" cy="8870048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00856A4-F0C5-AF91-EADA-6FFAB162ABF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00" b="52539"/>
          <a:stretch>
            <a:fillRect/>
          </a:stretch>
        </p:blipFill>
        <p:spPr>
          <a:xfrm>
            <a:off x="981038" y="2541909"/>
            <a:ext cx="2724688" cy="1771486"/>
          </a:xfrm>
          <a:custGeom>
            <a:avLst/>
            <a:gdLst>
              <a:gd name="connsiteX0" fmla="*/ 0 w 5159830"/>
              <a:gd name="connsiteY0" fmla="*/ 0 h 2873834"/>
              <a:gd name="connsiteX1" fmla="*/ 3352703 w 5159830"/>
              <a:gd name="connsiteY1" fmla="*/ 0 h 2873834"/>
              <a:gd name="connsiteX2" fmla="*/ 3352703 w 5159830"/>
              <a:gd name="connsiteY2" fmla="*/ 1077688 h 2873834"/>
              <a:gd name="connsiteX3" fmla="*/ 4441371 w 5159830"/>
              <a:gd name="connsiteY3" fmla="*/ 1077688 h 2873834"/>
              <a:gd name="connsiteX4" fmla="*/ 4441371 w 5159830"/>
              <a:gd name="connsiteY4" fmla="*/ 718459 h 2873834"/>
              <a:gd name="connsiteX5" fmla="*/ 5159830 w 5159830"/>
              <a:gd name="connsiteY5" fmla="*/ 1436916 h 2873834"/>
              <a:gd name="connsiteX6" fmla="*/ 5159830 w 5159830"/>
              <a:gd name="connsiteY6" fmla="*/ 1436917 h 2873834"/>
              <a:gd name="connsiteX7" fmla="*/ 4441371 w 5159830"/>
              <a:gd name="connsiteY7" fmla="*/ 2155376 h 2873834"/>
              <a:gd name="connsiteX8" fmla="*/ 4441371 w 5159830"/>
              <a:gd name="connsiteY8" fmla="*/ 1796146 h 2873834"/>
              <a:gd name="connsiteX9" fmla="*/ 3352703 w 5159830"/>
              <a:gd name="connsiteY9" fmla="*/ 1796146 h 2873834"/>
              <a:gd name="connsiteX10" fmla="*/ 3352703 w 5159830"/>
              <a:gd name="connsiteY10" fmla="*/ 2873834 h 2873834"/>
              <a:gd name="connsiteX11" fmla="*/ 0 w 5159830"/>
              <a:gd name="connsiteY11" fmla="*/ 2873834 h 287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9830" h="2873834">
                <a:moveTo>
                  <a:pt x="0" y="0"/>
                </a:moveTo>
                <a:lnTo>
                  <a:pt x="3352703" y="0"/>
                </a:lnTo>
                <a:lnTo>
                  <a:pt x="3352703" y="1077688"/>
                </a:lnTo>
                <a:lnTo>
                  <a:pt x="4441371" y="1077688"/>
                </a:lnTo>
                <a:lnTo>
                  <a:pt x="4441371" y="718459"/>
                </a:lnTo>
                <a:lnTo>
                  <a:pt x="5159830" y="1436916"/>
                </a:lnTo>
                <a:lnTo>
                  <a:pt x="5159830" y="1436917"/>
                </a:lnTo>
                <a:lnTo>
                  <a:pt x="4441371" y="2155376"/>
                </a:lnTo>
                <a:lnTo>
                  <a:pt x="4441371" y="1796146"/>
                </a:lnTo>
                <a:lnTo>
                  <a:pt x="3352703" y="1796146"/>
                </a:lnTo>
                <a:lnTo>
                  <a:pt x="3352703" y="2873834"/>
                </a:lnTo>
                <a:lnTo>
                  <a:pt x="0" y="2873834"/>
                </a:lnTo>
                <a:close/>
              </a:path>
            </a:pathLst>
          </a:custGeom>
          <a:ln w="76200">
            <a:solidFill>
              <a:schemeClr val="tx1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F39B80-578C-A04B-96D1-D9540AB6B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" b="58095"/>
          <a:stretch>
            <a:fillRect/>
          </a:stretch>
        </p:blipFill>
        <p:spPr bwMode="auto">
          <a:xfrm>
            <a:off x="981038" y="5859804"/>
            <a:ext cx="2724689" cy="1771486"/>
          </a:xfrm>
          <a:custGeom>
            <a:avLst/>
            <a:gdLst>
              <a:gd name="connsiteX0" fmla="*/ 0 w 5159831"/>
              <a:gd name="connsiteY0" fmla="*/ 0 h 2873834"/>
              <a:gd name="connsiteX1" fmla="*/ 3352703 w 5159831"/>
              <a:gd name="connsiteY1" fmla="*/ 0 h 2873834"/>
              <a:gd name="connsiteX2" fmla="*/ 3352703 w 5159831"/>
              <a:gd name="connsiteY2" fmla="*/ 1077688 h 2873834"/>
              <a:gd name="connsiteX3" fmla="*/ 4441372 w 5159831"/>
              <a:gd name="connsiteY3" fmla="*/ 1077688 h 2873834"/>
              <a:gd name="connsiteX4" fmla="*/ 4441372 w 5159831"/>
              <a:gd name="connsiteY4" fmla="*/ 718459 h 2873834"/>
              <a:gd name="connsiteX5" fmla="*/ 5159831 w 5159831"/>
              <a:gd name="connsiteY5" fmla="*/ 1436917 h 2873834"/>
              <a:gd name="connsiteX6" fmla="*/ 4441372 w 5159831"/>
              <a:gd name="connsiteY6" fmla="*/ 2155376 h 2873834"/>
              <a:gd name="connsiteX7" fmla="*/ 4441372 w 5159831"/>
              <a:gd name="connsiteY7" fmla="*/ 1796146 h 2873834"/>
              <a:gd name="connsiteX8" fmla="*/ 3352703 w 5159831"/>
              <a:gd name="connsiteY8" fmla="*/ 1796146 h 2873834"/>
              <a:gd name="connsiteX9" fmla="*/ 3352703 w 5159831"/>
              <a:gd name="connsiteY9" fmla="*/ 2873834 h 2873834"/>
              <a:gd name="connsiteX10" fmla="*/ 0 w 5159831"/>
              <a:gd name="connsiteY10" fmla="*/ 2873834 h 287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59831" h="2873834">
                <a:moveTo>
                  <a:pt x="0" y="0"/>
                </a:moveTo>
                <a:lnTo>
                  <a:pt x="3352703" y="0"/>
                </a:lnTo>
                <a:lnTo>
                  <a:pt x="3352703" y="1077688"/>
                </a:lnTo>
                <a:lnTo>
                  <a:pt x="4441372" y="1077688"/>
                </a:lnTo>
                <a:lnTo>
                  <a:pt x="4441372" y="718459"/>
                </a:lnTo>
                <a:lnTo>
                  <a:pt x="5159831" y="1436917"/>
                </a:lnTo>
                <a:lnTo>
                  <a:pt x="4441372" y="2155376"/>
                </a:lnTo>
                <a:lnTo>
                  <a:pt x="4441372" y="1796146"/>
                </a:lnTo>
                <a:lnTo>
                  <a:pt x="3352703" y="1796146"/>
                </a:lnTo>
                <a:lnTo>
                  <a:pt x="3352703" y="2873834"/>
                </a:lnTo>
                <a:lnTo>
                  <a:pt x="0" y="2873834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1CEA65-4F24-6676-FC3E-3571364E2CED}"/>
              </a:ext>
            </a:extLst>
          </p:cNvPr>
          <p:cNvSpPr txBox="1"/>
          <p:nvPr/>
        </p:nvSpPr>
        <p:spPr>
          <a:xfrm>
            <a:off x="3690743" y="2208343"/>
            <a:ext cx="21712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Sitka Text" panose="02000505000000020004" pitchFamily="2" charset="0"/>
              </a:rPr>
              <a:t>Упр. 150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8E2A9F-3B4F-03DB-D9D5-DF19219C8B02}"/>
              </a:ext>
            </a:extLst>
          </p:cNvPr>
          <p:cNvSpPr txBox="1"/>
          <p:nvPr/>
        </p:nvSpPr>
        <p:spPr>
          <a:xfrm>
            <a:off x="3868441" y="5683718"/>
            <a:ext cx="21712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latin typeface="Sitka Text" panose="02000505000000020004" pitchFamily="2" charset="0"/>
              </a:rPr>
              <a:t>Упр. 120</a:t>
            </a:r>
          </a:p>
        </p:txBody>
      </p:sp>
    </p:spTree>
    <p:extLst>
      <p:ext uri="{BB962C8B-B14F-4D97-AF65-F5344CB8AC3E}">
        <p14:creationId xmlns:p14="http://schemas.microsoft.com/office/powerpoint/2010/main" val="106782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647701" y="979714"/>
            <a:ext cx="5524499" cy="892341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C0934D33-C960-3C5C-276C-94CBDB6BB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" y="1549807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9A251620-0C8D-6CEC-DA18-B9832E008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41270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FE8DEC2-1DD7-8763-A80F-89D6B21FC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63" y="6860132"/>
            <a:ext cx="571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DB56A9-852D-00EA-3A0A-7583B86474AE}"/>
              </a:ext>
            </a:extLst>
          </p:cNvPr>
          <p:cNvSpPr txBox="1"/>
          <p:nvPr/>
        </p:nvSpPr>
        <p:spPr>
          <a:xfrm>
            <a:off x="776036" y="2011471"/>
            <a:ext cx="507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Sitka Text" panose="02000505000000020004" pitchFamily="2" charset="0"/>
              </a:rPr>
              <a:t>ДИАЛЕКТИЗМЫ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647F51-686F-1414-B4B4-3ED76755E467}"/>
              </a:ext>
            </a:extLst>
          </p:cNvPr>
          <p:cNvSpPr txBox="1"/>
          <p:nvPr/>
        </p:nvSpPr>
        <p:spPr>
          <a:xfrm>
            <a:off x="712557" y="4491614"/>
            <a:ext cx="50893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Sitka Text" panose="02000505000000020004" pitchFamily="2" charset="0"/>
              </a:rPr>
              <a:t>ЧТО ТАКОЕ ДИАЛЕКТИЗМЫ</a:t>
            </a:r>
            <a:endParaRPr lang="ru-RU" sz="3600" dirty="0">
              <a:latin typeface="Sitka Text" panose="020005050000000200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4D2F4F-38A9-34BE-02F7-99A573CA1642}"/>
              </a:ext>
            </a:extLst>
          </p:cNvPr>
          <p:cNvSpPr txBox="1"/>
          <p:nvPr/>
        </p:nvSpPr>
        <p:spPr>
          <a:xfrm>
            <a:off x="709863" y="7055735"/>
            <a:ext cx="52447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Sitka Text" panose="02000505000000020004" pitchFamily="2" charset="0"/>
              </a:rPr>
              <a:t>НАХОДИТЬ В ТЕКСТЕ</a:t>
            </a:r>
            <a:endParaRPr lang="ru-RU" sz="36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1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6C39295D-32CC-6AE0-17F8-1B701BD6CCE5}"/>
              </a:ext>
            </a:extLst>
          </p:cNvPr>
          <p:cNvGrpSpPr/>
          <p:nvPr/>
        </p:nvGrpSpPr>
        <p:grpSpPr>
          <a:xfrm>
            <a:off x="798195" y="1636295"/>
            <a:ext cx="5297805" cy="7866933"/>
            <a:chOff x="798195" y="3513221"/>
            <a:chExt cx="1199047" cy="1155032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id="{DF2C9B55-1B1B-088E-423D-A81A5C637029}"/>
                </a:ext>
              </a:extLst>
            </p:cNvPr>
            <p:cNvSpPr/>
            <p:nvPr/>
          </p:nvSpPr>
          <p:spPr>
            <a:xfrm>
              <a:off x="798195" y="3513221"/>
              <a:ext cx="1199047" cy="115503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2" name="Рисунок 21" descr="Квадратная академическая шапочка со сплошной заливкой">
              <a:extLst>
                <a:ext uri="{FF2B5EF4-FFF2-40B4-BE49-F238E27FC236}">
                  <a16:creationId xmlns:a16="http://schemas.microsoft.com/office/drawing/2014/main" id="{5D16C89C-3DEA-677F-CA6F-794B68526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984639" y="366092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639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DF207A8-5C93-F85A-7003-E93D7BD87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15600"/>
              </p:ext>
            </p:extLst>
          </p:nvPr>
        </p:nvGraphicFramePr>
        <p:xfrm>
          <a:off x="652211" y="1643895"/>
          <a:ext cx="5614737" cy="701272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74437">
                  <a:extLst>
                    <a:ext uri="{9D8B030D-6E8A-4147-A177-3AD203B41FA5}">
                      <a16:colId xmlns:a16="http://schemas.microsoft.com/office/drawing/2014/main" val="838242710"/>
                    </a:ext>
                  </a:extLst>
                </a:gridCol>
                <a:gridCol w="1552452">
                  <a:extLst>
                    <a:ext uri="{9D8B030D-6E8A-4147-A177-3AD203B41FA5}">
                      <a16:colId xmlns:a16="http://schemas.microsoft.com/office/drawing/2014/main" val="2400979062"/>
                    </a:ext>
                  </a:extLst>
                </a:gridCol>
                <a:gridCol w="2187848">
                  <a:extLst>
                    <a:ext uri="{9D8B030D-6E8A-4147-A177-3AD203B41FA5}">
                      <a16:colId xmlns:a16="http://schemas.microsoft.com/office/drawing/2014/main" val="3684645020"/>
                    </a:ext>
                  </a:extLst>
                </a:gridCol>
              </a:tblGrid>
              <a:tr h="4812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Sitka Text" panose="02000505000000020004" pitchFamily="2" charset="0"/>
                        </a:rPr>
                        <a:t>Парикмахер</a:t>
                      </a:r>
                      <a:endParaRPr lang="ru-RU" sz="20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Sitka Text" panose="02000505000000020004" pitchFamily="2" charset="0"/>
                        </a:rPr>
                        <a:t>Продавец</a:t>
                      </a:r>
                      <a:endParaRPr lang="ru-RU" sz="20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Sitka Text" panose="02000505000000020004" pitchFamily="2" charset="0"/>
                        </a:rPr>
                        <a:t>Врач</a:t>
                      </a:r>
                      <a:endParaRPr lang="ru-RU" sz="20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353252"/>
                  </a:ext>
                </a:extLst>
              </a:tr>
              <a:tr h="1306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расчёска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чек</a:t>
                      </a: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шприц</a:t>
                      </a: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7590350"/>
                  </a:ext>
                </a:extLst>
              </a:tr>
              <a:tr h="1306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фен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касса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реанимация </a:t>
                      </a: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9260035"/>
                  </a:ext>
                </a:extLst>
              </a:tr>
              <a:tr h="1306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шампунь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деньги 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диагноз </a:t>
                      </a: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168345"/>
                  </a:ext>
                </a:extLst>
              </a:tr>
              <a:tr h="1306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парик 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вакцина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8825297"/>
                  </a:ext>
                </a:extLst>
              </a:tr>
              <a:tr h="1306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ножницы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500" b="1" dirty="0">
                          <a:effectLst/>
                          <a:latin typeface="Sitka Text" panose="02000505000000020004" pitchFamily="2" charset="0"/>
                        </a:rPr>
                        <a:t> </a:t>
                      </a:r>
                      <a:r>
                        <a:rPr kumimoji="0" lang="ru-RU" altLang="ru-RU" sz="2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itka Text" panose="02000505000000020004" pitchFamily="2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скальпель</a:t>
                      </a:r>
                      <a:endParaRPr lang="ru-RU" sz="2500" b="1" dirty="0">
                        <a:effectLst/>
                        <a:latin typeface="Sitka Text" panose="02000505000000020004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48" marR="63248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1723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99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86443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669471" y="1636295"/>
            <a:ext cx="5519058" cy="786693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6DBA72-7A29-04F8-6A8B-C8D7AA90EED7}"/>
              </a:ext>
            </a:extLst>
          </p:cNvPr>
          <p:cNvSpPr txBox="1"/>
          <p:nvPr/>
        </p:nvSpPr>
        <p:spPr>
          <a:xfrm>
            <a:off x="669471" y="1636295"/>
            <a:ext cx="5519058" cy="7922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400" b="1" dirty="0">
                <a:latin typeface="Sitka Text" panose="02000505000000020004" pitchFamily="2" charset="0"/>
              </a:rPr>
              <a:t>Оценивание:</a:t>
            </a:r>
          </a:p>
          <a:p>
            <a:pPr algn="ctr">
              <a:lnSpc>
                <a:spcPct val="80000"/>
              </a:lnSpc>
            </a:pPr>
            <a:endParaRPr lang="ru-RU" sz="5400" b="1" dirty="0">
              <a:latin typeface="Sitka Text" panose="02000505000000020004" pitchFamily="2" charset="0"/>
            </a:endParaRPr>
          </a:p>
          <a:p>
            <a:pPr algn="ctr">
              <a:lnSpc>
                <a:spcPct val="80000"/>
              </a:lnSpc>
            </a:pPr>
            <a:r>
              <a:rPr lang="ru-RU" sz="6600" dirty="0">
                <a:latin typeface="Sitka Text" panose="02000505000000020004" pitchFamily="2" charset="0"/>
              </a:rPr>
              <a:t>15-13 слов – «5»</a:t>
            </a:r>
          </a:p>
          <a:p>
            <a:pPr algn="ctr">
              <a:lnSpc>
                <a:spcPct val="80000"/>
              </a:lnSpc>
            </a:pPr>
            <a:endParaRPr lang="ru-RU" sz="6600" dirty="0">
              <a:latin typeface="Sitka Text" panose="02000505000000020004" pitchFamily="2" charset="0"/>
            </a:endParaRPr>
          </a:p>
          <a:p>
            <a:pPr algn="ctr">
              <a:lnSpc>
                <a:spcPct val="80000"/>
              </a:lnSpc>
            </a:pPr>
            <a:r>
              <a:rPr lang="ru-RU" sz="6600" dirty="0">
                <a:latin typeface="Sitka Text" panose="02000505000000020004" pitchFamily="2" charset="0"/>
              </a:rPr>
              <a:t>12-10 слов – «4»</a:t>
            </a:r>
          </a:p>
          <a:p>
            <a:pPr algn="ctr">
              <a:lnSpc>
                <a:spcPct val="80000"/>
              </a:lnSpc>
            </a:pPr>
            <a:endParaRPr lang="ru-RU" sz="6600" dirty="0">
              <a:latin typeface="Sitka Text" panose="02000505000000020004" pitchFamily="2" charset="0"/>
            </a:endParaRPr>
          </a:p>
          <a:p>
            <a:pPr algn="ctr">
              <a:lnSpc>
                <a:spcPct val="80000"/>
              </a:lnSpc>
            </a:pPr>
            <a:r>
              <a:rPr lang="ru-RU" sz="6600" dirty="0">
                <a:latin typeface="Sitka Text" panose="02000505000000020004" pitchFamily="2" charset="0"/>
              </a:rPr>
              <a:t>9-6 слов – </a:t>
            </a:r>
          </a:p>
          <a:p>
            <a:pPr algn="ctr">
              <a:lnSpc>
                <a:spcPct val="80000"/>
              </a:lnSpc>
            </a:pPr>
            <a:r>
              <a:rPr lang="ru-RU" sz="6600" dirty="0">
                <a:latin typeface="Sitka Text" panose="02000505000000020004" pitchFamily="2" charset="0"/>
              </a:rPr>
              <a:t>«3»</a:t>
            </a:r>
          </a:p>
        </p:txBody>
      </p:sp>
    </p:spTree>
    <p:extLst>
      <p:ext uri="{BB962C8B-B14F-4D97-AF65-F5344CB8AC3E}">
        <p14:creationId xmlns:p14="http://schemas.microsoft.com/office/powerpoint/2010/main" val="307758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F2C9B55-1B1B-088E-423D-A81A5C637029}"/>
              </a:ext>
            </a:extLst>
          </p:cNvPr>
          <p:cNvSpPr/>
          <p:nvPr/>
        </p:nvSpPr>
        <p:spPr>
          <a:xfrm>
            <a:off x="798195" y="3513221"/>
            <a:ext cx="1199047" cy="1155032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2752280" y="3515600"/>
            <a:ext cx="1199047" cy="1155032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50AA863-7C83-203C-AAD3-D2D304A04CAB}"/>
              </a:ext>
            </a:extLst>
          </p:cNvPr>
          <p:cNvSpPr/>
          <p:nvPr/>
        </p:nvSpPr>
        <p:spPr>
          <a:xfrm>
            <a:off x="4760681" y="3539663"/>
            <a:ext cx="1199047" cy="115503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4C059EE6-5438-3360-636C-39FCDC097C42}"/>
              </a:ext>
            </a:extLst>
          </p:cNvPr>
          <p:cNvSpPr/>
          <p:nvPr/>
        </p:nvSpPr>
        <p:spPr>
          <a:xfrm>
            <a:off x="798195" y="5169563"/>
            <a:ext cx="1199047" cy="1155032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745283C4-C4D4-9F9B-00A4-2B68B9DC8F45}"/>
              </a:ext>
            </a:extLst>
          </p:cNvPr>
          <p:cNvSpPr/>
          <p:nvPr/>
        </p:nvSpPr>
        <p:spPr>
          <a:xfrm>
            <a:off x="2752280" y="5171942"/>
            <a:ext cx="1199047" cy="1155032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pic>
        <p:nvPicPr>
          <p:cNvPr id="20" name="Рисунок 19" descr="Игровой контроллер со сплошной заливкой">
            <a:extLst>
              <a:ext uri="{FF2B5EF4-FFF2-40B4-BE49-F238E27FC236}">
                <a16:creationId xmlns:a16="http://schemas.microsoft.com/office/drawing/2014/main" id="{DCBC9366-3588-6C86-28B1-8A3BA5111B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98272" y="5305379"/>
            <a:ext cx="914400" cy="914400"/>
          </a:xfrm>
          <a:prstGeom prst="rect">
            <a:avLst/>
          </a:prstGeom>
        </p:spPr>
      </p:pic>
      <p:pic>
        <p:nvPicPr>
          <p:cNvPr id="22" name="Рисунок 21" descr="Квадратная академическая шапочка со сплошной заливкой">
            <a:extLst>
              <a:ext uri="{FF2B5EF4-FFF2-40B4-BE49-F238E27FC236}">
                <a16:creationId xmlns:a16="http://schemas.microsoft.com/office/drawing/2014/main" id="{5D16C89C-3DEA-677F-CA6F-794B68526E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984639" y="3660921"/>
            <a:ext cx="914400" cy="914400"/>
          </a:xfrm>
          <a:prstGeom prst="rect">
            <a:avLst/>
          </a:prstGeom>
        </p:spPr>
      </p:pic>
      <p:pic>
        <p:nvPicPr>
          <p:cNvPr id="24" name="Рисунок 23" descr="Справка со сплошной заливкой">
            <a:extLst>
              <a:ext uri="{FF2B5EF4-FFF2-40B4-BE49-F238E27FC236}">
                <a16:creationId xmlns:a16="http://schemas.microsoft.com/office/drawing/2014/main" id="{F02BB1DB-A608-23A9-26C4-E80ABB655E5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2894603" y="3606988"/>
            <a:ext cx="914400" cy="914400"/>
          </a:xfrm>
          <a:prstGeom prst="rect">
            <a:avLst/>
          </a:prstGeom>
        </p:spPr>
      </p:pic>
      <p:pic>
        <p:nvPicPr>
          <p:cNvPr id="26" name="Рисунок 25" descr="Дом со сплошной заливкой">
            <a:extLst>
              <a:ext uri="{FF2B5EF4-FFF2-40B4-BE49-F238E27FC236}">
                <a16:creationId xmlns:a16="http://schemas.microsoft.com/office/drawing/2014/main" id="{963CDBC5-34F9-87FF-C54B-721DAB0F9B8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921762" y="5289879"/>
            <a:ext cx="914400" cy="914400"/>
          </a:xfrm>
          <a:prstGeom prst="rect">
            <a:avLst/>
          </a:prstGeom>
        </p:spPr>
      </p:pic>
      <p:pic>
        <p:nvPicPr>
          <p:cNvPr id="28" name="Рисунок 27" descr="Лампочка и шестеренка со сплошной заливкой">
            <a:extLst>
              <a:ext uri="{FF2B5EF4-FFF2-40B4-BE49-F238E27FC236}">
                <a16:creationId xmlns:a16="http://schemas.microsoft.com/office/drawing/2014/main" id="{5A83F432-2254-CCA6-4D31-D6182B20F85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4947463" y="363369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1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734930" y="986590"/>
            <a:ext cx="5377112" cy="8980357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A6B8BA74-524D-8B1C-9A64-918E209E310B}"/>
              </a:ext>
            </a:extLst>
          </p:cNvPr>
          <p:cNvGrpSpPr/>
          <p:nvPr/>
        </p:nvGrpSpPr>
        <p:grpSpPr>
          <a:xfrm>
            <a:off x="745958" y="986590"/>
            <a:ext cx="25348561" cy="8644169"/>
            <a:chOff x="745958" y="986590"/>
            <a:chExt cx="25348561" cy="8644169"/>
          </a:xfrm>
        </p:grpSpPr>
        <p:pic>
          <p:nvPicPr>
            <p:cNvPr id="9222" name="Picture 6">
              <a:extLst>
                <a:ext uri="{FF2B5EF4-FFF2-40B4-BE49-F238E27FC236}">
                  <a16:creationId xmlns:a16="http://schemas.microsoft.com/office/drawing/2014/main" id="{E6E6AD93-5791-8ACB-6987-6C7EBA6ACE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755" y="986590"/>
              <a:ext cx="4381329" cy="3328593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56A8B63-DE18-7ED6-FAC4-DE7382F76542}"/>
                </a:ext>
              </a:extLst>
            </p:cNvPr>
            <p:cNvSpPr txBox="1"/>
            <p:nvPr/>
          </p:nvSpPr>
          <p:spPr>
            <a:xfrm>
              <a:off x="745958" y="4090781"/>
              <a:ext cx="5366084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i="0" dirty="0">
                  <a:effectLst/>
                  <a:latin typeface="Sitka Text" panose="02000505000000020004" pitchFamily="2" charset="0"/>
                </a:rPr>
                <a:t>Павел Петрович Бажов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(1879 —1950)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— русский и советский писатель, фольклорист, публицист, журналист. Получил известность как автор уральских сказов. </a:t>
              </a:r>
            </a:p>
          </p:txBody>
        </p:sp>
        <p:pic>
          <p:nvPicPr>
            <p:cNvPr id="9224" name="Picture 8">
              <a:extLst>
                <a:ext uri="{FF2B5EF4-FFF2-40B4-BE49-F238E27FC236}">
                  <a16:creationId xmlns:a16="http://schemas.microsoft.com/office/drawing/2014/main" id="{3980ECEC-9578-C5A0-E243-2C4FDFC60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1290" y="1891847"/>
              <a:ext cx="5024123" cy="7169842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135636-098A-8470-EA7A-0C72340D7388}"/>
                </a:ext>
              </a:extLst>
            </p:cNvPr>
            <p:cNvSpPr txBox="1"/>
            <p:nvPr/>
          </p:nvSpPr>
          <p:spPr>
            <a:xfrm>
              <a:off x="14760772" y="3693746"/>
              <a:ext cx="5366084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«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Вахоня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 - мужик тяжёлый, борода до пупа, кулак - глядеть страшно, нога медвежья, и разговор 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»</a:t>
              </a:r>
              <a:r>
                <a:rPr lang="ru-RU" sz="360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 </a:t>
              </a:r>
              <a:endParaRPr lang="ru-RU" sz="3600" dirty="0">
                <a:latin typeface="Sitka Text" panose="02000505000000020004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007B99-2796-A1EC-59B9-0917CB5FA40F}"/>
                </a:ext>
              </a:extLst>
            </p:cNvPr>
            <p:cNvSpPr txBox="1"/>
            <p:nvPr/>
          </p:nvSpPr>
          <p:spPr>
            <a:xfrm>
              <a:off x="20728435" y="3509080"/>
              <a:ext cx="5366084" cy="37856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000" b="1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6000" b="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- невнятно говорящий, бормочущий.</a:t>
              </a:r>
              <a:endParaRPr lang="ru-RU" sz="6000" dirty="0">
                <a:latin typeface="Sitka Text" panose="02000505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04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734930" y="986590"/>
            <a:ext cx="5377112" cy="8980357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A6B8BA74-524D-8B1C-9A64-918E209E310B}"/>
              </a:ext>
            </a:extLst>
          </p:cNvPr>
          <p:cNvGrpSpPr/>
          <p:nvPr/>
        </p:nvGrpSpPr>
        <p:grpSpPr>
          <a:xfrm>
            <a:off x="-6562239" y="1154683"/>
            <a:ext cx="25348561" cy="8644169"/>
            <a:chOff x="745958" y="986590"/>
            <a:chExt cx="25348561" cy="8644169"/>
          </a:xfrm>
        </p:grpSpPr>
        <p:pic>
          <p:nvPicPr>
            <p:cNvPr id="9222" name="Picture 6">
              <a:extLst>
                <a:ext uri="{FF2B5EF4-FFF2-40B4-BE49-F238E27FC236}">
                  <a16:creationId xmlns:a16="http://schemas.microsoft.com/office/drawing/2014/main" id="{E6E6AD93-5791-8ACB-6987-6C7EBA6ACE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755" y="986590"/>
              <a:ext cx="4381329" cy="3328593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56A8B63-DE18-7ED6-FAC4-DE7382F76542}"/>
                </a:ext>
              </a:extLst>
            </p:cNvPr>
            <p:cNvSpPr txBox="1"/>
            <p:nvPr/>
          </p:nvSpPr>
          <p:spPr>
            <a:xfrm>
              <a:off x="745958" y="4090781"/>
              <a:ext cx="5366084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i="0" dirty="0">
                  <a:effectLst/>
                  <a:latin typeface="Sitka Text" panose="02000505000000020004" pitchFamily="2" charset="0"/>
                </a:rPr>
                <a:t>Павел Петрович Бажов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(1879 —1950)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— русский и советский писатель, фольклорист, публицист, журналист. Получил известность как автор уральских сказов. </a:t>
              </a:r>
            </a:p>
          </p:txBody>
        </p:sp>
        <p:pic>
          <p:nvPicPr>
            <p:cNvPr id="9224" name="Picture 8">
              <a:extLst>
                <a:ext uri="{FF2B5EF4-FFF2-40B4-BE49-F238E27FC236}">
                  <a16:creationId xmlns:a16="http://schemas.microsoft.com/office/drawing/2014/main" id="{3980ECEC-9578-C5A0-E243-2C4FDFC60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1290" y="1891847"/>
              <a:ext cx="5024123" cy="7169842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135636-098A-8470-EA7A-0C72340D7388}"/>
                </a:ext>
              </a:extLst>
            </p:cNvPr>
            <p:cNvSpPr txBox="1"/>
            <p:nvPr/>
          </p:nvSpPr>
          <p:spPr>
            <a:xfrm>
              <a:off x="14760772" y="3693746"/>
              <a:ext cx="5366084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«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Вахоня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 - мужик тяжёлый, борода до пупа, кулак - глядеть страшно, нога медвежья, и разговор 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»</a:t>
              </a:r>
              <a:r>
                <a:rPr lang="ru-RU" sz="360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 </a:t>
              </a:r>
              <a:endParaRPr lang="ru-RU" sz="3600" dirty="0">
                <a:latin typeface="Sitka Text" panose="02000505000000020004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007B99-2796-A1EC-59B9-0917CB5FA40F}"/>
                </a:ext>
              </a:extLst>
            </p:cNvPr>
            <p:cNvSpPr txBox="1"/>
            <p:nvPr/>
          </p:nvSpPr>
          <p:spPr>
            <a:xfrm>
              <a:off x="20728435" y="3509080"/>
              <a:ext cx="5366084" cy="37856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000" b="1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6000" b="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- невнятно говорящий, бормочущий.</a:t>
              </a:r>
              <a:endParaRPr lang="ru-RU" sz="6000" dirty="0">
                <a:latin typeface="Sitka Text" panose="02000505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52595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>
            <a:extLst>
              <a:ext uri="{FF2B5EF4-FFF2-40B4-BE49-F238E27FC236}">
                <a16:creationId xmlns:a16="http://schemas.microsoft.com/office/drawing/2014/main" id="{94483750-AC3A-D1A2-3F3F-4B7949CE4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7011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479CD4E5-684E-BC0A-3FE3-1E3B05A4A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102" y="-397386"/>
            <a:ext cx="9521364" cy="1296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4367C8A-9F6C-06E1-6CD2-F267F7434216}"/>
              </a:ext>
            </a:extLst>
          </p:cNvPr>
          <p:cNvSpPr/>
          <p:nvPr/>
        </p:nvSpPr>
        <p:spPr>
          <a:xfrm>
            <a:off x="734930" y="986590"/>
            <a:ext cx="5377112" cy="8980357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1BDAD06-3F2E-BB6C-A384-A7475ABA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8" y="10300513"/>
            <a:ext cx="5930565" cy="1536035"/>
          </a:xfrm>
          <a:prstGeom prst="roundRect">
            <a:avLst>
              <a:gd name="adj" fmla="val 40537"/>
            </a:avLst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A6B8BA74-524D-8B1C-9A64-918E209E310B}"/>
              </a:ext>
            </a:extLst>
          </p:cNvPr>
          <p:cNvGrpSpPr/>
          <p:nvPr/>
        </p:nvGrpSpPr>
        <p:grpSpPr>
          <a:xfrm>
            <a:off x="-13011165" y="769334"/>
            <a:ext cx="25348561" cy="8644169"/>
            <a:chOff x="745958" y="986590"/>
            <a:chExt cx="25348561" cy="8644169"/>
          </a:xfrm>
        </p:grpSpPr>
        <p:pic>
          <p:nvPicPr>
            <p:cNvPr id="9222" name="Picture 6">
              <a:extLst>
                <a:ext uri="{FF2B5EF4-FFF2-40B4-BE49-F238E27FC236}">
                  <a16:creationId xmlns:a16="http://schemas.microsoft.com/office/drawing/2014/main" id="{E6E6AD93-5791-8ACB-6987-6C7EBA6ACE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755" y="986590"/>
              <a:ext cx="4381329" cy="3328593"/>
            </a:xfrm>
            <a:prstGeom prst="flowChartConnector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56A8B63-DE18-7ED6-FAC4-DE7382F76542}"/>
                </a:ext>
              </a:extLst>
            </p:cNvPr>
            <p:cNvSpPr txBox="1"/>
            <p:nvPr/>
          </p:nvSpPr>
          <p:spPr>
            <a:xfrm>
              <a:off x="745958" y="4090781"/>
              <a:ext cx="5366084" cy="5539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i="0" dirty="0">
                  <a:effectLst/>
                  <a:latin typeface="Sitka Text" panose="02000505000000020004" pitchFamily="2" charset="0"/>
                </a:rPr>
                <a:t>Павел Петрович Бажов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(1879 —1950) </a:t>
              </a:r>
            </a:p>
            <a:p>
              <a:pPr algn="ctr"/>
              <a:r>
                <a:rPr lang="ru-RU" sz="3200" i="0" dirty="0">
                  <a:effectLst/>
                  <a:latin typeface="Sitka Text" panose="02000505000000020004" pitchFamily="2" charset="0"/>
                </a:rPr>
                <a:t>— русский и советский писатель, фольклорист, публицист, журналист. Получил известность как автор уральских сказов. </a:t>
              </a:r>
            </a:p>
          </p:txBody>
        </p:sp>
        <p:pic>
          <p:nvPicPr>
            <p:cNvPr id="9224" name="Picture 8">
              <a:extLst>
                <a:ext uri="{FF2B5EF4-FFF2-40B4-BE49-F238E27FC236}">
                  <a16:creationId xmlns:a16="http://schemas.microsoft.com/office/drawing/2014/main" id="{3980ECEC-9578-C5A0-E243-2C4FDFC60B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1290" y="1891847"/>
              <a:ext cx="5024123" cy="7169842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8135636-098A-8470-EA7A-0C72340D7388}"/>
                </a:ext>
              </a:extLst>
            </p:cNvPr>
            <p:cNvSpPr txBox="1"/>
            <p:nvPr/>
          </p:nvSpPr>
          <p:spPr>
            <a:xfrm>
              <a:off x="14760772" y="3693746"/>
              <a:ext cx="5366084" cy="34163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«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Вахоня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 - мужик тяжёлый, борода до пупа, кулак - глядеть страшно, нога медвежья, и разговор </a:t>
              </a:r>
              <a:r>
                <a:rPr lang="ru-RU" sz="3600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3600" i="1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»</a:t>
              </a:r>
              <a:r>
                <a:rPr lang="ru-RU" sz="360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 </a:t>
              </a:r>
              <a:endParaRPr lang="ru-RU" sz="3600" dirty="0">
                <a:latin typeface="Sitka Text" panose="02000505000000020004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3007B99-2796-A1EC-59B9-0917CB5FA40F}"/>
                </a:ext>
              </a:extLst>
            </p:cNvPr>
            <p:cNvSpPr txBox="1"/>
            <p:nvPr/>
          </p:nvSpPr>
          <p:spPr>
            <a:xfrm>
              <a:off x="20728435" y="3509080"/>
              <a:ext cx="5366084" cy="37856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6000" b="1" i="1" u="none" strike="noStrike" dirty="0" err="1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Буторовый</a:t>
              </a:r>
              <a:r>
                <a:rPr lang="ru-RU" sz="6000" b="0" i="0" u="none" strike="noStrike" dirty="0">
                  <a:solidFill>
                    <a:srgbClr val="000000"/>
                  </a:solidFill>
                  <a:effectLst/>
                  <a:latin typeface="Sitka Text" panose="02000505000000020004" pitchFamily="2" charset="0"/>
                </a:rPr>
                <a:t>- невнятно говорящий, бормочущий.</a:t>
              </a:r>
              <a:endParaRPr lang="ru-RU" sz="6000" dirty="0">
                <a:latin typeface="Sitka Text" panose="02000505000000020004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83328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364</Words>
  <Application>Microsoft Office PowerPoint</Application>
  <PresentationFormat>Широкоэкранный</PresentationFormat>
  <Paragraphs>85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Gabriola</vt:lpstr>
      <vt:lpstr>Sitka Text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SHIBC</dc:creator>
  <cp:lastModifiedBy>SHIBC</cp:lastModifiedBy>
  <cp:revision>13</cp:revision>
  <dcterms:created xsi:type="dcterms:W3CDTF">2023-10-09T08:45:09Z</dcterms:created>
  <dcterms:modified xsi:type="dcterms:W3CDTF">2023-10-10T03:29:30Z</dcterms:modified>
</cp:coreProperties>
</file>