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  <p:sldMasterId id="2147483664" r:id="rId2"/>
    <p:sldMasterId id="2147483665" r:id="rId3"/>
    <p:sldMasterId id="2147483666" r:id="rId4"/>
    <p:sldMasterId id="2147483667" r:id="rId5"/>
    <p:sldMasterId id="2147483668" r:id="rId6"/>
    <p:sldMasterId id="2147483669" r:id="rId7"/>
    <p:sldMasterId id="2147483670" r:id="rId8"/>
    <p:sldMasterId id="2147483671" r:id="rId9"/>
    <p:sldMasterId id="2147483672" r:id="rId10"/>
  </p:sldMasterIdLst>
  <p:notesMasterIdLst>
    <p:notesMasterId r:id="rId26"/>
  </p:notes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Calibri"/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41437" y="914400"/>
            <a:ext cx="4175125" cy="31321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62" name="Google Shape;262;p11:notes"/>
          <p:cNvSpPr txBox="1">
            <a:spLocks noGrp="1"/>
          </p:cNvSpPr>
          <p:nvPr>
            <p:ph type="body" idx="1"/>
          </p:nvPr>
        </p:nvSpPr>
        <p:spPr>
          <a:xfrm>
            <a:off x="1046162" y="4352925"/>
            <a:ext cx="4768850" cy="3476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None/>
            </a:pPr>
            <a:r>
              <a:rPr lang="en-US" sz="1800" b="1">
                <a:latin typeface="Times New Roman"/>
                <a:ea typeface="Times New Roman"/>
                <a:cs typeface="Times New Roman"/>
                <a:sym typeface="Times New Roman"/>
              </a:rPr>
              <a:t>Первая помощь</a:t>
            </a:r>
            <a:endParaRPr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DC2300"/>
              </a:buClr>
              <a:buSzPts val="1800"/>
              <a:buFont typeface="Arial"/>
              <a:buNone/>
            </a:pPr>
            <a:r>
              <a:rPr lang="en-US" sz="1800" b="1" u="sng">
                <a:solidFill>
                  <a:srgbClr val="DC2300"/>
                </a:solidFill>
                <a:latin typeface="Arial"/>
                <a:ea typeface="Arial"/>
                <a:cs typeface="Arial"/>
                <a:sym typeface="Arial"/>
              </a:rPr>
              <a:t>Для оказания первой помощи необходимо:</a:t>
            </a:r>
            <a:endParaRPr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Arial"/>
              <a:buNone/>
            </a:pPr>
            <a:r>
              <a:rPr lang="en-US" sz="16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6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• вызвать «скорую помощь»;</a:t>
            </a:r>
            <a:endParaRPr/>
          </a:p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Arial"/>
              <a:buNone/>
            </a:pP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• быстро вынести пострадавшего из зоны действия угарного газа, обеспечить приток свежего воздуха (открыть форточки, двери, включить вентилятор и т. п.);</a:t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• дать пострадавшему подышать кислородом;</a:t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• на голову и грудь положить холодный компресс или пузырь со льдом;</a:t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• если пострадавший находится в бессознательном состоянии, через каждые 5 минут давать ему нюхать нашатырный спирт.</a:t>
            </a:r>
            <a:br>
              <a:rPr lang="en-US" sz="18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8"/>
          <p:cNvSpPr txBox="1"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000"/>
              <a:buFont typeface="Gill Sans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8"/>
          <p:cNvSpPr txBox="1"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50" name="Google Shape;150;p18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18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18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5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0"/>
          <p:cNvSpPr txBox="1"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62" name="Google Shape;162;p20"/>
          <p:cNvSpPr txBox="1">
            <a:spLocks noGrp="1"/>
          </p:cNvSpPr>
          <p:nvPr>
            <p:ph type="body" idx="2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63" name="Google Shape;163;p20"/>
          <p:cNvSpPr txBox="1">
            <a:spLocks noGrp="1"/>
          </p:cNvSpPr>
          <p:nvPr>
            <p:ph type="body" idx="3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64" name="Google Shape;164;p20"/>
          <p:cNvSpPr txBox="1">
            <a:spLocks noGrp="1"/>
          </p:cNvSpPr>
          <p:nvPr>
            <p:ph type="body" idx="4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052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65" name="Google Shape;165;p20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20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0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2"/>
          <p:cNvSpPr txBox="1"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2200"/>
              <a:buFont typeface="Gill Sans"/>
              <a:buNone/>
              <a:defRPr sz="22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2"/>
          <p:cNvSpPr txBox="1">
            <a:spLocks noGrp="1"/>
          </p:cNvSpPr>
          <p:nvPr>
            <p:ph type="body" idx="1"/>
          </p:nvPr>
        </p:nvSpPr>
        <p:spPr>
          <a:xfrm>
            <a:off x="457200" y="1406964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77" name="Google Shape;177;p22"/>
          <p:cNvSpPr txBox="1">
            <a:spLocks noGrp="1"/>
          </p:cNvSpPr>
          <p:nvPr>
            <p:ph type="body" idx="2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1160" algn="l"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marL="914400" lvl="1" indent="-406400" algn="l"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78" name="Google Shape;178;p2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22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 txBox="1"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2100"/>
              <a:buFont typeface="Gill Sans"/>
              <a:buNone/>
              <a:defRPr sz="21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4"/>
          <p:cNvSpPr>
            <a:spLocks noGrp="1"/>
          </p:cNvSpPr>
          <p:nvPr>
            <p:ph type="pic" idx="2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lt2"/>
          </a:solidFill>
          <a:ln>
            <a:noFill/>
          </a:ln>
        </p:spPr>
      </p:sp>
      <p:sp>
        <p:nvSpPr>
          <p:cNvPr id="193" name="Google Shape;193;p24"/>
          <p:cNvSpPr txBox="1">
            <a:spLocks noGrp="1"/>
          </p:cNvSpPr>
          <p:nvPr>
            <p:ph type="body" idx="1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marL="914400" lvl="1" indent="-304800" algn="l"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94" name="Google Shape;194;p24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4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5"/>
          <p:cNvSpPr txBox="1">
            <a:spLocks noGrp="1"/>
          </p:cNvSpPr>
          <p:nvPr>
            <p:ph type="title"/>
          </p:nvPr>
        </p:nvSpPr>
        <p:spPr>
          <a:xfrm rot="5400000">
            <a:off x="4846637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body" idx="1"/>
          </p:nvPr>
        </p:nvSpPr>
        <p:spPr>
          <a:xfrm rot="5400000">
            <a:off x="998537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1"/>
          </p:nvPr>
        </p:nvSpPr>
        <p:spPr>
          <a:xfrm rot="5400000">
            <a:off x="2784475" y="98425"/>
            <a:ext cx="4800600" cy="7499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7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8"/>
          <p:cNvSpPr txBox="1">
            <a:spLocks noGrp="1"/>
          </p:cNvSpPr>
          <p:nvPr>
            <p:ph type="body" idx="2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6" name="Google Shape;66;p8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1 большой объект и 2 маленьких объекта" type="objAndTwoObj">
  <p:cSld name="OBJECT_AND_TWO_OBJECT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4" name="Google Shape;84;p10"/>
          <p:cNvSpPr txBox="1">
            <a:spLocks noGrp="1"/>
          </p:cNvSpPr>
          <p:nvPr>
            <p:ph type="body" idx="3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два объекта" type="txAndTwoObj">
  <p:cSld name="TEXT_AND_TWO_OBJECT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2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3"/>
          </p:nvPr>
        </p:nvSpPr>
        <p:spPr>
          <a:xfrm>
            <a:off x="4648200" y="4114800"/>
            <a:ext cx="38100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текст и объект" type="txAndObj">
  <p:cSld name="TEXT_AND_OBJECT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1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004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/>
          <p:nvPr/>
        </p:nvSpPr>
        <p:spPr>
          <a:xfrm>
            <a:off x="-815975" y="-815975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 extrusionOk="0">
                <a:moveTo>
                  <a:pt x="1638300" y="819150"/>
                </a:moveTo>
                <a:lnTo>
                  <a:pt x="1638300" y="819150"/>
                </a:lnTo>
                <a:cubicBezTo>
                  <a:pt x="1638300" y="926762"/>
                  <a:pt x="1617094" y="1033327"/>
                  <a:pt x="1575897" y="1132742"/>
                </a:cubicBezTo>
                <a:cubicBezTo>
                  <a:pt x="1534700" y="1232156"/>
                  <a:pt x="1474314" y="1322485"/>
                  <a:pt x="1398197" y="1398555"/>
                </a:cubicBezTo>
                <a:cubicBezTo>
                  <a:pt x="1322080" y="1474625"/>
                  <a:pt x="1231714" y="1534955"/>
                  <a:pt x="1132274" y="1576091"/>
                </a:cubicBezTo>
                <a:cubicBezTo>
                  <a:pt x="1032834" y="1617226"/>
                  <a:pt x="926256" y="1638366"/>
                  <a:pt x="818644" y="1638299"/>
                </a:cubicBezTo>
                <a:lnTo>
                  <a:pt x="81915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 cmpd="sng">
            <a:solidFill>
              <a:srgbClr val="D2C39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w="27300" cap="rnd" cmpd="sng">
            <a:solidFill>
              <a:srgbClr val="FFF6D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AFA58D">
                <a:alpha val="8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" name="Google Shape;32;p3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US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-815975" y="-815975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 extrusionOk="0">
                <a:moveTo>
                  <a:pt x="1638300" y="819150"/>
                </a:moveTo>
                <a:lnTo>
                  <a:pt x="1638300" y="819150"/>
                </a:lnTo>
                <a:cubicBezTo>
                  <a:pt x="1638300" y="926762"/>
                  <a:pt x="1617094" y="1033327"/>
                  <a:pt x="1575897" y="1132742"/>
                </a:cubicBezTo>
                <a:cubicBezTo>
                  <a:pt x="1534700" y="1232156"/>
                  <a:pt x="1474314" y="1322485"/>
                  <a:pt x="1398197" y="1398555"/>
                </a:cubicBezTo>
                <a:cubicBezTo>
                  <a:pt x="1322080" y="1474625"/>
                  <a:pt x="1231714" y="1534955"/>
                  <a:pt x="1132274" y="1576091"/>
                </a:cubicBezTo>
                <a:cubicBezTo>
                  <a:pt x="1032834" y="1617226"/>
                  <a:pt x="926256" y="1638366"/>
                  <a:pt x="818644" y="1638299"/>
                </a:cubicBezTo>
                <a:lnTo>
                  <a:pt x="81915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 cmpd="sng">
            <a:solidFill>
              <a:srgbClr val="D2C39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w="27300" cap="rnd" cmpd="sng">
            <a:solidFill>
              <a:srgbClr val="FFF6D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AFA58D">
                <a:alpha val="8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9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3" name="Google Shape;73;p9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9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/>
          <p:nvPr/>
        </p:nvSpPr>
        <p:spPr>
          <a:xfrm>
            <a:off x="-815975" y="-815975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 extrusionOk="0">
                <a:moveTo>
                  <a:pt x="1638300" y="819150"/>
                </a:moveTo>
                <a:lnTo>
                  <a:pt x="1638300" y="819150"/>
                </a:lnTo>
                <a:cubicBezTo>
                  <a:pt x="1638300" y="926762"/>
                  <a:pt x="1617094" y="1033327"/>
                  <a:pt x="1575897" y="1132742"/>
                </a:cubicBezTo>
                <a:cubicBezTo>
                  <a:pt x="1534700" y="1232156"/>
                  <a:pt x="1474314" y="1322485"/>
                  <a:pt x="1398197" y="1398555"/>
                </a:cubicBezTo>
                <a:cubicBezTo>
                  <a:pt x="1322080" y="1474625"/>
                  <a:pt x="1231714" y="1534955"/>
                  <a:pt x="1132274" y="1576091"/>
                </a:cubicBezTo>
                <a:cubicBezTo>
                  <a:pt x="1032834" y="1617226"/>
                  <a:pt x="926256" y="1638366"/>
                  <a:pt x="818644" y="1638299"/>
                </a:cubicBezTo>
                <a:lnTo>
                  <a:pt x="81915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 cmpd="sng">
            <a:solidFill>
              <a:srgbClr val="D2C39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1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w="27300" cap="rnd" cmpd="sng">
            <a:solidFill>
              <a:srgbClr val="FFF6D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AFA58D">
                <a:alpha val="8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1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1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95" name="Google Shape;95;p11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/>
          <p:nvPr/>
        </p:nvSpPr>
        <p:spPr>
          <a:xfrm>
            <a:off x="1014412" y="0"/>
            <a:ext cx="81295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3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/>
          <p:nvPr/>
        </p:nvSpPr>
        <p:spPr>
          <a:xfrm>
            <a:off x="-815975" y="-815975"/>
            <a:ext cx="1638300" cy="1638300"/>
          </a:xfrm>
          <a:custGeom>
            <a:avLst/>
            <a:gdLst/>
            <a:ahLst/>
            <a:cxnLst/>
            <a:rect l="l" t="t" r="r" b="b"/>
            <a:pathLst>
              <a:path w="1638300" h="1638300" extrusionOk="0">
                <a:moveTo>
                  <a:pt x="1638300" y="819150"/>
                </a:moveTo>
                <a:lnTo>
                  <a:pt x="1638300" y="819150"/>
                </a:lnTo>
                <a:cubicBezTo>
                  <a:pt x="1638300" y="926762"/>
                  <a:pt x="1617094" y="1033327"/>
                  <a:pt x="1575897" y="1132742"/>
                </a:cubicBezTo>
                <a:cubicBezTo>
                  <a:pt x="1534700" y="1232156"/>
                  <a:pt x="1474314" y="1322485"/>
                  <a:pt x="1398197" y="1398555"/>
                </a:cubicBezTo>
                <a:cubicBezTo>
                  <a:pt x="1322080" y="1474625"/>
                  <a:pt x="1231714" y="1534955"/>
                  <a:pt x="1132274" y="1576091"/>
                </a:cubicBezTo>
                <a:cubicBezTo>
                  <a:pt x="1032834" y="1617226"/>
                  <a:pt x="926256" y="1638366"/>
                  <a:pt x="818644" y="1638299"/>
                </a:cubicBezTo>
                <a:lnTo>
                  <a:pt x="81915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w="9525" cap="rnd" cmpd="sng">
            <a:solidFill>
              <a:srgbClr val="D2C39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w="27300" cap="rnd" cmpd="sng">
            <a:solidFill>
              <a:srgbClr val="FFF6DB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400" dir="5400000">
              <a:srgbClr val="AFA58D">
                <a:alpha val="8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5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5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5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7"/>
          <p:cNvSpPr txBox="1"/>
          <p:nvPr/>
        </p:nvSpPr>
        <p:spPr>
          <a:xfrm>
            <a:off x="2286000" y="0"/>
            <a:ext cx="762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st="38000" dir="10800000">
              <a:srgbClr val="706B5F">
                <a:alpha val="2470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2F8DA4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2408237" y="2746375"/>
            <a:ext cx="63500" cy="63500"/>
          </a:xfrm>
          <a:prstGeom prst="ellipse">
            <a:avLst/>
          </a:prstGeom>
          <a:noFill/>
          <a:ln w="12700" cap="rnd" cmpd="sng">
            <a:solidFill>
              <a:srgbClr val="307F93">
                <a:alpha val="59607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7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43" name="Google Shape;143;p17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4" name="Google Shape;144;p17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17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17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55" name="Google Shape;155;p19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56" name="Google Shape;156;p19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7" name="Google Shape;157;p19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8" name="Google Shape;158;p19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70" name="Google Shape;170;p21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71" name="Google Shape;171;p21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2" name="Google Shape;172;p21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Google Shape;173;p21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500" dist="18500" dir="5400000" algn="tl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274300" rIns="91425" bIns="45700" anchor="t" anchorCtr="0">
            <a:noAutofit/>
          </a:bodyPr>
          <a:lstStyle/>
          <a:p>
            <a:pPr marL="0" marR="0" lvl="0" indent="0" algn="l" rtl="0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83" name="Google Shape;183;p23"/>
          <p:cNvSpPr/>
          <p:nvPr/>
        </p:nvSpPr>
        <p:spPr>
          <a:xfrm rot="-2160000">
            <a:off x="396875" y="954087"/>
            <a:ext cx="685800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399" dir="3299947" sx="96000" sy="96000">
              <a:srgbClr val="EBDAB1">
                <a:alpha val="3960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3"/>
          <p:cNvSpPr/>
          <p:nvPr/>
        </p:nvSpPr>
        <p:spPr>
          <a:xfrm rot="2160000" flipH="1">
            <a:off x="5003800" y="936625"/>
            <a:ext cx="649287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w="9525" cap="rnd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dist="25399" dir="3299947" sx="96000" sy="96000">
              <a:schemeClr val="lt2">
                <a:alpha val="19607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23"/>
          <p:cNvSpPr txBox="1">
            <a:spLocks noGrp="1"/>
          </p:cNvSpPr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300" b="0" i="0" u="none" strike="noStrike" cap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86" name="Google Shape;186;p23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91160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7" name="Google Shape;187;p2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p2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23"/>
          <p:cNvSpPr txBox="1">
            <a:spLocks noGrp="1"/>
          </p:cNvSpPr>
          <p:nvPr>
            <p:ph type="sldNum" idx="12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Corbel"/>
              <a:buNone/>
              <a:defRPr sz="1200" b="0" i="0" u="none">
                <a:solidFill>
                  <a:srgbClr val="B5A78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 txBox="1"/>
          <p:nvPr/>
        </p:nvSpPr>
        <p:spPr>
          <a:xfrm>
            <a:off x="1334124" y="1232993"/>
            <a:ext cx="6781878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en-US" sz="6000" b="1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</a:t>
            </a:r>
            <a:r>
              <a:rPr lang="ru-RU" sz="6000" b="1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сторожно</a:t>
            </a:r>
            <a:r>
              <a:rPr lang="ru-RU" sz="6000" b="1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6000" b="1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6000" b="1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</a:t>
            </a:r>
            <a:r>
              <a:rPr lang="ru-RU" sz="6000" b="1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й</a:t>
            </a:r>
            <a:r>
              <a:rPr lang="en-US" sz="6000" b="1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6000" b="1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газ</a:t>
            </a:r>
            <a:r>
              <a:rPr lang="ru-RU" sz="6000" b="1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!</a:t>
            </a:r>
            <a:endParaRPr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4"/>
          <p:cNvSpPr txBox="1">
            <a:spLocks noGrp="1"/>
          </p:cNvSpPr>
          <p:nvPr>
            <p:ph type="body" idx="1"/>
          </p:nvPr>
        </p:nvSpPr>
        <p:spPr>
          <a:xfrm>
            <a:off x="827087" y="404812"/>
            <a:ext cx="7742237" cy="389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2825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Оцените неврологический статус пострадавшего.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Узнайте у пациента о наличии головной боли, слабости, тошноты, рвоты, боли в груди. 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Отметьте наличие или отсутствие одышки и других нарушений дыхания. 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Проверьте пульс. 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Отметьте наличие/отсутствие нарушений сердечной деятельности. </a:t>
            </a:r>
            <a:endParaRPr/>
          </a:p>
          <a:p>
            <a:pPr marL="365125" lvl="0" indent="-160655" algn="l" rtl="0">
              <a:spcBef>
                <a:spcPts val="600"/>
              </a:spcBef>
              <a:spcAft>
                <a:spcPts val="0"/>
              </a:spcAft>
              <a:buSzPts val="192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9" name="Google Shape;259;p34" descr="d17c286ce083df26c99172aef2c7169f6946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484437" y="3751262"/>
            <a:ext cx="4248150" cy="27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Google Shape;264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850" y="476250"/>
            <a:ext cx="2879725" cy="2376487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5"/>
          <p:cNvSpPr txBox="1"/>
          <p:nvPr/>
        </p:nvSpPr>
        <p:spPr>
          <a:xfrm>
            <a:off x="-3917950" y="-163512"/>
            <a:ext cx="11820525" cy="624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2925" tIns="41450" rIns="82925" bIns="414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5"/>
          <p:cNvSpPr txBox="1"/>
          <p:nvPr/>
        </p:nvSpPr>
        <p:spPr>
          <a:xfrm>
            <a:off x="4211637" y="188912"/>
            <a:ext cx="4681537" cy="4103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DC2300"/>
              </a:buClr>
              <a:buSzPts val="2500"/>
              <a:buFont typeface="Arial"/>
              <a:buNone/>
            </a:pPr>
            <a:r>
              <a:rPr lang="en-US" sz="2500" b="1" i="0" u="sng">
                <a:solidFill>
                  <a:srgbClr val="DC2300"/>
                </a:solidFill>
                <a:latin typeface="Arial"/>
                <a:ea typeface="Arial"/>
                <a:cs typeface="Arial"/>
                <a:sym typeface="Arial"/>
              </a:rPr>
              <a:t>Для оказания первой помощи необходимо: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вызвать «скорую помощь»;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быстро вынести пострадавшего из зоны действия угарного газа, обеспечить приток свежего воздуха (открыть форточки, двери, включить вентилятор и т. п.);</a:t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  <p:pic>
        <p:nvPicPr>
          <p:cNvPr id="267" name="Google Shape;267;p35" descr="http://www.pervayapomosh.com/pics/1354381878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9750" y="4076700"/>
            <a:ext cx="4176712" cy="2592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6"/>
          <p:cNvSpPr txBox="1"/>
          <p:nvPr/>
        </p:nvSpPr>
        <p:spPr>
          <a:xfrm>
            <a:off x="3059112" y="333375"/>
            <a:ext cx="5905500" cy="3322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дать пострадавшему подышать кислородом;</a:t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 голову и грудь положить холодный компресс или пузырь со льдом;</a:t>
            </a:r>
            <a:b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пострадавший находится в бессознательном состоянии, через каждые 5 минут давать ему нюхать нашатырный спирт.</a:t>
            </a:r>
            <a:r>
              <a:rPr lang="en-US" sz="2000" b="1" i="0" u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000" b="1" i="0" u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pic>
        <p:nvPicPr>
          <p:cNvPr id="273" name="Google Shape;273;p36" descr="12 2"/>
          <p:cNvPicPr preferRelativeResize="0"/>
          <p:nvPr/>
        </p:nvPicPr>
        <p:blipFill rotWithShape="1">
          <a:blip r:embed="rId3">
            <a:alphaModFix/>
          </a:blip>
          <a:srcRect b="18812"/>
          <a:stretch/>
        </p:blipFill>
        <p:spPr>
          <a:xfrm>
            <a:off x="323850" y="260350"/>
            <a:ext cx="2447925" cy="300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3800" y="3500437"/>
            <a:ext cx="3917950" cy="2935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body" idx="1"/>
          </p:nvPr>
        </p:nvSpPr>
        <p:spPr>
          <a:xfrm>
            <a:off x="900112" y="0"/>
            <a:ext cx="8027987" cy="414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2825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 sz="2400" b="1" i="1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 «рот в рот».</a:t>
            </a:r>
            <a:endParaRPr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Рекомендуется использование фильтрующих масок.</a:t>
            </a:r>
            <a:endParaRPr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Встаньте на колени рядом с пострадавшим, одной рукой</a:t>
            </a:r>
            <a:endParaRPr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удерживайте голову, а другой захватите нижнюю челюсть</a:t>
            </a:r>
            <a:endParaRPr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 подбородок и выдвиньте ее вперед (при этом приоткрывается рот). </a:t>
            </a:r>
            <a:endParaRPr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Выгните шею пострадавшего так, чтобы под ней можно было пропустить руку или подложить валик.</a:t>
            </a:r>
            <a:endParaRPr/>
          </a:p>
          <a:p>
            <a:pPr marL="365125" lvl="0" indent="-160655" algn="l" rtl="0">
              <a:spcBef>
                <a:spcPts val="600"/>
              </a:spcBef>
              <a:spcAft>
                <a:spcPts val="0"/>
              </a:spcAft>
              <a:buSzPts val="1920"/>
              <a:buNone/>
            </a:pPr>
            <a:endParaRPr sz="2400" b="0" i="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0" name="Google Shape;280;p37" descr="Ris_87_Sposob-iskust-dih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48798"/>
          <a:stretch/>
        </p:blipFill>
        <p:spPr>
          <a:xfrm>
            <a:off x="1979612" y="3511550"/>
            <a:ext cx="6037262" cy="3157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8"/>
          <p:cNvSpPr txBox="1">
            <a:spLocks noGrp="1"/>
          </p:cNvSpPr>
          <p:nvPr>
            <p:ph type="title"/>
          </p:nvPr>
        </p:nvSpPr>
        <p:spPr>
          <a:xfrm>
            <a:off x="1116012" y="188912"/>
            <a:ext cx="7704137" cy="1223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Средства индивидуальной защиты органов дыхания </a:t>
            </a:r>
            <a:endParaRPr/>
          </a:p>
        </p:txBody>
      </p:sp>
      <p:pic>
        <p:nvPicPr>
          <p:cNvPr id="286" name="Google Shape;286;p38" descr="CIP-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38125" y="1700212"/>
            <a:ext cx="2713037" cy="338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38" descr="GDZK-U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563937" y="1916112"/>
            <a:ext cx="2571750" cy="4176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38" descr="kzu"/>
          <p:cNvPicPr preferRelativeResize="0">
            <a:picLocks noGrp="1"/>
          </p:cNvPicPr>
          <p:nvPr>
            <p:ph type="body" idx="3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6372225" y="2922587"/>
            <a:ext cx="2592387" cy="357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9"/>
          <p:cNvSpPr txBox="1">
            <a:spLocks noGrp="1"/>
          </p:cNvSpPr>
          <p:nvPr>
            <p:ph type="body" idx="1"/>
          </p:nvPr>
        </p:nvSpPr>
        <p:spPr>
          <a:xfrm>
            <a:off x="900112" y="260350"/>
            <a:ext cx="7558087" cy="5835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2825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Соблюдение правил пожарной безопасности, внимательное отношение к своему поведению, поведению детей и подростков, а также престарелых лиц и курящих людей, оснащение своей квартиры противопожарной сигнализацией, дымовыми извещателями, средствами пожаротушения, пожаробезопасное поведение  поможет вам сохранить свою жизнь и имущество.</a:t>
            </a:r>
            <a:endParaRPr/>
          </a:p>
        </p:txBody>
      </p:sp>
      <p:pic>
        <p:nvPicPr>
          <p:cNvPr id="294" name="Google Shape;294;p39" descr="C:\Users\admin\Documents\b1b56f8365d3debf53e63a540a47571d_XL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0825" y="3933825"/>
            <a:ext cx="4140200" cy="269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39" descr="C:\Users\admin\Documents\a2ad8db5af2a6a47ecca531b2b10b90a_preview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72012" y="3933825"/>
            <a:ext cx="4186237" cy="266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/>
          <p:nvPr/>
        </p:nvSpPr>
        <p:spPr>
          <a:xfrm>
            <a:off x="1403350" y="188912"/>
            <a:ext cx="7056437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600"/>
              <a:buFont typeface="Times New Roman"/>
              <a:buNone/>
            </a:pPr>
            <a:r>
              <a:rPr lang="en-US" sz="36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 такое угарный газ?</a:t>
            </a:r>
            <a:endParaRPr/>
          </a:p>
        </p:txBody>
      </p:sp>
      <p:sp>
        <p:nvSpPr>
          <p:cNvPr id="207" name="Google Shape;207;p26"/>
          <p:cNvSpPr txBox="1"/>
          <p:nvPr/>
        </p:nvSpPr>
        <p:spPr>
          <a:xfrm>
            <a:off x="1042987" y="981075"/>
            <a:ext cx="7921625" cy="286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Times New Roman"/>
              <a:buNone/>
            </a:pPr>
            <a:r>
              <a:rPr lang="en-US" sz="20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Угарный газ (оксид углерода (II) ) 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бесцветный ядовитый газ без вкуса и запаха. Химическая формула — CO. </a:t>
            </a:r>
            <a:r>
              <a:rPr lang="en-US" sz="20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Угарный газ (СО) </a:t>
            </a: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один из наиболее распространенных отравляющих газов в Природе, загрязняющих окружающую среду в современном мире с интенсивным использованием энергии. Главным источником СО является неполное сгорание ископаемого топлива, особенно угля. Выхлопные газы служат одним из главных источников образования СО в окружающей среде.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208" name="Google Shape;208;p26"/>
          <p:cNvSpPr txBox="1"/>
          <p:nvPr/>
        </p:nvSpPr>
        <p:spPr>
          <a:xfrm>
            <a:off x="1042987" y="3716337"/>
            <a:ext cx="7850187" cy="1939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Следующий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источник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сигаретный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дым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содержащий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3—6 % СО,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превышает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8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допустимую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концентрацию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воздухе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промышленных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объектов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Люди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особенно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подвержены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отравлению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 в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закрытых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помещениях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Угарный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газ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вытесняет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кислород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и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человек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может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погибнуть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недостатка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— </a:t>
            </a:r>
            <a:r>
              <a:rPr lang="en-US" sz="2000" b="1" i="0" u="none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гипоксии</a:t>
            </a:r>
            <a:r>
              <a:rPr lang="en-US" sz="2000" b="1" i="0" u="none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Просто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уснет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отдавая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себе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отчет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том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ним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происходит</a:t>
            </a:r>
            <a:r>
              <a:rPr lang="en-US" sz="20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/>
        </p:nvSpPr>
        <p:spPr>
          <a:xfrm>
            <a:off x="1116012" y="188912"/>
            <a:ext cx="5256212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000B"/>
              </a:buClr>
              <a:buSzPts val="2400"/>
              <a:buFont typeface="Times New Roman"/>
              <a:buNone/>
            </a:pPr>
            <a:r>
              <a:rPr lang="en-US" sz="2400" b="1" i="0" u="sng">
                <a:solidFill>
                  <a:srgbClr val="C5000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Отравление возможно:</a:t>
            </a:r>
            <a:endParaRPr/>
          </a:p>
        </p:txBody>
      </p:sp>
      <p:sp>
        <p:nvSpPr>
          <p:cNvPr id="214" name="Google Shape;214;p27"/>
          <p:cNvSpPr txBox="1"/>
          <p:nvPr/>
        </p:nvSpPr>
        <p:spPr>
          <a:xfrm>
            <a:off x="1116012" y="836612"/>
            <a:ext cx="7777162" cy="584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пожарах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производстве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где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газ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используется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синтеза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ряда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органических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веществ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ацетон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        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метиловый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спирт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фенол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т.д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.);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гаражах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плохой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вентиляции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других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проветриваемых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слабо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проветриваемых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помещениях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туннелях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так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как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выхлопе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автомобиля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содержится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1-3 % СО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нормативам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свыше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1" i="0" u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10 %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плохой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регулировке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карбюраторного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мотора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длительном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нахождении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оживленной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дороге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рядом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ней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крупных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автострадах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средняя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концентрация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превышает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порог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отравления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 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домашних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утечке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светильного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газа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несвоевременно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закрытых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печных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заслонках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помещениях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печным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отоплением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дома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бани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);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imes New Roman"/>
              <a:buNone/>
            </a:pP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использовании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некачественного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воздуха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дыхательных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2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аппаратах</a:t>
            </a:r>
            <a:r>
              <a:rPr lang="en-US" sz="22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71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Механизм воздействия угарного газа. </a:t>
            </a:r>
            <a:endParaRPr/>
          </a:p>
        </p:txBody>
      </p:sp>
      <p:pic>
        <p:nvPicPr>
          <p:cNvPr id="220" name="Google Shape;220;p28" descr="1263467757_197670819.jpg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714375"/>
            <a:ext cx="9144000" cy="614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9"/>
          <p:cNvSpPr txBox="1">
            <a:spLocks noGrp="1"/>
          </p:cNvSpPr>
          <p:nvPr>
            <p:ph type="title"/>
          </p:nvPr>
        </p:nvSpPr>
        <p:spPr>
          <a:xfrm>
            <a:off x="1042987" y="188912"/>
            <a:ext cx="7921625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Симптомы</a:t>
            </a:r>
            <a:r>
              <a:rPr lang="en-US" sz="32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отравления</a:t>
            </a:r>
            <a:r>
              <a:rPr lang="en-US" sz="3200" b="0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угарным газом:</a:t>
            </a:r>
            <a:endParaRPr/>
          </a:p>
        </p:txBody>
      </p:sp>
      <p:sp>
        <p:nvSpPr>
          <p:cNvPr id="226" name="Google Shape;226;p29"/>
          <p:cNvSpPr txBox="1">
            <a:spLocks noGrp="1"/>
          </p:cNvSpPr>
          <p:nvPr>
            <p:ph type="body" idx="1"/>
          </p:nvPr>
        </p:nvSpPr>
        <p:spPr>
          <a:xfrm>
            <a:off x="971550" y="1125537"/>
            <a:ext cx="7921625" cy="5114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marR="0" lvl="0" indent="-282575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Головная боль, стук в висках, головокружение, общая слабость, одышка, сухой кашель, слезотечение, тошнота, неприятные ощущения в области сердца. </a:t>
            </a:r>
            <a:endParaRPr/>
          </a:p>
          <a:p>
            <a:pPr marL="365125" marR="0" lvl="0" indent="-160655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125" marR="0" lvl="0" indent="-282575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более сильных отравлениях наблюдаются тошнота, рвота, возбуждение со зрительными и слуховыми галлюцинациями, спутанность сознания, повышение артериального давления, возможны судороги. </a:t>
            </a:r>
            <a:endParaRPr/>
          </a:p>
          <a:p>
            <a:pPr marL="365125" marR="0" lvl="0" indent="-160655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125" marR="0" lvl="0" indent="-282575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920"/>
              <a:buFont typeface="Noto Sans Symbols"/>
              <a:buChar char="⚫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тяжелых формах отравления – потеря сознания, сонливость, двигательные параличи, нарушения дыхания и мозгового кровообращения, кома, отек мозга.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/>
          <p:cNvSpPr txBox="1">
            <a:spLocks noGrp="1"/>
          </p:cNvSpPr>
          <p:nvPr>
            <p:ph type="title"/>
          </p:nvPr>
        </p:nvSpPr>
        <p:spPr>
          <a:xfrm>
            <a:off x="1116012" y="188912"/>
            <a:ext cx="7777162" cy="503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lang="en-US" sz="24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Осложнения от отравления угарным газом:</a:t>
            </a:r>
            <a:endParaRPr/>
          </a:p>
        </p:txBody>
      </p:sp>
      <p:pic>
        <p:nvPicPr>
          <p:cNvPr id="232" name="Google Shape;232;p30" descr="heart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16012" y="3213100"/>
            <a:ext cx="3825875" cy="3443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0" descr="its-1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179387" y="692150"/>
            <a:ext cx="3790950" cy="2449512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0"/>
          <p:cNvSpPr txBox="1"/>
          <p:nvPr/>
        </p:nvSpPr>
        <p:spPr>
          <a:xfrm>
            <a:off x="5292725" y="836612"/>
            <a:ext cx="3671887" cy="5764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-нарушение мозгового кровообращения;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-субарахноидальные кровоизлияния;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-полиневриты -явления отека мозга;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нарушение зрения, слуха;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-возможно развитие инфаркта миокарда;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-часто наблюдаются кожно-трофические расстройства (пузыри, местные отеки с набуханием и последующим некрозом);  </a:t>
            </a:r>
            <a:endParaRPr/>
          </a:p>
          <a:p>
            <a:pPr marL="0" marR="0" lvl="0" indent="0" algn="l" rtl="0">
              <a:lnSpc>
                <a:spcPct val="95000"/>
              </a:lnSpc>
              <a:spcBef>
                <a:spcPts val="1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lang="en-US" sz="18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-при длительной коме постоянно отмечается тяжелая пневмония.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 txBox="1">
            <a:spLocks noGrp="1"/>
          </p:cNvSpPr>
          <p:nvPr>
            <p:ph type="title"/>
          </p:nvPr>
        </p:nvSpPr>
        <p:spPr>
          <a:xfrm>
            <a:off x="1331912" y="260350"/>
            <a:ext cx="71247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500"/>
              <a:buFont typeface="Times New Roman"/>
              <a:buNone/>
            </a:pPr>
            <a:r>
              <a:rPr lang="en-US" sz="25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Доврачебная помощь.</a:t>
            </a:r>
            <a:br>
              <a:rPr lang="en-US" sz="25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5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Первичный осмотр </a:t>
            </a:r>
            <a:endParaRPr/>
          </a:p>
        </p:txBody>
      </p:sp>
      <p:sp>
        <p:nvSpPr>
          <p:cNvPr id="240" name="Google Shape;240;p31"/>
          <p:cNvSpPr txBox="1">
            <a:spLocks noGrp="1"/>
          </p:cNvSpPr>
          <p:nvPr>
            <p:ph type="body" idx="1"/>
          </p:nvPr>
        </p:nvSpPr>
        <p:spPr>
          <a:xfrm>
            <a:off x="1403350" y="1341437"/>
            <a:ext cx="7416800" cy="5040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marR="0" lvl="0" indent="-282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Жизненно важные параметры пациента: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Сознание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Дыхание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Пульс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Кожные покровы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Артериальное давление </a:t>
            </a:r>
            <a:endParaRPr/>
          </a:p>
          <a:p>
            <a:pPr marL="365125" marR="0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Рефлексы</a:t>
            </a:r>
            <a:endParaRPr/>
          </a:p>
        </p:txBody>
      </p:sp>
      <p:pic>
        <p:nvPicPr>
          <p:cNvPr id="241" name="Google Shape;241;p31" descr="drowning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6325" y="2349500"/>
            <a:ext cx="2540000" cy="178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2"/>
          <p:cNvSpPr txBox="1">
            <a:spLocks noGrp="1"/>
          </p:cNvSpPr>
          <p:nvPr>
            <p:ph type="body" idx="1"/>
          </p:nvPr>
        </p:nvSpPr>
        <p:spPr>
          <a:xfrm>
            <a:off x="1116012" y="333375"/>
            <a:ext cx="8027987" cy="6119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282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US" sz="2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Вдыхание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углекислого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газа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других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токсичных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продуктов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горения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приводит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гипоксии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US" sz="2400" b="1" i="1" u="none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ГИПОКСИЯ 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пониженное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содержание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кислорода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крови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Часто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гипотонией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называют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артериальную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гипотензию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понижение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артериального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давления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90/50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ниже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Проявления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гипоксии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У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взрослых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-US" sz="2400" b="0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беспокойство</a:t>
            </a:r>
            <a:r>
              <a:rPr lang="ru-RU" sz="2400" b="0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бледность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кожи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У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детей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выраженный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страх</a:t>
            </a:r>
            <a:r>
              <a:rPr lang="ru-RU" sz="2400" b="0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плаксивость</a:t>
            </a:r>
            <a:r>
              <a:rPr lang="ru-RU" sz="2400" b="0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lang="en-US" sz="2400" b="0" i="0" u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иногда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возникают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спастическое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сокращение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dirty="0"/>
          </a:p>
          <a:p>
            <a:pPr marL="365125" lvl="0" indent="-2825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20"/>
              <a:buNone/>
            </a:pP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мышц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en-US" sz="2400" b="0" i="0" u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судороги</a:t>
            </a:r>
            <a:r>
              <a:rPr lang="en-US" sz="2400" b="0" i="0" u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dirty="0"/>
          </a:p>
        </p:txBody>
      </p:sp>
      <p:pic>
        <p:nvPicPr>
          <p:cNvPr id="247" name="Google Shape;247;p32" descr="24497_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24525" y="2420937"/>
            <a:ext cx="3205162" cy="3206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3"/>
          <p:cNvSpPr txBox="1">
            <a:spLocks noGrp="1"/>
          </p:cNvSpPr>
          <p:nvPr>
            <p:ph type="title"/>
          </p:nvPr>
        </p:nvSpPr>
        <p:spPr>
          <a:xfrm>
            <a:off x="2339975" y="274637"/>
            <a:ext cx="6594475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3200"/>
              <a:buFont typeface="Times New Roman"/>
              <a:buNone/>
            </a:pPr>
            <a:r>
              <a:rPr lang="en-US" sz="3200" b="1" i="0" u="non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Признаки шока. </a:t>
            </a:r>
            <a:endParaRPr/>
          </a:p>
        </p:txBody>
      </p:sp>
      <p:sp>
        <p:nvSpPr>
          <p:cNvPr id="253" name="Google Shape;253;p33"/>
          <p:cNvSpPr txBox="1">
            <a:spLocks noGrp="1"/>
          </p:cNvSpPr>
          <p:nvPr>
            <p:ph type="body" idx="1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5125" lvl="0" indent="-28257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снижение артериального давления и тахикардия;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беспокойство (эректильная фаза по Пирогову) или затемнение сознания (торпидная фаза по Пирогову);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нарушение дыхания;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уменьшение объёма выделяемой мочи;</a:t>
            </a:r>
            <a:endParaRPr/>
          </a:p>
          <a:p>
            <a:pPr marL="365125" lvl="0" indent="-282575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</a:pPr>
            <a:r>
              <a:rPr lang="en-US" sz="3200" b="0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холодная, влажная кожа с бледно-цианотичной или мраморной окраской</a:t>
            </a:r>
            <a:r>
              <a:rPr lang="en-US" sz="2800" b="0" i="0" u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/>
          </a:p>
        </p:txBody>
      </p:sp>
    </p:spTree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658</Words>
  <Application>Microsoft Office PowerPoint</Application>
  <PresentationFormat>Экран (4:3)</PresentationFormat>
  <Paragraphs>72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Солнцестояние</vt:lpstr>
      <vt:lpstr>7_Солнцестояние</vt:lpstr>
      <vt:lpstr>9_Солнцестояние</vt:lpstr>
      <vt:lpstr>4_Солнцестояние</vt:lpstr>
      <vt:lpstr>8_Солнцестояние</vt:lpstr>
      <vt:lpstr>2_Солнцестояние</vt:lpstr>
      <vt:lpstr>3_Солнцестояние</vt:lpstr>
      <vt:lpstr>5_Солнцестояние</vt:lpstr>
      <vt:lpstr>6_Солнцестояние</vt:lpstr>
      <vt:lpstr>Справедливость</vt:lpstr>
      <vt:lpstr>Слайд 1</vt:lpstr>
      <vt:lpstr>Слайд 2</vt:lpstr>
      <vt:lpstr>Слайд 3</vt:lpstr>
      <vt:lpstr>Механизм воздействия угарного газа. </vt:lpstr>
      <vt:lpstr>Симптомы отравления угарным газом:</vt:lpstr>
      <vt:lpstr>Осложнения от отравления угарным газом:</vt:lpstr>
      <vt:lpstr>Доврачебная помощь. Первичный осмотр </vt:lpstr>
      <vt:lpstr>Слайд 8</vt:lpstr>
      <vt:lpstr>Признаки шока. </vt:lpstr>
      <vt:lpstr>Слайд 10</vt:lpstr>
      <vt:lpstr>Слайд 11</vt:lpstr>
      <vt:lpstr>Слайд 12</vt:lpstr>
      <vt:lpstr>Слайд 13</vt:lpstr>
      <vt:lpstr>Средства индивидуальной защиты органов дыхания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</cp:lastModifiedBy>
  <cp:revision>2</cp:revision>
  <dcterms:modified xsi:type="dcterms:W3CDTF">2023-01-23T14:08:52Z</dcterms:modified>
</cp:coreProperties>
</file>