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71" r:id="rId4"/>
    <p:sldId id="269" r:id="rId5"/>
    <p:sldId id="274" r:id="rId6"/>
    <p:sldId id="275" r:id="rId7"/>
    <p:sldId id="273" r:id="rId8"/>
    <p:sldId id="276" r:id="rId9"/>
    <p:sldId id="278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950" y="0"/>
            <a:ext cx="9036050" cy="6846888"/>
          </a:xfrm>
        </p:spPr>
      </p:pic>
      <p:sp>
        <p:nvSpPr>
          <p:cNvPr id="9" name="Прямоугольник 8"/>
          <p:cNvSpPr/>
          <p:nvPr/>
        </p:nvSpPr>
        <p:spPr>
          <a:xfrm>
            <a:off x="1115616" y="1700808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 – класс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«Использование техник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скорочтения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уроках  литературного чтения в начальной школе»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808081"/>
            <a:ext cx="5038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начальных классов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Бархатова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293053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19672" y="2420888"/>
            <a:ext cx="59096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</a:t>
            </a: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!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895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99"/>
            <a:ext cx="9144000" cy="6853801"/>
          </a:xfrm>
        </p:spPr>
      </p:pic>
      <p:sp>
        <p:nvSpPr>
          <p:cNvPr id="5" name="Прямоугольник 4"/>
          <p:cNvSpPr/>
          <p:nvPr/>
        </p:nvSpPr>
        <p:spPr>
          <a:xfrm>
            <a:off x="611560" y="1217722"/>
            <a:ext cx="8075240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развитие техники чтения учащихся начальных классов, без принуждения, на основе развития интереса к чтению.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Обучать приемам быстрого и правильного чтения.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2.Развивать слуховую и зрительную памяти, навыки воображения и восприятия, внимания.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Формировать умения правильно и осознанно читать.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Развивать логическое мышление, речь.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5.Формировать устойчивый интерес к чтению.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09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583"/>
            <a:ext cx="9144000" cy="6827417"/>
          </a:xfrm>
        </p:spPr>
      </p:pic>
      <p:sp>
        <p:nvSpPr>
          <p:cNvPr id="7" name="Прямоугольник 6"/>
          <p:cNvSpPr/>
          <p:nvPr/>
        </p:nvSpPr>
        <p:spPr>
          <a:xfrm>
            <a:off x="683568" y="1988840"/>
            <a:ext cx="7848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Скорочте́ние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способность быстрого восприятия текстовой информации при использовании особых способов чтения.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6921" y="1048306"/>
            <a:ext cx="53618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скорочтение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384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Подготовила: учитель начальных классов </a:t>
            </a:r>
            <a:br>
              <a:rPr lang="ru-RU" sz="1400" dirty="0" smtClean="0"/>
            </a:br>
            <a:r>
              <a:rPr lang="ru-RU" sz="1400" dirty="0" err="1" smtClean="0"/>
              <a:t>Бархатова</a:t>
            </a:r>
            <a:r>
              <a:rPr lang="ru-RU" sz="1400" dirty="0" smtClean="0"/>
              <a:t> </a:t>
            </a:r>
            <a:r>
              <a:rPr lang="ru-RU" sz="1400" dirty="0"/>
              <a:t>Е</a:t>
            </a:r>
            <a:r>
              <a:rPr lang="ru-RU" sz="1400" dirty="0" smtClean="0"/>
              <a:t>лена Викторовна</a:t>
            </a:r>
            <a:endParaRPr lang="ru-RU" sz="1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610" y="6145"/>
            <a:ext cx="9037656" cy="6859911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522972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Чему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 учимся в процессе освоения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скорочтения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665972"/>
            <a:ext cx="7200800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Расширению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поля восприятия.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Избавлению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регрессий - неосознанного возвращения глаз к уже прочитанному.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Оттеснению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артикуляции - проговаривания при чтении.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скоростного понимания и быстрого анализа прочитанного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4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33" y="-71166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620688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Техника 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навыка </a:t>
            </a:r>
            <a:r>
              <a:rPr lang="ru-RU" sz="3600" b="1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скорочтения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74679"/>
            <a:ext cx="51121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Шульте-Горбова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2543269"/>
            <a:ext cx="5616624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упражнения позволяют: </a:t>
            </a:r>
            <a:endParaRPr lang="ru-RU" sz="2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 и память;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активизировать развитие мыслительных процессов;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угол зрения;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активировать развитие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мозга;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развить быстроту реакции.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934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76" y="79422"/>
            <a:ext cx="9132424" cy="6791490"/>
          </a:xfrm>
        </p:spPr>
      </p:pic>
      <p:sp>
        <p:nvSpPr>
          <p:cNvPr id="6" name="Прямоугольник 5"/>
          <p:cNvSpPr/>
          <p:nvPr/>
        </p:nvSpPr>
        <p:spPr>
          <a:xfrm>
            <a:off x="1259632" y="1031562"/>
            <a:ext cx="636526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Упражнение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«Красно черные цифры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r>
              <a:rPr lang="ru-RU" sz="2800" dirty="0" smtClean="0">
                <a:solidFill>
                  <a:srgbClr val="1D1D1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развивает внимание. 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969" y="2223157"/>
            <a:ext cx="7095363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«Алфавит»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синхронизацию полушарий головного мозга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25144" y="3698561"/>
            <a:ext cx="7102187" cy="1517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Упражнение -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«Струп-тест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развивает</a:t>
            </a: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внимание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умение концентрироваться в понимании прочитанного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516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Text Box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7538" y="298450"/>
            <a:ext cx="1371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Text Box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7900" y="298450"/>
            <a:ext cx="133508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Text 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6675" y="298450"/>
            <a:ext cx="1347788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Text Box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37038" y="298450"/>
            <a:ext cx="13287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Text Box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95813" y="298450"/>
            <a:ext cx="132873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000100" y="1500174"/>
            <a:ext cx="57900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857356" y="1500174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285984" y="1500174"/>
            <a:ext cx="5389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714612" y="1500174"/>
            <a:ext cx="481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071802" y="1500174"/>
            <a:ext cx="5196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  <p:pic>
        <p:nvPicPr>
          <p:cNvPr id="8204" name="Text Box 12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55988" y="1298575"/>
            <a:ext cx="136048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286248" y="1500174"/>
            <a:ext cx="5629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714876" y="1500174"/>
            <a:ext cx="481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072066" y="1500174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00694" y="1500174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6215074" y="1500174"/>
            <a:ext cx="481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6572264" y="1500174"/>
            <a:ext cx="5629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7000892" y="1500174"/>
            <a:ext cx="481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7358082" y="1500174"/>
            <a:ext cx="5693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7786710" y="1500174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8286776" y="1785926"/>
            <a:ext cx="375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pic>
        <p:nvPicPr>
          <p:cNvPr id="8215" name="Text Box 23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6838" y="2152650"/>
            <a:ext cx="13303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928662" y="2357430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1285852" y="2357430"/>
            <a:ext cx="684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</a:t>
            </a: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2357422" y="2357430"/>
            <a:ext cx="5597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2786050" y="2357430"/>
            <a:ext cx="684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ы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3357554" y="2357430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pic>
        <p:nvPicPr>
          <p:cNvPr id="8221" name="Text Box 29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82963" y="2152650"/>
            <a:ext cx="13604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4714876" y="2357430"/>
            <a:ext cx="593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23" name="Text Box 31"/>
          <p:cNvSpPr txBox="1">
            <a:spLocks noChangeArrowheads="1"/>
          </p:cNvSpPr>
          <p:nvPr/>
        </p:nvSpPr>
        <p:spPr bwMode="auto">
          <a:xfrm>
            <a:off x="5214942" y="2357430"/>
            <a:ext cx="5196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  <p:sp>
        <p:nvSpPr>
          <p:cNvPr id="8224" name="Text Box 32"/>
          <p:cNvSpPr txBox="1">
            <a:spLocks noChangeArrowheads="1"/>
          </p:cNvSpPr>
          <p:nvPr/>
        </p:nvSpPr>
        <p:spPr bwMode="auto">
          <a:xfrm>
            <a:off x="5572132" y="2357430"/>
            <a:ext cx="5613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6000760" y="2357430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26" name="Text Box 34"/>
          <p:cNvSpPr txBox="1">
            <a:spLocks noChangeArrowheads="1"/>
          </p:cNvSpPr>
          <p:nvPr/>
        </p:nvSpPr>
        <p:spPr bwMode="auto">
          <a:xfrm>
            <a:off x="6429388" y="2357430"/>
            <a:ext cx="5629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</a:t>
            </a:r>
          </a:p>
        </p:txBody>
      </p:sp>
      <p:sp>
        <p:nvSpPr>
          <p:cNvPr id="8227" name="Text Box 35"/>
          <p:cNvSpPr txBox="1">
            <a:spLocks noChangeArrowheads="1"/>
          </p:cNvSpPr>
          <p:nvPr/>
        </p:nvSpPr>
        <p:spPr bwMode="auto">
          <a:xfrm>
            <a:off x="6929454" y="2357430"/>
            <a:ext cx="375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7643834" y="2357430"/>
            <a:ext cx="57900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</a:t>
            </a:r>
          </a:p>
        </p:txBody>
      </p:sp>
      <p:sp>
        <p:nvSpPr>
          <p:cNvPr id="8230" name="Text Box 38"/>
          <p:cNvSpPr txBox="1">
            <a:spLocks noChangeArrowheads="1"/>
          </p:cNvSpPr>
          <p:nvPr/>
        </p:nvSpPr>
        <p:spPr bwMode="auto">
          <a:xfrm>
            <a:off x="488931" y="3357562"/>
            <a:ext cx="593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</a:t>
            </a:r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1000100" y="3357562"/>
            <a:ext cx="5196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1357290" y="3357562"/>
            <a:ext cx="5613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1857356" y="3357562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2285984" y="3357562"/>
            <a:ext cx="5389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pic>
        <p:nvPicPr>
          <p:cNvPr id="8235" name="Text Box 43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82900" y="3151188"/>
            <a:ext cx="149383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3857620" y="3357562"/>
            <a:ext cx="5757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8237" name="Text Box 45"/>
          <p:cNvSpPr txBox="1">
            <a:spLocks noChangeArrowheads="1"/>
          </p:cNvSpPr>
          <p:nvPr/>
        </p:nvSpPr>
        <p:spPr bwMode="auto">
          <a:xfrm>
            <a:off x="4357686" y="3357562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38" name="Text Box 46"/>
          <p:cNvSpPr txBox="1">
            <a:spLocks noChangeArrowheads="1"/>
          </p:cNvSpPr>
          <p:nvPr/>
        </p:nvSpPr>
        <p:spPr bwMode="auto">
          <a:xfrm>
            <a:off x="4786314" y="3357562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5643570" y="3357562"/>
            <a:ext cx="5597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6072198" y="3357562"/>
            <a:ext cx="5389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6500826" y="3357562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6858016" y="3357562"/>
            <a:ext cx="53412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</a:t>
            </a:r>
          </a:p>
        </p:txBody>
      </p:sp>
      <p:sp>
        <p:nvSpPr>
          <p:cNvPr id="8243" name="Text Box 51"/>
          <p:cNvSpPr txBox="1">
            <a:spLocks noChangeArrowheads="1"/>
          </p:cNvSpPr>
          <p:nvPr/>
        </p:nvSpPr>
        <p:spPr bwMode="auto">
          <a:xfrm>
            <a:off x="7215206" y="3357562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44" name="Text Box 52"/>
          <p:cNvSpPr txBox="1">
            <a:spLocks noChangeArrowheads="1"/>
          </p:cNvSpPr>
          <p:nvPr/>
        </p:nvSpPr>
        <p:spPr bwMode="auto">
          <a:xfrm>
            <a:off x="7643834" y="3357562"/>
            <a:ext cx="375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pic>
        <p:nvPicPr>
          <p:cNvPr id="8245" name="Text Box 53"/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6838" y="4224338"/>
            <a:ext cx="13668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46" name="Text Box 54"/>
          <p:cNvSpPr txBox="1">
            <a:spLocks noChangeArrowheads="1"/>
          </p:cNvSpPr>
          <p:nvPr/>
        </p:nvSpPr>
        <p:spPr bwMode="auto">
          <a:xfrm>
            <a:off x="1285852" y="4429132"/>
            <a:ext cx="5597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</a:t>
            </a:r>
          </a:p>
        </p:txBody>
      </p:sp>
      <p:sp>
        <p:nvSpPr>
          <p:cNvPr id="8247" name="Text Box 55"/>
          <p:cNvSpPr txBox="1">
            <a:spLocks noChangeArrowheads="1"/>
          </p:cNvSpPr>
          <p:nvPr/>
        </p:nvSpPr>
        <p:spPr bwMode="auto">
          <a:xfrm>
            <a:off x="1643042" y="4429132"/>
            <a:ext cx="5389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sp>
        <p:nvSpPr>
          <p:cNvPr id="8248" name="Text Box 56"/>
          <p:cNvSpPr txBox="1">
            <a:spLocks noChangeArrowheads="1"/>
          </p:cNvSpPr>
          <p:nvPr/>
        </p:nvSpPr>
        <p:spPr bwMode="auto">
          <a:xfrm>
            <a:off x="2000232" y="4429132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2428860" y="4429132"/>
            <a:ext cx="53412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</a:t>
            </a:r>
          </a:p>
        </p:txBody>
      </p:sp>
      <p:sp>
        <p:nvSpPr>
          <p:cNvPr id="8250" name="Text Box 58"/>
          <p:cNvSpPr txBox="1">
            <a:spLocks noChangeArrowheads="1"/>
          </p:cNvSpPr>
          <p:nvPr/>
        </p:nvSpPr>
        <p:spPr bwMode="auto">
          <a:xfrm>
            <a:off x="2786050" y="4429132"/>
            <a:ext cx="5757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8251" name="Text Box 59"/>
          <p:cNvSpPr txBox="1">
            <a:spLocks noChangeArrowheads="1"/>
          </p:cNvSpPr>
          <p:nvPr/>
        </p:nvSpPr>
        <p:spPr bwMode="auto">
          <a:xfrm>
            <a:off x="3786182" y="4429132"/>
            <a:ext cx="5597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</a:t>
            </a:r>
          </a:p>
        </p:txBody>
      </p:sp>
      <p:sp>
        <p:nvSpPr>
          <p:cNvPr id="8252" name="Text Box 60"/>
          <p:cNvSpPr txBox="1">
            <a:spLocks noChangeArrowheads="1"/>
          </p:cNvSpPr>
          <p:nvPr/>
        </p:nvSpPr>
        <p:spPr bwMode="auto">
          <a:xfrm>
            <a:off x="4143372" y="4429132"/>
            <a:ext cx="684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ы</a:t>
            </a:r>
          </a:p>
        </p:txBody>
      </p:sp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4714876" y="4429132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54" name="Text Box 62"/>
          <p:cNvSpPr txBox="1">
            <a:spLocks noChangeArrowheads="1"/>
          </p:cNvSpPr>
          <p:nvPr/>
        </p:nvSpPr>
        <p:spPr bwMode="auto">
          <a:xfrm>
            <a:off x="5143504" y="4429132"/>
            <a:ext cx="5757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8255" name="Text Box 63"/>
          <p:cNvSpPr txBox="1">
            <a:spLocks noChangeArrowheads="1"/>
          </p:cNvSpPr>
          <p:nvPr/>
        </p:nvSpPr>
        <p:spPr bwMode="auto">
          <a:xfrm>
            <a:off x="6143636" y="4357694"/>
            <a:ext cx="593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56" name="Text Box 64"/>
          <p:cNvSpPr txBox="1">
            <a:spLocks noChangeArrowheads="1"/>
          </p:cNvSpPr>
          <p:nvPr/>
        </p:nvSpPr>
        <p:spPr bwMode="auto">
          <a:xfrm>
            <a:off x="6572264" y="4357694"/>
            <a:ext cx="5389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е</a:t>
            </a:r>
          </a:p>
        </p:txBody>
      </p:sp>
      <p:pic>
        <p:nvPicPr>
          <p:cNvPr id="8257" name="Text Box 65"/>
          <p:cNvPicPr>
            <a:picLocks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96063" y="4151313"/>
            <a:ext cx="125571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8" name="Text Box 66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81813" y="4151313"/>
            <a:ext cx="1328737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7643834" y="4357694"/>
            <a:ext cx="5757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8143900" y="4357694"/>
            <a:ext cx="375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pic>
        <p:nvPicPr>
          <p:cNvPr id="8261" name="Text Box 69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5151438"/>
            <a:ext cx="14509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62" name="Text Box 70"/>
          <p:cNvSpPr txBox="1">
            <a:spLocks noChangeArrowheads="1"/>
          </p:cNvSpPr>
          <p:nvPr/>
        </p:nvSpPr>
        <p:spPr bwMode="auto">
          <a:xfrm>
            <a:off x="1000100" y="5357826"/>
            <a:ext cx="5693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263" name="Text Box 71"/>
          <p:cNvSpPr txBox="1">
            <a:spLocks noChangeArrowheads="1"/>
          </p:cNvSpPr>
          <p:nvPr/>
        </p:nvSpPr>
        <p:spPr bwMode="auto">
          <a:xfrm>
            <a:off x="1428728" y="5357826"/>
            <a:ext cx="5757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и</a:t>
            </a:r>
          </a:p>
        </p:txBody>
      </p:sp>
      <p:sp>
        <p:nvSpPr>
          <p:cNvPr id="8264" name="Text Box 72"/>
          <p:cNvSpPr txBox="1">
            <a:spLocks noChangeArrowheads="1"/>
          </p:cNvSpPr>
          <p:nvPr/>
        </p:nvSpPr>
        <p:spPr bwMode="auto">
          <a:xfrm>
            <a:off x="2214546" y="5357826"/>
            <a:ext cx="684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</a:t>
            </a:r>
          </a:p>
        </p:txBody>
      </p:sp>
      <p:sp>
        <p:nvSpPr>
          <p:cNvPr id="8265" name="Text Box 73"/>
          <p:cNvSpPr txBox="1">
            <a:spLocks noChangeArrowheads="1"/>
          </p:cNvSpPr>
          <p:nvPr/>
        </p:nvSpPr>
        <p:spPr bwMode="auto">
          <a:xfrm>
            <a:off x="2786050" y="5357826"/>
            <a:ext cx="53251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sp>
        <p:nvSpPr>
          <p:cNvPr id="8266" name="Text Box 74"/>
          <p:cNvSpPr txBox="1">
            <a:spLocks noChangeArrowheads="1"/>
          </p:cNvSpPr>
          <p:nvPr/>
        </p:nvSpPr>
        <p:spPr bwMode="auto">
          <a:xfrm>
            <a:off x="3214678" y="5357826"/>
            <a:ext cx="554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</a:t>
            </a:r>
          </a:p>
        </p:txBody>
      </p:sp>
      <p:sp>
        <p:nvSpPr>
          <p:cNvPr id="8267" name="Text Box 75"/>
          <p:cNvSpPr txBox="1">
            <a:spLocks noChangeArrowheads="1"/>
          </p:cNvSpPr>
          <p:nvPr/>
        </p:nvSpPr>
        <p:spPr bwMode="auto">
          <a:xfrm>
            <a:off x="3643306" y="5357826"/>
            <a:ext cx="6848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ы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268" name="Text Box 76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10000" y="5151438"/>
            <a:ext cx="1212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0024201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3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3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3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3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0" dur="3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3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2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4" dur="3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6" dur="3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3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0" dur="3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2" dur="3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4" dur="3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6" dur="3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3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4" dur="3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6" dur="3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3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0" dur="3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2" dur="3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4" dur="3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6" dur="3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8" dur="3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0" dur="3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2" dur="3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3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6" dur="3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8" dur="3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0" dur="3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2" dur="3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4" dur="3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6" dur="3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8" dur="3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0" dur="3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2" dur="30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3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6" dur="3000" fill="hold"/>
                                        <p:tgtEl>
                                          <p:spTgt spid="8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8" dur="3000" fill="hold"/>
                                        <p:tgtEl>
                                          <p:spTgt spid="8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0" dur="3000" fill="hold"/>
                                        <p:tgtEl>
                                          <p:spTgt spid="8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2" dur="30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4" dur="30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30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3000" fill="hold"/>
                                        <p:tgtEl>
                                          <p:spTgt spid="8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0" dur="3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2" dur="3000" fill="hold"/>
                                        <p:tgtEl>
                                          <p:spTgt spid="8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4" dur="3000" fill="hold"/>
                                        <p:tgtEl>
                                          <p:spTgt spid="8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6" dur="3000" fill="hold"/>
                                        <p:tgtEl>
                                          <p:spTgt spid="8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8" dur="3000" fill="hold"/>
                                        <p:tgtEl>
                                          <p:spTgt spid="8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0" dur="3000" fill="hold"/>
                                        <p:tgtEl>
                                          <p:spTgt spid="8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2" dur="3000" fill="hold"/>
                                        <p:tgtEl>
                                          <p:spTgt spid="82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4" dur="3000" fill="hold"/>
                                        <p:tgtEl>
                                          <p:spTgt spid="8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6" dur="3000" fill="hold"/>
                                        <p:tgtEl>
                                          <p:spTgt spid="82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8" dur="3000" fill="hold"/>
                                        <p:tgtEl>
                                          <p:spTgt spid="8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0" dur="3000" fill="hold"/>
                                        <p:tgtEl>
                                          <p:spTgt spid="82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2" dur="3000" fill="hold"/>
                                        <p:tgtEl>
                                          <p:spTgt spid="8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4" dur="3000" fill="hold"/>
                                        <p:tgtEl>
                                          <p:spTgt spid="82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6" dur="3000" fill="hold"/>
                                        <p:tgtEl>
                                          <p:spTgt spid="82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8" dur="3000" fill="hold"/>
                                        <p:tgtEl>
                                          <p:spTgt spid="82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0" dur="3000" fill="hold"/>
                                        <p:tgtEl>
                                          <p:spTgt spid="82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2" dur="3000" fill="hold"/>
                                        <p:tgtEl>
                                          <p:spTgt spid="82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4" dur="30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6" dur="3000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48" dur="3000" fill="hold"/>
                                        <p:tgtEl>
                                          <p:spTgt spid="8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50" dur="3000" fill="hold"/>
                                        <p:tgtEl>
                                          <p:spTgt spid="8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2" dur="3000" fill="hold"/>
                                        <p:tgtEl>
                                          <p:spTgt spid="8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706447" y="274638"/>
            <a:ext cx="4444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работы: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892740"/>
            <a:ext cx="7787208" cy="5534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понимают текст, могут его проанализировать, выделить самое главное и кратко пересказать прочитанное;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Улучшилась память;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Быстрее стали усваивать больший объём информации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Развился навык грамотного письма;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Повысился интерес к учебе и сократилось время на выполнение учебных занятий;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стали увереннее в себе;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085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84" y="13684"/>
            <a:ext cx="903649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9832" y="445384"/>
            <a:ext cx="4016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работы:</a:t>
            </a:r>
            <a:endParaRPr lang="ru-RU" sz="3600" dirty="0"/>
          </a:p>
        </p:txBody>
      </p:sp>
      <p:graphicFrame>
        <p:nvGraphicFramePr>
          <p:cNvPr id="6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1835680"/>
              </p:ext>
            </p:extLst>
          </p:nvPr>
        </p:nvGraphicFramePr>
        <p:xfrm>
          <a:off x="457200" y="1618842"/>
          <a:ext cx="8229600" cy="421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2084784"/>
                <a:gridCol w="1371600"/>
                <a:gridCol w="1371600"/>
                <a:gridCol w="1371600"/>
                <a:gridCol w="1371600"/>
              </a:tblGrid>
              <a:tr h="1178761">
                <a:tc>
                  <a:txBody>
                    <a:bodyPr/>
                    <a:lstStyle/>
                    <a:p>
                      <a:r>
                        <a:rPr lang="ru-RU" dirty="0" smtClean="0"/>
                        <a:t>№п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Ф. И.</a:t>
                      </a:r>
                      <a:r>
                        <a:rPr lang="ru-RU" baseline="0" dirty="0" smtClean="0"/>
                        <a:t> учащихся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чтения на начало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Скорость чтения на конец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Понимание текста на начало года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Понимание текста на </a:t>
                      </a:r>
                      <a:r>
                        <a:rPr lang="ru-RU" baseline="0" dirty="0" smtClean="0"/>
                        <a:t> конец </a:t>
                      </a:r>
                      <a:r>
                        <a:rPr lang="ru-RU" dirty="0" smtClean="0"/>
                        <a:t>года </a:t>
                      </a: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Гришина София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145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70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Ереско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Арина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70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110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60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90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Ундалова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Александра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90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Бондарева Валерия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75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Гончарова Виктория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64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68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90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6773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Дрюпина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Виолетта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56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40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80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057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318</Words>
  <Application>Microsoft Office PowerPoint</Application>
  <PresentationFormat>Экран (4:3)</PresentationFormat>
  <Paragraphs>142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Подготовила: учитель начальных классов  Бархатова Елена Викторовна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39</cp:revision>
  <dcterms:created xsi:type="dcterms:W3CDTF">2021-01-30T16:20:25Z</dcterms:created>
  <dcterms:modified xsi:type="dcterms:W3CDTF">2022-11-28T09:22:36Z</dcterms:modified>
</cp:coreProperties>
</file>