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27"/>
  </p:notesMasterIdLst>
  <p:sldIdLst>
    <p:sldId id="256" r:id="rId2"/>
    <p:sldId id="274" r:id="rId3"/>
    <p:sldId id="275" r:id="rId4"/>
    <p:sldId id="344" r:id="rId5"/>
    <p:sldId id="276" r:id="rId6"/>
    <p:sldId id="278" r:id="rId7"/>
    <p:sldId id="345" r:id="rId8"/>
    <p:sldId id="283" r:id="rId9"/>
    <p:sldId id="290" r:id="rId10"/>
    <p:sldId id="292" r:id="rId11"/>
    <p:sldId id="334" r:id="rId12"/>
    <p:sldId id="296" r:id="rId13"/>
    <p:sldId id="342" r:id="rId14"/>
    <p:sldId id="300" r:id="rId15"/>
    <p:sldId id="313" r:id="rId16"/>
    <p:sldId id="321" r:id="rId17"/>
    <p:sldId id="323" r:id="rId18"/>
    <p:sldId id="326" r:id="rId19"/>
    <p:sldId id="325" r:id="rId20"/>
    <p:sldId id="320" r:id="rId21"/>
    <p:sldId id="343" r:id="rId22"/>
    <p:sldId id="348" r:id="rId23"/>
    <p:sldId id="347" r:id="rId24"/>
    <p:sldId id="340" r:id="rId25"/>
    <p:sldId id="33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03DC5-BF7F-450D-9E27-7123E79A8DD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2FCD9-5E65-484F-A8E7-BBAE587DE0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546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2FCD9-5E65-484F-A8E7-BBAE587DE04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934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22FEAE-09DF-497C-98F7-845075355EB2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15AEC0-F67B-4432-A265-ADCDB9C83B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предшкола\031-20211109_1256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3643306" cy="37862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352" y="428604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785794"/>
            <a:ext cx="5929354" cy="257176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Из глубокого колодца солнце медленно встаёт,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Свет его на нас прольётся, 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луч его нам улыбнётся,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Новый день оно начнёт.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36841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Цель урока:</a:t>
            </a:r>
            <a:endParaRPr lang="ru-RU" sz="6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500306"/>
            <a:ext cx="857256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Познакомиться 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4964" y="335855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с царством    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</a:rPr>
              <a:t>грибов</a:t>
            </a:r>
          </a:p>
          <a:p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869" y="14286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     Задачи урока</a:t>
            </a:r>
            <a:endParaRPr lang="ru-RU" sz="6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8215" y="1791022"/>
            <a:ext cx="8535322" cy="4163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1.Узнаем   …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2.Познакомимся  …</a:t>
            </a:r>
          </a:p>
          <a:p>
            <a:pPr>
              <a:buNone/>
            </a:pPr>
            <a:endParaRPr lang="ru-RU" sz="4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3. Определим …  </a:t>
            </a:r>
          </a:p>
          <a:p>
            <a:pPr marL="0" indent="0"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1861764"/>
            <a:ext cx="451155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строение гриба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1452" y="256490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с видами грибов</a:t>
            </a:r>
          </a:p>
          <a:p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1940" y="3501008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значение</a:t>
            </a:r>
          </a:p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грибов в природе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Презентация &amp;quot;С лукошком за грибами&amp;quot; (6 класс) по биологии - проек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58180" cy="5500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901014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интересные факты о грибах!</a:t>
            </a:r>
            <a:b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920085"/>
            <a:ext cx="5072098" cy="4434840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r>
              <a:rPr lang="ru-RU" sz="2600" dirty="0" smtClean="0"/>
              <a:t>Грибы – одни из</a:t>
            </a:r>
          </a:p>
          <a:p>
            <a:pPr>
              <a:buNone/>
            </a:pPr>
            <a:r>
              <a:rPr lang="ru-RU" dirty="0" smtClean="0"/>
              <a:t>самых удивительных живых существ,</a:t>
            </a:r>
          </a:p>
          <a:p>
            <a:pPr>
              <a:buNone/>
            </a:pPr>
            <a:r>
              <a:rPr lang="ru-RU" dirty="0" smtClean="0"/>
              <a:t>населяющих нашу планету.</a:t>
            </a:r>
          </a:p>
          <a:p>
            <a:pPr lvl="1">
              <a:buNone/>
            </a:pPr>
            <a:r>
              <a:rPr lang="ru-RU" sz="2600" dirty="0" smtClean="0"/>
              <a:t>Существует 120 000 разновидностей</a:t>
            </a:r>
          </a:p>
          <a:p>
            <a:pPr>
              <a:buNone/>
            </a:pPr>
            <a:r>
              <a:rPr lang="ru-RU" dirty="0" smtClean="0"/>
              <a:t>грибов. При этом для человека важны</a:t>
            </a:r>
          </a:p>
          <a:p>
            <a:pPr>
              <a:buNone/>
            </a:pPr>
            <a:r>
              <a:rPr lang="ru-RU" dirty="0" smtClean="0"/>
              <a:t>примерно 500 видов:</a:t>
            </a:r>
          </a:p>
          <a:p>
            <a:pPr>
              <a:buNone/>
            </a:pPr>
            <a:r>
              <a:rPr lang="ru-RU" dirty="0" smtClean="0"/>
              <a:t>более 300 опасны для человека, а остальные</a:t>
            </a:r>
          </a:p>
          <a:p>
            <a:pPr>
              <a:buNone/>
            </a:pPr>
            <a:r>
              <a:rPr lang="ru-RU" dirty="0" smtClean="0"/>
              <a:t>используются в различных целях</a:t>
            </a:r>
          </a:p>
          <a:p>
            <a:pPr>
              <a:buNone/>
            </a:pPr>
            <a:endParaRPr lang="ru-RU" sz="1050" dirty="0" smtClean="0"/>
          </a:p>
        </p:txBody>
      </p:sp>
      <p:pic>
        <p:nvPicPr>
          <p:cNvPr id="5" name="image33.jpe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857364"/>
            <a:ext cx="3308538" cy="44338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Работа в группах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072494" cy="5715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6000768"/>
            <a:ext cx="50547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Учебник на </a:t>
            </a:r>
            <a:r>
              <a:rPr lang="ru-RU" sz="3600" b="1" dirty="0" smtClean="0">
                <a:solidFill>
                  <a:srgbClr val="002060"/>
                </a:solidFill>
              </a:rPr>
              <a:t>стр.112-116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72074"/>
            <a:ext cx="83058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</a:t>
            </a:r>
            <a:r>
              <a:rPr lang="ru-RU" sz="5300" dirty="0" smtClean="0">
                <a:latin typeface="+mn-lt"/>
              </a:rPr>
              <a:t>ВЫВОД</a:t>
            </a:r>
            <a:br>
              <a:rPr lang="ru-RU" sz="53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1.Гриб имеет…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2.Не могут сами вырабатывать…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3.Грибница всасывает из     почвы…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4.Грибы тесно связаны с…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5.Грибы и деревья помогают…</a:t>
            </a:r>
            <a:br>
              <a:rPr lang="ru-RU" sz="4900" dirty="0" smtClean="0">
                <a:latin typeface="+mn-lt"/>
              </a:rPr>
            </a:br>
            <a:r>
              <a:rPr lang="ru-RU" sz="4900" dirty="0" smtClean="0">
                <a:latin typeface="+mn-lt"/>
              </a:rPr>
              <a:t>6.Грибы бывают…</a:t>
            </a:r>
            <a:r>
              <a:rPr lang="ru-RU" sz="5300" dirty="0" smtClean="0">
                <a:latin typeface="+mn-lt"/>
              </a:rPr>
              <a:t/>
            </a:r>
            <a:br>
              <a:rPr lang="ru-RU" sz="5300" dirty="0" smtClean="0">
                <a:latin typeface="+mn-lt"/>
              </a:rPr>
            </a:b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fsd.multiurok.ru/html/2021/04/05/s_606b669c655f9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510" y="1000108"/>
            <a:ext cx="8315769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17C0753-E62C-4DEF-885B-FBF9C5924AFC}"/>
              </a:ext>
            </a:extLst>
          </p:cNvPr>
          <p:cNvSpPr txBox="1">
            <a:spLocks noChangeArrowheads="1"/>
          </p:cNvSpPr>
          <p:nvPr/>
        </p:nvSpPr>
        <p:spPr>
          <a:xfrm>
            <a:off x="2596581" y="886599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Белый гриб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Шляпка 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снизу белая, </a:t>
            </a:r>
            <a:r>
              <a:rPr lang="ru-RU" altLang="ru-RU" sz="2800" dirty="0">
                <a:latin typeface="Comic Sans MS" panose="030F0702030302020204" pitchFamily="66" charset="0"/>
              </a:rPr>
              <a:t>на ножке рисунок в виде белой сеточки.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90D83A4-E97A-4EF4-850E-7A63BCA1E66C}"/>
              </a:ext>
            </a:extLst>
          </p:cNvPr>
          <p:cNvSpPr txBox="1">
            <a:spLocks noChangeArrowheads="1"/>
          </p:cNvSpPr>
          <p:nvPr/>
        </p:nvSpPr>
        <p:spPr>
          <a:xfrm>
            <a:off x="1763689" y="125760"/>
            <a:ext cx="6384155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Опасные двойники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F7DEC195-2E2E-4C52-B19C-1D0184E0F9CA}"/>
              </a:ext>
            </a:extLst>
          </p:cNvPr>
          <p:cNvGrpSpPr/>
          <p:nvPr/>
        </p:nvGrpSpPr>
        <p:grpSpPr>
          <a:xfrm>
            <a:off x="665491" y="525532"/>
            <a:ext cx="1944216" cy="2765524"/>
            <a:chOff x="6299565" y="965418"/>
            <a:chExt cx="2482806" cy="2540154"/>
          </a:xfrm>
        </p:grpSpPr>
        <p:sp>
          <p:nvSpPr>
            <p:cNvPr id="5" name="Oval 22">
              <a:extLst>
                <a:ext uri="{FF2B5EF4-FFF2-40B4-BE49-F238E27FC236}">
                  <a16:creationId xmlns:a16="http://schemas.microsoft.com/office/drawing/2014/main" xmlns="" id="{F3A71E20-AB68-4CB4-A590-14FA8E05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6" name="Picture 4" descr="http://geum.ru/next/images/126231-nomer-7fb92cd1.jpg">
              <a:extLst>
                <a:ext uri="{FF2B5EF4-FFF2-40B4-BE49-F238E27FC236}">
                  <a16:creationId xmlns:a16="http://schemas.microsoft.com/office/drawing/2014/main" xmlns="" id="{4AFBC94E-4F1E-4B3E-93E5-8FCD8C450C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-497"/>
            <a:stretch/>
          </p:blipFill>
          <p:spPr bwMode="auto">
            <a:xfrm>
              <a:off x="6372200" y="1011622"/>
              <a:ext cx="2338163" cy="2421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7600DC9C-D3C2-4BD2-8031-FC0FE90AAE2D}"/>
              </a:ext>
            </a:extLst>
          </p:cNvPr>
          <p:cNvGrpSpPr/>
          <p:nvPr/>
        </p:nvGrpSpPr>
        <p:grpSpPr>
          <a:xfrm>
            <a:off x="486706" y="3516642"/>
            <a:ext cx="2301786" cy="2765524"/>
            <a:chOff x="6299565" y="965418"/>
            <a:chExt cx="2482806" cy="2540154"/>
          </a:xfrm>
        </p:grpSpPr>
        <p:sp>
          <p:nvSpPr>
            <p:cNvPr id="8" name="Oval 22">
              <a:extLst>
                <a:ext uri="{FF2B5EF4-FFF2-40B4-BE49-F238E27FC236}">
                  <a16:creationId xmlns:a16="http://schemas.microsoft.com/office/drawing/2014/main" xmlns="" id="{40B3620B-617B-4388-A9C9-3B1B0BB8F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C554EFBA-0DD5-4854-842C-B4094985B3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6597820" y="1011621"/>
              <a:ext cx="1886922" cy="2421941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E684E8FD-0EB1-4387-9C47-EF8299F15E90}"/>
              </a:ext>
            </a:extLst>
          </p:cNvPr>
          <p:cNvSpPr txBox="1">
            <a:spLocks noChangeArrowheads="1"/>
          </p:cNvSpPr>
          <p:nvPr/>
        </p:nvSpPr>
        <p:spPr>
          <a:xfrm>
            <a:off x="2622100" y="3565286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Желчный гриб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Шляпка снизу розовая, на ножке рисунок в виде чёрной сеточки.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Несъедобный.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212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17C0753-E62C-4DEF-885B-FBF9C5924AFC}"/>
              </a:ext>
            </a:extLst>
          </p:cNvPr>
          <p:cNvSpPr txBox="1">
            <a:spLocks noChangeArrowheads="1"/>
          </p:cNvSpPr>
          <p:nvPr/>
        </p:nvSpPr>
        <p:spPr>
          <a:xfrm>
            <a:off x="2596581" y="886599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 smtClean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Шампиньон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Шляпка </a:t>
            </a:r>
            <a:r>
              <a:rPr lang="ru-RU" altLang="ru-RU" sz="2800" dirty="0">
                <a:latin typeface="Comic Sans MS" panose="030F0702030302020204" pitchFamily="66" charset="0"/>
              </a:rPr>
              <a:t>снизу </a:t>
            </a:r>
            <a:endParaRPr lang="ru-RU" altLang="ru-RU" sz="2800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 err="1" smtClean="0">
                <a:latin typeface="Comic Sans MS" panose="030F0702030302020204" pitchFamily="66" charset="0"/>
              </a:rPr>
              <a:t>розовая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 </a:t>
            </a:r>
            <a:r>
              <a:rPr lang="ru-RU" altLang="ru-RU" sz="2800" dirty="0">
                <a:latin typeface="Comic Sans MS" panose="030F0702030302020204" pitchFamily="66" charset="0"/>
              </a:rPr>
              <a:t>или фиолетовая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 </a:t>
            </a:r>
            <a:r>
              <a:rPr lang="ru-RU" altLang="ru-RU" sz="2800" dirty="0">
                <a:latin typeface="Comic Sans MS" panose="030F0702030302020204" pitchFamily="66" charset="0"/>
              </a:rPr>
              <a:t>внизу на ножке нет мешочка.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90D83A4-E97A-4EF4-850E-7A63BCA1E66C}"/>
              </a:ext>
            </a:extLst>
          </p:cNvPr>
          <p:cNvSpPr txBox="1">
            <a:spLocks noChangeArrowheads="1"/>
          </p:cNvSpPr>
          <p:nvPr/>
        </p:nvSpPr>
        <p:spPr>
          <a:xfrm>
            <a:off x="1763689" y="125760"/>
            <a:ext cx="6384155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Опасные двойники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F7DEC195-2E2E-4C52-B19C-1D0184E0F9CA}"/>
              </a:ext>
            </a:extLst>
          </p:cNvPr>
          <p:cNvGrpSpPr/>
          <p:nvPr/>
        </p:nvGrpSpPr>
        <p:grpSpPr>
          <a:xfrm>
            <a:off x="665491" y="525532"/>
            <a:ext cx="1944216" cy="2765524"/>
            <a:chOff x="6299565" y="965418"/>
            <a:chExt cx="2482806" cy="2540154"/>
          </a:xfrm>
        </p:grpSpPr>
        <p:sp>
          <p:nvSpPr>
            <p:cNvPr id="5" name="Oval 22">
              <a:extLst>
                <a:ext uri="{FF2B5EF4-FFF2-40B4-BE49-F238E27FC236}">
                  <a16:creationId xmlns:a16="http://schemas.microsoft.com/office/drawing/2014/main" xmlns="" id="{F3A71E20-AB68-4CB4-A590-14FA8E05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xmlns="" id="{4AFBC94E-4F1E-4B3E-93E5-8FCD8C450C3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6364020" y="1297061"/>
              <a:ext cx="2326364" cy="20843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7600DC9C-D3C2-4BD2-8031-FC0FE90AAE2D}"/>
              </a:ext>
            </a:extLst>
          </p:cNvPr>
          <p:cNvGrpSpPr/>
          <p:nvPr/>
        </p:nvGrpSpPr>
        <p:grpSpPr>
          <a:xfrm>
            <a:off x="486706" y="3516642"/>
            <a:ext cx="2301786" cy="2765524"/>
            <a:chOff x="6299565" y="965418"/>
            <a:chExt cx="2482806" cy="2540154"/>
          </a:xfrm>
        </p:grpSpPr>
        <p:sp>
          <p:nvSpPr>
            <p:cNvPr id="8" name="Oval 22">
              <a:extLst>
                <a:ext uri="{FF2B5EF4-FFF2-40B4-BE49-F238E27FC236}">
                  <a16:creationId xmlns:a16="http://schemas.microsoft.com/office/drawing/2014/main" xmlns="" id="{40B3620B-617B-4388-A9C9-3B1B0BB8F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C554EFBA-0DD5-4854-842C-B4094985B3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 bwMode="auto">
            <a:xfrm>
              <a:off x="6607643" y="1125408"/>
              <a:ext cx="1964976" cy="2231951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E684E8FD-0EB1-4387-9C47-EF8299F15E90}"/>
              </a:ext>
            </a:extLst>
          </p:cNvPr>
          <p:cNvSpPr txBox="1">
            <a:spLocks noChangeArrowheads="1"/>
          </p:cNvSpPr>
          <p:nvPr/>
        </p:nvSpPr>
        <p:spPr>
          <a:xfrm>
            <a:off x="2622100" y="3565286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Бледная поганка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Шляпка снизу белая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 </a:t>
            </a:r>
            <a:r>
              <a:rPr lang="ru-RU" altLang="ru-RU" sz="2800" dirty="0">
                <a:latin typeface="Comic Sans MS" panose="030F0702030302020204" pitchFamily="66" charset="0"/>
              </a:rPr>
              <a:t>на ножке внизу </a:t>
            </a:r>
            <a:endParaRPr lang="ru-RU" altLang="ru-RU" sz="2800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 smtClean="0">
                <a:latin typeface="Comic Sans MS" panose="030F0702030302020204" pitchFamily="66" charset="0"/>
              </a:rPr>
              <a:t>разорванный </a:t>
            </a:r>
            <a:r>
              <a:rPr lang="ru-RU" altLang="ru-RU" sz="2800" dirty="0">
                <a:latin typeface="Comic Sans MS" panose="030F0702030302020204" pitchFamily="66" charset="0"/>
              </a:rPr>
              <a:t>мешочек.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Несъедобный.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53551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E17C0753-E62C-4DEF-885B-FBF9C5924AFC}"/>
              </a:ext>
            </a:extLst>
          </p:cNvPr>
          <p:cNvSpPr txBox="1">
            <a:spLocks noChangeArrowheads="1"/>
          </p:cNvSpPr>
          <p:nvPr/>
        </p:nvSpPr>
        <p:spPr>
          <a:xfrm>
            <a:off x="2596581" y="886599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Опята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Шляпка снизу желтовато-белая,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на ножке </a:t>
            </a:r>
            <a:r>
              <a:rPr lang="ru-RU" altLang="ru-RU" sz="2800" dirty="0" smtClean="0">
                <a:latin typeface="Comic Sans MS" panose="030F0702030302020204" pitchFamily="66" charset="0"/>
              </a:rPr>
              <a:t>есть кольцо</a:t>
            </a:r>
            <a:r>
              <a:rPr lang="ru-RU" altLang="ru-RU" sz="2800" dirty="0">
                <a:latin typeface="Comic Sans MS" panose="030F0702030302020204" pitchFamily="66" charset="0"/>
              </a:rPr>
              <a:t>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90D83A4-E97A-4EF4-850E-7A63BCA1E66C}"/>
              </a:ext>
            </a:extLst>
          </p:cNvPr>
          <p:cNvSpPr txBox="1">
            <a:spLocks noChangeArrowheads="1"/>
          </p:cNvSpPr>
          <p:nvPr/>
        </p:nvSpPr>
        <p:spPr>
          <a:xfrm>
            <a:off x="1763689" y="125760"/>
            <a:ext cx="6384155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Опасные двойники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F7DEC195-2E2E-4C52-B19C-1D0184E0F9CA}"/>
              </a:ext>
            </a:extLst>
          </p:cNvPr>
          <p:cNvGrpSpPr/>
          <p:nvPr/>
        </p:nvGrpSpPr>
        <p:grpSpPr>
          <a:xfrm>
            <a:off x="665491" y="525532"/>
            <a:ext cx="1944216" cy="2765524"/>
            <a:chOff x="6299565" y="965418"/>
            <a:chExt cx="2482806" cy="2540154"/>
          </a:xfrm>
        </p:grpSpPr>
        <p:sp>
          <p:nvSpPr>
            <p:cNvPr id="5" name="Oval 22">
              <a:extLst>
                <a:ext uri="{FF2B5EF4-FFF2-40B4-BE49-F238E27FC236}">
                  <a16:creationId xmlns:a16="http://schemas.microsoft.com/office/drawing/2014/main" xmlns="" id="{F3A71E20-AB68-4CB4-A590-14FA8E05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6" name="Picture 4">
              <a:extLst>
                <a:ext uri="{FF2B5EF4-FFF2-40B4-BE49-F238E27FC236}">
                  <a16:creationId xmlns:a16="http://schemas.microsoft.com/office/drawing/2014/main" xmlns="" id="{4AFBC94E-4F1E-4B3E-93E5-8FCD8C450C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6372199" y="1062770"/>
              <a:ext cx="2338163" cy="2319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7600DC9C-D3C2-4BD2-8031-FC0FE90AAE2D}"/>
              </a:ext>
            </a:extLst>
          </p:cNvPr>
          <p:cNvGrpSpPr/>
          <p:nvPr/>
        </p:nvGrpSpPr>
        <p:grpSpPr>
          <a:xfrm>
            <a:off x="486706" y="3516642"/>
            <a:ext cx="2301786" cy="2765524"/>
            <a:chOff x="6299565" y="965418"/>
            <a:chExt cx="2482806" cy="2540154"/>
          </a:xfrm>
        </p:grpSpPr>
        <p:sp>
          <p:nvSpPr>
            <p:cNvPr id="8" name="Oval 22">
              <a:extLst>
                <a:ext uri="{FF2B5EF4-FFF2-40B4-BE49-F238E27FC236}">
                  <a16:creationId xmlns:a16="http://schemas.microsoft.com/office/drawing/2014/main" xmlns="" id="{40B3620B-617B-4388-A9C9-3B1B0BB8F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9565" y="965418"/>
              <a:ext cx="2482806" cy="254015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altLang="ru-RU" sz="1500">
                <a:solidFill>
                  <a:srgbClr val="FF0000"/>
                </a:solidFill>
              </a:endParaRPr>
            </a:p>
          </p:txBody>
        </p: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xmlns="" id="{C554EFBA-0DD5-4854-842C-B4094985B3C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6663482" y="1036115"/>
              <a:ext cx="1862544" cy="2409404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4">
            <a:extLst>
              <a:ext uri="{FF2B5EF4-FFF2-40B4-BE49-F238E27FC236}">
                <a16:creationId xmlns:a16="http://schemas.microsoft.com/office/drawing/2014/main" xmlns="" id="{E684E8FD-0EB1-4387-9C47-EF8299F15E90}"/>
              </a:ext>
            </a:extLst>
          </p:cNvPr>
          <p:cNvSpPr txBox="1">
            <a:spLocks noChangeArrowheads="1"/>
          </p:cNvSpPr>
          <p:nvPr/>
        </p:nvSpPr>
        <p:spPr>
          <a:xfrm>
            <a:off x="2622100" y="3565286"/>
            <a:ext cx="6310734" cy="164219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u="sng" dirty="0">
                <a:solidFill>
                  <a:srgbClr val="482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Ложные опята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Шляпка снизу тёмная, на ножке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dirty="0">
                <a:latin typeface="Comic Sans MS" panose="030F0702030302020204" pitchFamily="66" charset="0"/>
              </a:rPr>
              <a:t>нет кольца.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sz="2800" u="sng" dirty="0">
                <a:solidFill>
                  <a:srgbClr val="482E00"/>
                </a:solidFill>
                <a:latin typeface="Comic Sans MS" panose="030F0702030302020204" pitchFamily="66" charset="0"/>
              </a:rPr>
              <a:t>Несъедобный.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ru-RU" b="1" dirty="0">
                <a:latin typeface="Comic Sans MS" panose="030F0702030302020204" pitchFamily="66" charset="0"/>
              </a:rPr>
              <a:t>  </a:t>
            </a:r>
            <a:endParaRPr lang="ru-RU" altLang="ru-RU" dirty="0"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endParaRPr lang="ru-RU" alt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7497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b="1" dirty="0">
              <a:cs typeface="Arial" pitchFamily="34" charset="0"/>
            </a:endParaRPr>
          </a:p>
        </p:txBody>
      </p:sp>
      <p:pic>
        <p:nvPicPr>
          <p:cNvPr id="37890" name="Picture 2" descr="Просмотр содержимого документа &amp;quot;Презентация по окружающему миру на тем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76" r="597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s://druzhniy-center.ru/wp-content/uploads/5/2/e/52e7613eba4ffcd6eef802fa2c5c2de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Правила сбора грибов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image107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3324225" cy="385765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357554" y="1571612"/>
            <a:ext cx="55721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Собирай только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известные съедобные грибы!    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    Не разрывай и не раскидывай в сторону листву, мох.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Срезай грибы ножиком.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Не бери старые грибы.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Не собирай грибы вдоль шоссейных дорог, городских скверах, и промышленных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предприятий.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36841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Цель урока:</a:t>
            </a:r>
            <a:endParaRPr lang="ru-RU" sz="6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500306"/>
            <a:ext cx="857256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Познакомиться 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4964" y="335855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</a:t>
            </a:r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с царством    </a:t>
            </a:r>
            <a:r>
              <a:rPr lang="ru-RU" sz="4800" b="1" dirty="0">
                <a:solidFill>
                  <a:schemeClr val="bg2">
                    <a:lumMod val="25000"/>
                  </a:schemeClr>
                </a:solidFill>
              </a:rPr>
              <a:t>грибов</a:t>
            </a:r>
          </a:p>
          <a:p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869" y="14286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+mn-lt"/>
              </a:rPr>
              <a:t>     Задачи урока</a:t>
            </a:r>
            <a:endParaRPr lang="ru-RU" sz="6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8215" y="1791022"/>
            <a:ext cx="8535322" cy="4163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1.Узнаем   …</a:t>
            </a:r>
          </a:p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2.Познакомимся  …</a:t>
            </a:r>
          </a:p>
          <a:p>
            <a:pPr>
              <a:buNone/>
            </a:pPr>
            <a:endParaRPr lang="ru-RU" sz="4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3. Определим …  </a:t>
            </a:r>
          </a:p>
          <a:p>
            <a:pPr marL="0" indent="0"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4000" b="1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5896" y="1861764"/>
            <a:ext cx="451155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строение гриба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1452" y="256490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с видами грибов</a:t>
            </a:r>
          </a:p>
          <a:p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1940" y="3501008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значение</a:t>
            </a:r>
          </a:p>
          <a:p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400" b="1" dirty="0">
                <a:solidFill>
                  <a:schemeClr val="bg2">
                    <a:lumMod val="25000"/>
                  </a:schemeClr>
                </a:solidFill>
              </a:rPr>
              <a:t>грибов в природе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2212848" cy="85725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ПО ВЫБОРУ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000108"/>
            <a:ext cx="2571768" cy="500066"/>
          </a:xfrm>
        </p:spPr>
        <p:txBody>
          <a:bodyPr>
            <a:noAutofit/>
          </a:bodyPr>
          <a:lstStyle/>
          <a:p>
            <a:pPr marL="342900" indent="-342900"/>
            <a:r>
              <a:rPr lang="ru-RU" sz="2400" dirty="0" smtClean="0">
                <a:solidFill>
                  <a:srgbClr val="002060"/>
                </a:solidFill>
              </a:rPr>
              <a:t>1. </a:t>
            </a:r>
            <a:r>
              <a:rPr lang="ru-RU" sz="2800" dirty="0" smtClean="0">
                <a:solidFill>
                  <a:srgbClr val="002060"/>
                </a:solidFill>
              </a:rPr>
              <a:t>Прочитать </a:t>
            </a:r>
            <a:r>
              <a:rPr lang="ru-RU" sz="2800" dirty="0" smtClean="0">
                <a:solidFill>
                  <a:srgbClr val="002060"/>
                </a:solidFill>
              </a:rPr>
              <a:t>текст на с.112-116 и ответить на вопросы с.116. </a:t>
            </a:r>
          </a:p>
          <a:p>
            <a:pPr marL="342900" indent="-342900"/>
            <a:r>
              <a:rPr lang="ru-RU" sz="2800" dirty="0" smtClean="0">
                <a:solidFill>
                  <a:srgbClr val="002060"/>
                </a:solidFill>
              </a:rPr>
              <a:t>2. Подготовить </a:t>
            </a:r>
            <a:r>
              <a:rPr lang="ru-RU" sz="2800" dirty="0" smtClean="0">
                <a:solidFill>
                  <a:srgbClr val="002060"/>
                </a:solidFill>
              </a:rPr>
              <a:t>сообщение о грибах     занесенных в красную книгу</a:t>
            </a:r>
          </a:p>
          <a:p>
            <a:pPr marL="342900" indent="-342900"/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 marL="342900" indent="-3429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</p:txBody>
      </p:sp>
      <p:pic>
        <p:nvPicPr>
          <p:cNvPr id="115716" name="Picture 4" descr="Домашнее задание на 07.03.2022 г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xfrm rot="420000">
            <a:off x="3508496" y="1123958"/>
            <a:ext cx="4617720" cy="39319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Как оценивать работу: Методы оценки результатов работы и мотивация персонал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001056" cy="6500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2786058"/>
            <a:ext cx="2209800" cy="2179320"/>
          </a:xfrm>
        </p:spPr>
        <p:txBody>
          <a:bodyPr>
            <a:normAutofit/>
          </a:bodyPr>
          <a:lstStyle/>
          <a:p>
            <a:endParaRPr lang="ru-RU" sz="2800" b="1" dirty="0">
              <a:cs typeface="Arial" pitchFamily="34" charset="0"/>
            </a:endParaRPr>
          </a:p>
        </p:txBody>
      </p:sp>
      <p:pic>
        <p:nvPicPr>
          <p:cNvPr id="41990" name="Picture 6" descr="Рецепты из одуванчиков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76" r="5976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5" name="Picture 6" descr="Рецепты из одуванчиков."/>
          <p:cNvPicPr>
            <a:picLocks noChangeAspect="1" noChangeArrowheads="1"/>
          </p:cNvPicPr>
          <p:nvPr/>
        </p:nvPicPr>
        <p:blipFill>
          <a:blip r:embed="rId2"/>
          <a:srcRect l="5976" r="5976"/>
          <a:stretch>
            <a:fillRect/>
          </a:stretch>
        </p:blipFill>
        <p:spPr bwMode="auto">
          <a:xfrm rot="420000">
            <a:off x="3498236" y="1175445"/>
            <a:ext cx="4617720" cy="3931920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</p:pic>
      <p:pic>
        <p:nvPicPr>
          <p:cNvPr id="7" name="Picture 6" descr="Рецепты из одуванчиков."/>
          <p:cNvPicPr>
            <a:picLocks noChangeAspect="1" noChangeArrowheads="1"/>
          </p:cNvPicPr>
          <p:nvPr/>
        </p:nvPicPr>
        <p:blipFill>
          <a:blip r:embed="rId2"/>
          <a:srcRect l="5976" r="5976"/>
          <a:stretch>
            <a:fillRect/>
          </a:stretch>
        </p:blipFill>
        <p:spPr bwMode="auto">
          <a:xfrm rot="420000">
            <a:off x="3507054" y="1166923"/>
            <a:ext cx="4617720" cy="3931920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осмотр содержимого документа &amp;quot;Презентация по окружающему миру на тем..."/>
          <p:cNvPicPr>
            <a:picLocks noChangeAspect="1" noChangeArrowheads="1"/>
          </p:cNvPicPr>
          <p:nvPr/>
        </p:nvPicPr>
        <p:blipFill>
          <a:blip r:embed="rId2"/>
          <a:srcRect l="5976" r="5976"/>
          <a:stretch>
            <a:fillRect/>
          </a:stretch>
        </p:blipFill>
        <p:spPr bwMode="auto">
          <a:xfrm rot="420000">
            <a:off x="2408776" y="665216"/>
            <a:ext cx="2928502" cy="2493576"/>
          </a:xfrm>
          <a:prstGeom prst="rect">
            <a:avLst/>
          </a:prstGeom>
          <a:noFill/>
        </p:spPr>
      </p:pic>
      <p:pic>
        <p:nvPicPr>
          <p:cNvPr id="3" name="Picture 6" descr="Рецепты из одуванчиков."/>
          <p:cNvPicPr>
            <a:picLocks noChangeAspect="1" noChangeArrowheads="1"/>
          </p:cNvPicPr>
          <p:nvPr/>
        </p:nvPicPr>
        <p:blipFill>
          <a:blip r:embed="rId3"/>
          <a:srcRect l="5976" r="5976"/>
          <a:stretch>
            <a:fillRect/>
          </a:stretch>
        </p:blipFill>
        <p:spPr bwMode="auto">
          <a:xfrm rot="420000">
            <a:off x="5180302" y="3673585"/>
            <a:ext cx="2987782" cy="2544052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06488" y="3861048"/>
            <a:ext cx="275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Царство растений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34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400" b="1" dirty="0"/>
          </a:p>
        </p:txBody>
      </p:sp>
      <p:pic>
        <p:nvPicPr>
          <p:cNvPr id="43010" name="Picture 2" descr="Детские картинки белок(45 картинок) 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76" r="597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400" b="1" dirty="0"/>
          </a:p>
        </p:txBody>
      </p:sp>
      <p:pic>
        <p:nvPicPr>
          <p:cNvPr id="45058" name="Picture 2" descr="Все-таки это не домашняя зверюшка, а дикое животное, непредсказуемое и..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76" r="597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се-таки это не домашняя зверюшка, а дикое животное, непредсказуемое и... "/>
          <p:cNvPicPr>
            <a:picLocks noChangeAspect="1" noChangeArrowheads="1"/>
          </p:cNvPicPr>
          <p:nvPr/>
        </p:nvPicPr>
        <p:blipFill>
          <a:blip r:embed="rId2"/>
          <a:srcRect l="5976" r="5976"/>
          <a:stretch>
            <a:fillRect/>
          </a:stretch>
        </p:blipFill>
        <p:spPr bwMode="auto">
          <a:xfrm rot="420000">
            <a:off x="5156015" y="3179222"/>
            <a:ext cx="3155584" cy="2686933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</p:pic>
      <p:pic>
        <p:nvPicPr>
          <p:cNvPr id="3" name="Picture 2" descr="Детские картинки белок(45 картинок) ."/>
          <p:cNvPicPr>
            <a:picLocks noChangeAspect="1" noChangeArrowheads="1"/>
          </p:cNvPicPr>
          <p:nvPr/>
        </p:nvPicPr>
        <p:blipFill>
          <a:blip r:embed="rId3"/>
          <a:srcRect l="5976" r="5976"/>
          <a:stretch>
            <a:fillRect/>
          </a:stretch>
        </p:blipFill>
        <p:spPr bwMode="auto">
          <a:xfrm rot="420000">
            <a:off x="1781373" y="742626"/>
            <a:ext cx="3357723" cy="2859051"/>
          </a:xfrm>
          <a:prstGeom prst="rect">
            <a:avLst/>
          </a:prstGeom>
          <a:noFill/>
          <a:ln w="3000" cap="rnd">
            <a:solidFill>
              <a:srgbClr val="C0C0C0"/>
            </a:solidFill>
            <a:rou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15616" y="3933056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Царство животных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126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Шампиньон полевой (agaricus arvensis): фото, описание, как выглядят и как г..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37" r="1083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ТЕМА УРОКА &amp;quot;В царстве грибов&amp;quot;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215370" cy="5500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942</TotalTime>
  <Words>288</Words>
  <Application>Microsoft Office PowerPoint</Application>
  <PresentationFormat>Экран (4:3)</PresentationFormat>
  <Paragraphs>91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Цель урока:</vt:lpstr>
      <vt:lpstr>     Задачи урока</vt:lpstr>
      <vt:lpstr>Слайд 12</vt:lpstr>
      <vt:lpstr>   Очень интересные факты о грибах! </vt:lpstr>
      <vt:lpstr>Слайд 14</vt:lpstr>
      <vt:lpstr>                          ВЫВОД 1.Гриб имеет… 2.Не могут сами вырабатывать… 3.Грибница всасывает из     почвы… 4.Грибы тесно связаны с… 5.Грибы и деревья помогают… 6.Грибы бывают… </vt:lpstr>
      <vt:lpstr>Слайд 16</vt:lpstr>
      <vt:lpstr>Слайд 17</vt:lpstr>
      <vt:lpstr>Слайд 18</vt:lpstr>
      <vt:lpstr>Слайд 19</vt:lpstr>
      <vt:lpstr>Слайд 20</vt:lpstr>
      <vt:lpstr>Правила сбора грибов</vt:lpstr>
      <vt:lpstr>Цель урока:</vt:lpstr>
      <vt:lpstr>     Задачи урока</vt:lpstr>
      <vt:lpstr>ПО ВЫБОРУ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глубокого колодца солнце медленно встаёт, Свет его на нас прольётся, луч его нам улыбнётся, Новый день оно начнёт.</dc:title>
  <dc:creator>Admin</dc:creator>
  <cp:lastModifiedBy>Admin</cp:lastModifiedBy>
  <cp:revision>89</cp:revision>
  <dcterms:created xsi:type="dcterms:W3CDTF">2022-11-26T09:01:40Z</dcterms:created>
  <dcterms:modified xsi:type="dcterms:W3CDTF">2022-11-29T15:10:24Z</dcterms:modified>
</cp:coreProperties>
</file>