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7" r:id="rId4"/>
    <p:sldId id="263" r:id="rId5"/>
    <p:sldId id="265" r:id="rId6"/>
    <p:sldId id="266" r:id="rId7"/>
    <p:sldId id="267" r:id="rId8"/>
    <p:sldId id="268" r:id="rId9"/>
    <p:sldId id="269" r:id="rId10"/>
    <p:sldId id="260" r:id="rId11"/>
    <p:sldId id="273" r:id="rId12"/>
    <p:sldId id="272" r:id="rId13"/>
    <p:sldId id="271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4565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«Излучинская общеобразовательная средняя школа № 1 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углублённым изучением отдельных предметов</a:t>
            </a:r>
            <a:r>
              <a:rPr lang="ru-RU" sz="1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b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физической культуры</a:t>
            </a:r>
            <a:endParaRPr lang="ru-RU" sz="40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298574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Бекетова Сергея Викторовича</a:t>
            </a: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Большетархово 2023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14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109728" lvl="0" algn="ctr">
              <a:spcBef>
                <a:spcPts val="400"/>
              </a:spcBef>
            </a:pPr>
            <a:r>
              <a:rPr lang="ru-RU" sz="240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Раздел 3. «Результаты педагогической </a:t>
            </a:r>
            <a:r>
              <a:rPr lang="ru-RU" sz="2400" dirty="0" smtClean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деятельности»</a:t>
            </a:r>
            <a:br>
              <a:rPr lang="ru-RU" sz="2400" dirty="0" smtClean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Учебные достижения </a:t>
            </a:r>
            <a:r>
              <a:rPr lang="ru-RU" sz="2400" b="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учащихся</a:t>
            </a:r>
            <a:endParaRPr lang="ru-RU" sz="400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5" t="33395" r="14186" b="8750"/>
          <a:stretch/>
        </p:blipFill>
        <p:spPr bwMode="auto">
          <a:xfrm>
            <a:off x="1115616" y="1556792"/>
            <a:ext cx="7100699" cy="398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28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548680"/>
            <a:ext cx="7056784" cy="762000"/>
          </a:xfrm>
        </p:spPr>
        <p:txBody>
          <a:bodyPr/>
          <a:lstStyle/>
          <a:p>
            <a:r>
              <a:rPr 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Количество участников и призеров муниципальных олимпиад по ФК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971600" y="3212976"/>
            <a:ext cx="7056784" cy="762000"/>
          </a:xfrm>
        </p:spPr>
        <p:txBody>
          <a:bodyPr>
            <a:normAutofit fontScale="70000" lnSpcReduction="20000"/>
          </a:bodyPr>
          <a:lstStyle/>
          <a:p>
            <a:r>
              <a:rPr lang="ru-RU" sz="37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Вовлечение учеников во внеурочную деятельность по ФК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80" y="1340767"/>
            <a:ext cx="82296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67" y="4318000"/>
            <a:ext cx="82296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526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спортивных соревнованиях и мероприятиях школы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F:\ШКОЛА\ФОТО\9 мая Югорец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0" t="15947" r="25953" b="66104"/>
          <a:stretch/>
        </p:blipFill>
        <p:spPr bwMode="auto">
          <a:xfrm>
            <a:off x="6373090" y="1484784"/>
            <a:ext cx="2592407" cy="1660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ШКОЛА\ФОТО\IMG_20220218_0925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49266"/>
            <a:ext cx="1800200" cy="2400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ГТО\ГТО 2021 год ФОТО\IMG-6fb0688cbf5edbf63db8f18f330ef824-V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121" y="1844824"/>
            <a:ext cx="1813384" cy="24178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ШКОЛА\ФОТО\Бесертный полк\IMG_20220509_11511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73016"/>
            <a:ext cx="1872208" cy="24962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:\ШКОЛА\ФОТО\команда 8 и 7 класс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62757"/>
            <a:ext cx="1877534" cy="25033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F:\ШКОЛА\ФОТО\Волейбол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74653"/>
            <a:ext cx="2160240" cy="1620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F:\ШКОЛА\ФОТО\IMG_20220218_10155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213" y="4359802"/>
            <a:ext cx="1313525" cy="1751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7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438265"/>
              </p:ext>
            </p:extLst>
          </p:nvPr>
        </p:nvGraphicFramePr>
        <p:xfrm>
          <a:off x="457200" y="1481138"/>
          <a:ext cx="8229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участников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Значки ГТО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2020-2021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 учащихся </a:t>
                      </a:r>
                    </a:p>
                    <a:p>
                      <a:r>
                        <a:rPr lang="ru-RU" dirty="0" smtClean="0"/>
                        <a:t>1-11классы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</a:t>
                      </a:r>
                      <a:r>
                        <a:rPr lang="ru-RU" dirty="0" smtClean="0"/>
                        <a:t>значков </a:t>
                      </a:r>
                      <a:r>
                        <a:rPr lang="ru-RU" dirty="0" smtClean="0"/>
                        <a:t>золото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 значков  серебро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 значков  бронза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2021-2022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учащихся </a:t>
                      </a:r>
                    </a:p>
                    <a:p>
                      <a:r>
                        <a:rPr lang="ru-RU" dirty="0" smtClean="0"/>
                        <a:t>1-9 классы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значков на </a:t>
                      </a:r>
                      <a:r>
                        <a:rPr lang="ru-RU" dirty="0" smtClean="0"/>
                        <a:t>золото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2022-2023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 учащихся</a:t>
                      </a:r>
                    </a:p>
                    <a:p>
                      <a:r>
                        <a:rPr lang="ru-RU" dirty="0" smtClean="0"/>
                        <a:t>1-9класс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значка золото</a:t>
                      </a:r>
                    </a:p>
                    <a:p>
                      <a:pPr marL="0" indent="0">
                        <a:buNone/>
                      </a:pPr>
                      <a:r>
                        <a:rPr lang="ru-RU" dirty="0" smtClean="0"/>
                        <a:t>2 значка серебро</a:t>
                      </a:r>
                    </a:p>
                    <a:p>
                      <a:pPr marL="0" indent="0">
                        <a:buNone/>
                      </a:pPr>
                      <a:r>
                        <a:rPr lang="ru-RU" dirty="0" smtClean="0"/>
                        <a:t>6 значков бронза</a:t>
                      </a:r>
                    </a:p>
                    <a:p>
                      <a:pPr marL="0" indent="0">
                        <a:buNone/>
                      </a:pPr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физкультурно-спортивный комплекс «Готов к труду и обороне» (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ГТО)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74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/>
              </a:rPr>
              <a:t>Спасибо за внимание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01008"/>
            <a:ext cx="5384428" cy="3025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F:\ШКОЛА\ФОТО\Игра Волейбо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35988"/>
            <a:ext cx="2088232" cy="27843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F:\ШКОЛА\ФОТО\Лыжня Росси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01862"/>
            <a:ext cx="3024336" cy="22682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9852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>
              <a:lnSpc>
                <a:spcPct val="107000"/>
              </a:lnSpc>
            </a:pPr>
            <a:r>
              <a:rPr lang="ru-RU" sz="2800" b="1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Раздел 1. «Общие сведения»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07000"/>
              </a:lnSpc>
              <a:buNone/>
            </a:pPr>
            <a:endParaRPr lang="ru-RU" sz="2800" b="1" dirty="0" smtClean="0">
              <a:solidFill>
                <a:srgbClr val="2E74B5"/>
              </a:solidFill>
              <a:latin typeface="Times New Roman"/>
              <a:ea typeface="Times New Roman"/>
              <a:cs typeface="Times New Roman"/>
            </a:endParaRPr>
          </a:p>
          <a:p>
            <a:pPr marL="228600">
              <a:lnSpc>
                <a:spcPct val="107000"/>
              </a:lnSpc>
            </a:pPr>
            <a:r>
              <a:rPr lang="ru-RU" sz="2800" b="1" dirty="0" smtClean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Раздел </a:t>
            </a:r>
            <a:r>
              <a:rPr lang="ru-RU" sz="2800" b="1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2. «Научно (</a:t>
            </a:r>
            <a:r>
              <a:rPr lang="ru-RU" sz="2800" b="1" dirty="0" err="1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инновационно</a:t>
            </a:r>
            <a:r>
              <a:rPr lang="ru-RU" sz="2800" b="1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) -методическая деятельность</a:t>
            </a:r>
            <a:r>
              <a:rPr lang="ru-RU" sz="2800" b="1" dirty="0" smtClean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 marL="0" indent="0">
              <a:lnSpc>
                <a:spcPct val="107000"/>
              </a:lnSpc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228600">
              <a:lnSpc>
                <a:spcPct val="107000"/>
              </a:lnSpc>
            </a:pPr>
            <a:r>
              <a:rPr lang="ru-RU" sz="2800" b="1" dirty="0">
                <a:solidFill>
                  <a:srgbClr val="2E74B5"/>
                </a:solidFill>
                <a:latin typeface="Times New Roman"/>
                <a:ea typeface="Times New Roman"/>
                <a:cs typeface="Times New Roman"/>
              </a:rPr>
              <a:t>Раздел 3. «Результаты педагогической деятельности»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56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lvl="0" indent="-256032" algn="ctr">
              <a:lnSpc>
                <a:spcPct val="107000"/>
              </a:lnSpc>
              <a:spcBef>
                <a:spcPts val="400"/>
              </a:spcBef>
            </a:pPr>
            <a:r>
              <a:rPr lang="ru-RU" sz="280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Раздел 1. «Общие сведения»</a:t>
            </a:r>
            <a:endParaRPr lang="ru-RU" sz="2400" b="0" dirty="0">
              <a:solidFill>
                <a:prstClr val="black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323528" y="4653136"/>
            <a:ext cx="3600400" cy="7620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Бекетов Сергей Викторович 17.10.1979 год рож.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F:\ШКОЛА\ФОТО\ГТО 4 класс значки.jp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9" t="22399" r="69316" b="56160"/>
          <a:stretch/>
        </p:blipFill>
        <p:spPr bwMode="auto">
          <a:xfrm>
            <a:off x="971599" y="1628800"/>
            <a:ext cx="2241065" cy="2599439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3923928" y="1340768"/>
            <a:ext cx="4824536" cy="5112568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ru-RU" b="1" dirty="0" smtClean="0"/>
              <a:t>Образование </a:t>
            </a:r>
            <a:r>
              <a:rPr lang="ru-RU" dirty="0" smtClean="0"/>
              <a:t> среднее профессиональное Диплом о профессиональной переподготовке ПП –</a:t>
            </a:r>
            <a:r>
              <a:rPr lang="en-US" dirty="0" smtClean="0"/>
              <a:t>V</a:t>
            </a:r>
            <a:r>
              <a:rPr lang="ru-RU" dirty="0" smtClean="0"/>
              <a:t>№000539 ООО «Институт новых технологий в образовании» по программе «Педагогическое образование учитель физической культуры и ОБЖ»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b="1" dirty="0" smtClean="0"/>
              <a:t>Студент 4курса </a:t>
            </a:r>
            <a:r>
              <a:rPr lang="ru-RU" dirty="0"/>
              <a:t>Н</a:t>
            </a:r>
            <a:r>
              <a:rPr lang="ru-RU" dirty="0" smtClean="0"/>
              <a:t>ижневартовский Государственный университет, факультет Педагогики и психологии, специальность психолог социальный педагог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 algn="ctr">
              <a:buNone/>
            </a:pPr>
            <a:r>
              <a:rPr lang="ru-RU" dirty="0" smtClean="0"/>
              <a:t>Считаю, что самое главное в моей работе -</a:t>
            </a:r>
            <a:r>
              <a:rPr lang="ru-RU" b="1" dirty="0" smtClean="0">
                <a:solidFill>
                  <a:srgbClr val="C00000"/>
                </a:solidFill>
              </a:rPr>
              <a:t>научить детей быть здоровыми</a:t>
            </a:r>
          </a:p>
          <a:p>
            <a:pPr marL="109728" indent="0" algn="ctr"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 marL="109728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Мой девиз в жизни</a:t>
            </a:r>
          </a:p>
          <a:p>
            <a:pPr marL="109728" lvl="0" indent="0" algn="ctr">
              <a:spcBef>
                <a:spcPts val="400"/>
              </a:spcBef>
              <a:buClr>
                <a:srgbClr val="2DA2BF"/>
              </a:buClr>
              <a:buNone/>
            </a:pPr>
            <a:r>
              <a:rPr lang="ru-RU" dirty="0" smtClean="0"/>
              <a:t> </a:t>
            </a:r>
            <a:r>
              <a:rPr lang="ru-RU" sz="4800" b="1" cap="all" dirty="0">
                <a:ln w="0"/>
                <a:gradFill flip="none">
                  <a:gsLst>
                    <a:gs pos="0">
                      <a:srgbClr val="2DA2BF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2DA2BF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2DA2BF">
                        <a:shade val="65000"/>
                        <a:satMod val="130000"/>
                      </a:srgbClr>
                    </a:gs>
                    <a:gs pos="92000">
                      <a:srgbClr val="2DA2BF">
                        <a:shade val="50000"/>
                        <a:satMod val="120000"/>
                      </a:srgbClr>
                    </a:gs>
                    <a:gs pos="100000">
                      <a:srgbClr val="2DA2BF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сдавайся!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69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4040188" cy="762000"/>
          </a:xfrm>
        </p:spPr>
        <p:txBody>
          <a:bodyPr/>
          <a:lstStyle/>
          <a:p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Сведения о стаже работы.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1196752"/>
            <a:ext cx="4041775" cy="762000"/>
          </a:xfrm>
        </p:spPr>
        <p:txBody>
          <a:bodyPr/>
          <a:lstStyle/>
          <a:p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Общие сведения о педагогической деятельности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695253877"/>
              </p:ext>
            </p:extLst>
          </p:nvPr>
        </p:nvGraphicFramePr>
        <p:xfrm>
          <a:off x="457200" y="3007836"/>
          <a:ext cx="4040187" cy="807276"/>
        </p:xfrm>
        <a:graphic>
          <a:graphicData uri="http://schemas.openxmlformats.org/drawingml/2006/table">
            <a:tbl>
              <a:tblPr firstRow="1" firstCol="1" bandRow="1"/>
              <a:tblGrid>
                <a:gridCol w="1346729"/>
                <a:gridCol w="1346729"/>
                <a:gridCol w="1346729"/>
              </a:tblGrid>
              <a:tr h="4662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Общий трудовой стаж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Педагогический стаж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Стаж работы в данном образовательном учреждении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3108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 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лет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года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года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692" marR="466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37418314"/>
              </p:ext>
            </p:extLst>
          </p:nvPr>
        </p:nvGraphicFramePr>
        <p:xfrm>
          <a:off x="4645025" y="2065988"/>
          <a:ext cx="4041774" cy="2282952"/>
        </p:xfrm>
        <a:graphic>
          <a:graphicData uri="http://schemas.openxmlformats.org/drawingml/2006/table">
            <a:tbl>
              <a:tblPr firstRow="1" firstCol="1" bandRow="1"/>
              <a:tblGrid>
                <a:gridCol w="1347258"/>
                <a:gridCol w="1347258"/>
                <a:gridCol w="1347258"/>
              </a:tblGrid>
              <a:tr h="466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Предметы, преподаваемые учителем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Классы, в которых работает учитель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Нагрузка  (учебная и внеучебная)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310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Физическая культура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5-9классы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часов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0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Внеурочная деятельность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«Подвижные игры»,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«Волейбол», «Разговор о важном»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2-4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7,8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классы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часов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4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Дополнительное 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Мини-футбол», «Настольный теннис»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2-4,</a:t>
                      </a:r>
                      <a:r>
                        <a:rPr lang="ru-RU" sz="1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5-8</a:t>
                      </a: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классы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часа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11" marR="467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11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342900" lvl="0" indent="-342900">
              <a:buClr>
                <a:srgbClr val="2DA2BF"/>
              </a:buClr>
              <a:buFont typeface="Symbol"/>
              <a:buChar char=""/>
            </a:pPr>
            <a:r>
              <a:rPr lang="ru-RU" sz="2800" dirty="0" smtClean="0">
                <a:latin typeface="Times New Roman"/>
                <a:ea typeface="Times New Roman"/>
              </a:rPr>
              <a:t>16.03.2021г.</a:t>
            </a:r>
            <a:r>
              <a:rPr lang="ru-RU" sz="2900" dirty="0">
                <a:solidFill>
                  <a:prstClr val="black"/>
                </a:solidFill>
                <a:latin typeface="Times New Roman"/>
                <a:ea typeface="Times New Roman"/>
              </a:rPr>
              <a:t> курсы дистанционного обучения  </a:t>
            </a:r>
            <a:r>
              <a:rPr lang="ru-RU" sz="2900" b="1" dirty="0">
                <a:solidFill>
                  <a:prstClr val="black"/>
                </a:solidFill>
                <a:latin typeface="Times New Roman"/>
                <a:ea typeface="Times New Roman"/>
              </a:rPr>
              <a:t>«Подготовка организаторов </a:t>
            </a:r>
            <a:r>
              <a:rPr lang="ru-RU" sz="29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ППЭ» </a:t>
            </a:r>
            <a:r>
              <a:rPr lang="ru-RU" sz="2900" b="1" dirty="0">
                <a:solidFill>
                  <a:prstClr val="black"/>
                </a:solidFill>
                <a:latin typeface="Times New Roman"/>
                <a:ea typeface="Times New Roman"/>
              </a:rPr>
              <a:t>ЕГЭ </a:t>
            </a:r>
            <a:r>
              <a:rPr lang="ru-RU" sz="2900" dirty="0" smtClean="0">
                <a:solidFill>
                  <a:prstClr val="black"/>
                </a:solidFill>
                <a:latin typeface="Times New Roman"/>
                <a:ea typeface="Times New Roman"/>
              </a:rPr>
              <a:t>2021 </a:t>
            </a:r>
            <a:r>
              <a:rPr lang="ru-RU" sz="2900" dirty="0">
                <a:solidFill>
                  <a:prstClr val="black"/>
                </a:solidFill>
                <a:latin typeface="Times New Roman"/>
                <a:ea typeface="Times New Roman"/>
              </a:rPr>
              <a:t>Федеральная служба по надзору и сфере образования и науки. </a:t>
            </a:r>
            <a:r>
              <a:rPr lang="ru-RU" sz="29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Сертификат</a:t>
            </a:r>
          </a:p>
          <a:p>
            <a:pPr marL="342900" lvl="0" indent="-342900">
              <a:buClr>
                <a:srgbClr val="2DA2BF"/>
              </a:buClr>
              <a:buFont typeface="Symbol"/>
              <a:buChar char=""/>
            </a:pPr>
            <a:r>
              <a:rPr lang="ru-RU" sz="2900" dirty="0" smtClean="0">
                <a:solidFill>
                  <a:prstClr val="black"/>
                </a:solidFill>
                <a:latin typeface="Times New Roman"/>
              </a:rPr>
              <a:t>17.05.2021г.</a:t>
            </a:r>
            <a:r>
              <a:rPr lang="ru-RU" sz="36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курсы повышения квалификации </a:t>
            </a:r>
            <a:r>
              <a:rPr lang="ru-RU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«Специфика реализации  ФГОС ОО  на уроках   физической культуры» 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Автономной  некоммерческой   организации  дополнительного образования «Институт дистанционного обучения» Удостоверение 860400019644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marL="342900" lvl="0" indent="-342900">
              <a:buFont typeface="Symbol"/>
              <a:buChar char=""/>
            </a:pPr>
            <a:r>
              <a:rPr lang="ru-RU" sz="2800" dirty="0" smtClean="0">
                <a:latin typeface="Times New Roman"/>
                <a:ea typeface="Times New Roman"/>
              </a:rPr>
              <a:t>06.10.2021г</a:t>
            </a:r>
            <a:r>
              <a:rPr lang="ru-RU" sz="2800" dirty="0">
                <a:latin typeface="Times New Roman"/>
                <a:ea typeface="Times New Roman"/>
              </a:rPr>
              <a:t>. курсы повышения квалификации «</a:t>
            </a:r>
            <a:r>
              <a:rPr lang="ru-RU" sz="2800" b="1" dirty="0">
                <a:latin typeface="Times New Roman"/>
                <a:ea typeface="Times New Roman"/>
              </a:rPr>
              <a:t>Преподавание ОБЖ по ФГОС ООО и ФГОС СОО: содержание, методы и технологии» </a:t>
            </a:r>
            <a:r>
              <a:rPr lang="ru-RU" sz="2800" dirty="0">
                <a:latin typeface="Times New Roman"/>
                <a:ea typeface="Times New Roman"/>
              </a:rPr>
              <a:t>в ООО «Центр Развития Педагогики» Свидетельство 036129</a:t>
            </a:r>
            <a:endParaRPr lang="ru-RU" dirty="0"/>
          </a:p>
          <a:p>
            <a:pPr marL="342900" lvl="0" indent="-342900"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14.09.2021г. курсы повышения квалификации </a:t>
            </a:r>
            <a:r>
              <a:rPr lang="ru-RU" sz="2800" b="1" dirty="0">
                <a:latin typeface="Times New Roman"/>
                <a:ea typeface="Times New Roman"/>
              </a:rPr>
              <a:t>«ФГОС ООО в соответствии с приказом </a:t>
            </a:r>
            <a:r>
              <a:rPr lang="ru-RU" sz="2800" b="1" dirty="0" err="1">
                <a:latin typeface="Times New Roman"/>
                <a:ea typeface="Times New Roman"/>
              </a:rPr>
              <a:t>Минпросвещения</a:t>
            </a:r>
            <a:r>
              <a:rPr lang="ru-RU" sz="2800" b="1" dirty="0">
                <a:latin typeface="Times New Roman"/>
                <a:ea typeface="Times New Roman"/>
              </a:rPr>
              <a:t>  России № 287 от 31 мая 2021года» </a:t>
            </a:r>
            <a:r>
              <a:rPr lang="ru-RU" sz="2800" dirty="0">
                <a:latin typeface="Times New Roman"/>
                <a:ea typeface="Times New Roman"/>
              </a:rPr>
              <a:t>ООО «Центр инновационного образования и воспитания»</a:t>
            </a:r>
            <a:endParaRPr lang="ru-RU" dirty="0"/>
          </a:p>
          <a:p>
            <a:pPr marL="342900" lvl="0" indent="-342900">
              <a:buFont typeface="Symbol"/>
              <a:buChar char=""/>
            </a:pPr>
            <a:r>
              <a:rPr lang="ru-RU" sz="2800" dirty="0" smtClean="0">
                <a:latin typeface="Times New Roman"/>
                <a:ea typeface="Times New Roman"/>
              </a:rPr>
              <a:t>21.05.2022г</a:t>
            </a:r>
            <a:r>
              <a:rPr lang="ru-RU" sz="2800" dirty="0">
                <a:latin typeface="Times New Roman"/>
                <a:ea typeface="Times New Roman"/>
              </a:rPr>
              <a:t>. курсы дистанционного обучения  </a:t>
            </a:r>
            <a:r>
              <a:rPr lang="ru-RU" sz="2800" b="1" dirty="0">
                <a:latin typeface="Times New Roman"/>
                <a:ea typeface="Times New Roman"/>
              </a:rPr>
              <a:t>«Подготовка организаторов ППЭ (технологии передачи ЭМ на электронных носителях и сканирования в штабе ППЭ)» ЕГЭ 2022 </a:t>
            </a:r>
            <a:r>
              <a:rPr lang="ru-RU" sz="2800" dirty="0">
                <a:latin typeface="Times New Roman"/>
                <a:ea typeface="Times New Roman"/>
              </a:rPr>
              <a:t>Федеральная служба по надзору и сфере образования и науки. Сертификат</a:t>
            </a:r>
            <a:endParaRPr lang="ru-RU" dirty="0"/>
          </a:p>
          <a:p>
            <a:pPr marL="342900" lvl="0" indent="-342900"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19.05.2022г. курсы повышения квалификации </a:t>
            </a:r>
            <a:r>
              <a:rPr lang="ru-RU" sz="2800" b="1" dirty="0">
                <a:latin typeface="Times New Roman"/>
                <a:ea typeface="Times New Roman"/>
              </a:rPr>
              <a:t>«Информационная безопасность детей социальные технологические аспекты» </a:t>
            </a:r>
            <a:r>
              <a:rPr lang="ru-RU" sz="2800" dirty="0">
                <a:latin typeface="Times New Roman"/>
                <a:ea typeface="Times New Roman"/>
              </a:rPr>
              <a:t>сайт «Единый </a:t>
            </a:r>
            <a:r>
              <a:rPr lang="ru-RU" sz="2800" dirty="0" err="1">
                <a:latin typeface="Times New Roman"/>
                <a:ea typeface="Times New Roman"/>
              </a:rPr>
              <a:t>урок.ру</a:t>
            </a:r>
            <a:r>
              <a:rPr lang="ru-RU" sz="2800" dirty="0">
                <a:latin typeface="Times New Roman"/>
                <a:ea typeface="Times New Roman"/>
              </a:rPr>
              <a:t>»</a:t>
            </a:r>
            <a:endParaRPr lang="ru-RU" dirty="0"/>
          </a:p>
          <a:p>
            <a:pPr marL="342900" lvl="0" indent="-342900">
              <a:buFont typeface="Symbol"/>
              <a:buChar char=""/>
            </a:pPr>
            <a:r>
              <a:rPr lang="ru-RU" sz="2800" dirty="0">
                <a:latin typeface="Times New Roman"/>
                <a:ea typeface="Times New Roman"/>
              </a:rPr>
              <a:t>19.05.2022г. курсы повышения квалификации </a:t>
            </a:r>
            <a:r>
              <a:rPr lang="ru-RU" sz="2800" b="1" dirty="0">
                <a:latin typeface="Times New Roman"/>
                <a:ea typeface="Times New Roman"/>
              </a:rPr>
              <a:t>«Защита детей от информации, причиняющие  вред их здоровью и(или) развитию»</a:t>
            </a:r>
            <a:r>
              <a:rPr lang="ru-RU" sz="2800" dirty="0">
                <a:latin typeface="Times New Roman"/>
                <a:ea typeface="Times New Roman"/>
              </a:rPr>
              <a:t> сайт «Единый </a:t>
            </a:r>
            <a:r>
              <a:rPr lang="ru-RU" sz="2800" dirty="0" err="1">
                <a:latin typeface="Times New Roman"/>
                <a:ea typeface="Times New Roman"/>
              </a:rPr>
              <a:t>урок.ру</a:t>
            </a:r>
            <a:r>
              <a:rPr lang="ru-RU" sz="2800" dirty="0">
                <a:latin typeface="Times New Roman"/>
                <a:ea typeface="Times New Roman"/>
              </a:rPr>
              <a:t>»</a:t>
            </a: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Курсы повышения квалификации</a:t>
            </a:r>
            <a:endParaRPr lang="ru-RU" sz="36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61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6624310"/>
              </p:ext>
            </p:extLst>
          </p:nvPr>
        </p:nvGraphicFramePr>
        <p:xfrm>
          <a:off x="457200" y="1340768"/>
          <a:ext cx="8075240" cy="4505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528"/>
                <a:gridCol w="1512168"/>
                <a:gridCol w="1296144"/>
                <a:gridCol w="3600400"/>
              </a:tblGrid>
              <a:tr h="59789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 звания, награды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Кем присвоено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 присвоения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Основание присвоения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026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Почетная грамота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Глава Нижневартовского района Б.А. </a:t>
                      </a:r>
                      <a:r>
                        <a:rPr kumimoji="0" lang="ru-RU" sz="10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Саломатин</a:t>
                      </a:r>
                      <a:endParaRPr kumimoji="0" lang="ru-R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2019г. </a:t>
                      </a:r>
                      <a:endParaRPr lang="ru-RU" sz="1000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многолетний  плодотворный  труд,  значительный вклад в социально-экономическое развитие района и в связи с 90-ой  годовщиной со дня образования района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7892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Благодарность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Глава Нижневартовского района Б.А. </a:t>
                      </a:r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Саломатин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2019г.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 достойное воспитание детей, сохранение и развитие  семейных традиций,  активное участие в конкурсах семейного творчества, общественной жизни района и в связи с подведением итогов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Года семьи в Нижневартовском районе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97892"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Институт Повышения Квалификации и Профессиональной Переподготовки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Декабрь 2020г. 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за вклад в деятельность федеральной инновационной площадки (ИПК и ПП)</a:t>
                      </a: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5978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конкурс для детей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педагогов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Март 2021г. 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за активное участие и подготовку конкурсантов. Первый региональный конкурс для детей и педагогов «Моя Югра»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</a:tr>
              <a:tr h="597892"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Благодарственное письмо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 Нижневартовского района ХМАО-Югра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Январь 2021г</a:t>
                      </a:r>
                      <a:endParaRPr lang="ru-RU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за подготовку участников в </a:t>
                      </a:r>
                      <a:r>
                        <a:rPr kumimoji="0" lang="en-US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IV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открытый районный  конкурс творческий работ «Рождественский вертеп»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2F5496"/>
                </a:solidFill>
                <a:effectLst/>
                <a:latin typeface="Times New Roman"/>
                <a:ea typeface="Calibri"/>
              </a:rPr>
              <a:t>Сведения о почётных званиях и наградах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834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самообразования</a:t>
            </a:r>
          </a:p>
          <a:p>
            <a:pPr marL="109728" indent="0" algn="ctr">
              <a:buNone/>
            </a:pPr>
            <a:r>
              <a:rPr lang="ru-RU" sz="2800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Здоровьесберегающие</a:t>
            </a:r>
            <a:r>
              <a:rPr lang="ru-RU" sz="2800" b="1" smtClean="0">
                <a:solidFill>
                  <a:srgbClr val="000000"/>
                </a:solidFill>
                <a:latin typeface="Times New Roman"/>
                <a:ea typeface="Times New Roman"/>
              </a:rPr>
              <a:t> технологии 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на уроках физической культуры в условиях введения и реализации ФГОС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56032" algn="ctr">
              <a:lnSpc>
                <a:spcPct val="107000"/>
              </a:lnSpc>
              <a:spcBef>
                <a:spcPts val="400"/>
              </a:spcBef>
            </a:pPr>
            <a:r>
              <a:rPr lang="ru-RU" sz="280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Раздел 2. «Научно (</a:t>
            </a:r>
            <a:r>
              <a:rPr lang="ru-RU" sz="2800" dirty="0" err="1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инновационно</a:t>
            </a:r>
            <a:r>
              <a:rPr lang="ru-RU" sz="2800" dirty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) -методическая деятельность</a:t>
            </a:r>
            <a:r>
              <a:rPr lang="ru-RU" sz="2800" dirty="0" smtClean="0">
                <a:solidFill>
                  <a:srgbClr val="2E74B5"/>
                </a:solidFill>
                <a:effectLst/>
                <a:latin typeface="Times New Roman"/>
                <a:ea typeface="Times New Roman"/>
                <a:cs typeface="Times New Roman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8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 fontScale="40000" lnSpcReduction="20000"/>
          </a:bodyPr>
          <a:lstStyle/>
          <a:p>
            <a:pPr marL="109728" indent="0">
              <a:buNone/>
            </a:pPr>
            <a:r>
              <a:rPr lang="ru-RU" sz="2800" b="1" dirty="0">
                <a:latin typeface="Times New Roman"/>
                <a:ea typeface="Times New Roman"/>
              </a:rPr>
              <a:t> </a:t>
            </a:r>
            <a:endParaRPr lang="ru-RU" sz="2800" dirty="0">
              <a:latin typeface="Times New Roman"/>
              <a:ea typeface="Times New Roman"/>
            </a:endParaRPr>
          </a:p>
          <a:p>
            <a:pPr marL="109728" indent="0">
              <a:buNone/>
            </a:pPr>
            <a:r>
              <a:rPr lang="ru-RU" sz="3100" b="1" dirty="0">
                <a:solidFill>
                  <a:srgbClr val="000000"/>
                </a:solidFill>
                <a:latin typeface="Times New Roman"/>
                <a:ea typeface="Times New Roman"/>
              </a:rPr>
              <a:t>Цель:</a:t>
            </a:r>
            <a:r>
              <a:rPr lang="ru-RU" sz="3100" dirty="0">
                <a:latin typeface="Times New Roman"/>
                <a:ea typeface="Times New Roman"/>
              </a:rPr>
              <a:t>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изучить и</a:t>
            </a:r>
            <a:r>
              <a:rPr lang="ru-RU" sz="3100" dirty="0">
                <a:latin typeface="Times New Roman"/>
                <a:ea typeface="Times New Roman"/>
              </a:rPr>
              <a:t> </a:t>
            </a:r>
            <a:r>
              <a:rPr lang="ru-RU" sz="3100" dirty="0" smtClean="0">
                <a:latin typeface="Times New Roman"/>
                <a:ea typeface="Times New Roman"/>
              </a:rPr>
              <a:t>реализовать </a:t>
            </a:r>
            <a:r>
              <a:rPr lang="ru-RU" sz="31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здоровьесберегающие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100" dirty="0">
                <a:solidFill>
                  <a:srgbClr val="000000"/>
                </a:solidFill>
                <a:latin typeface="Times New Roman"/>
                <a:ea typeface="Times New Roman"/>
              </a:rPr>
              <a:t>технологии на уроках физической культуры в условиях введения и реализации ФГОС</a:t>
            </a:r>
            <a:r>
              <a:rPr lang="ru-RU" sz="31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r>
              <a:rPr lang="ru-RU" sz="3100" b="1" i="1" dirty="0">
                <a:latin typeface="Times New Roman"/>
                <a:ea typeface="Times New Roman"/>
              </a:rPr>
              <a:t> </a:t>
            </a:r>
            <a:endParaRPr lang="ru-RU" sz="3100" dirty="0">
              <a:latin typeface="Times New Roman"/>
              <a:ea typeface="Times New Roman"/>
            </a:endParaRPr>
          </a:p>
          <a:p>
            <a:pPr marL="109728" indent="0">
              <a:buNone/>
            </a:pPr>
            <a:r>
              <a:rPr lang="ru-RU" sz="3100" b="1" dirty="0">
                <a:latin typeface="Times New Roman"/>
                <a:ea typeface="Times New Roman"/>
              </a:rPr>
              <a:t>Задачи:</a:t>
            </a:r>
            <a:endParaRPr lang="ru-RU" sz="3100" dirty="0">
              <a:latin typeface="Times New Roman"/>
              <a:ea typeface="Times New Roman"/>
            </a:endParaRPr>
          </a:p>
          <a:p>
            <a:pPr marL="109728" indent="0">
              <a:lnSpc>
                <a:spcPct val="120000"/>
              </a:lnSpc>
              <a:buNone/>
            </a:pPr>
            <a:r>
              <a:rPr lang="ru-RU" sz="3100" dirty="0" smtClean="0">
                <a:latin typeface="Times New Roman"/>
                <a:ea typeface="Times New Roman"/>
              </a:rPr>
              <a:t>1</a:t>
            </a:r>
            <a:r>
              <a:rPr lang="ru-RU" sz="3100" dirty="0">
                <a:latin typeface="Times New Roman"/>
                <a:ea typeface="Times New Roman"/>
              </a:rPr>
              <a:t>. </a:t>
            </a:r>
            <a:r>
              <a:rPr lang="ru-RU" sz="3100" dirty="0">
                <a:latin typeface="Times New Roman"/>
                <a:ea typeface="Calibri"/>
              </a:rPr>
              <a:t> Развитие интеллектуальной инициативы учащихся в процессе обучения.</a:t>
            </a:r>
            <a:endParaRPr lang="ru-RU" sz="3100" dirty="0">
              <a:latin typeface="Times New Roman"/>
              <a:ea typeface="Times New Roman"/>
            </a:endParaRPr>
          </a:p>
          <a:p>
            <a:pPr marL="109728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3100" dirty="0" smtClean="0">
                <a:latin typeface="Times New Roman"/>
                <a:ea typeface="Calibri"/>
              </a:rPr>
              <a:t>2. Формирование </a:t>
            </a:r>
            <a:r>
              <a:rPr lang="ru-RU" sz="3100" dirty="0">
                <a:latin typeface="Times New Roman"/>
                <a:ea typeface="Calibri"/>
              </a:rPr>
              <a:t>личности, нужной обществу, коммуникативной, ответственной за свои поступки.                                                                                                                                                             3. Использование на уроках новых технологий и средств, для создания здоровье сберегающей среды.                                                                                                                                                                   4.  Пропаганда здорового образа жизни, укрепление здоровья, через </a:t>
            </a:r>
            <a:r>
              <a:rPr lang="ru-RU" sz="3100" dirty="0">
                <a:latin typeface="Times New Roman"/>
                <a:ea typeface="Times New Roman"/>
              </a:rPr>
              <a:t>спортивные массово-оздоровительные мероприятия.                                            </a:t>
            </a:r>
            <a:r>
              <a:rPr lang="ru-RU" sz="3100" dirty="0">
                <a:latin typeface="Times New Roman"/>
                <a:ea typeface="Calibri"/>
              </a:rPr>
              <a:t>                                                                     </a:t>
            </a:r>
            <a:r>
              <a:rPr lang="ru-RU" sz="3100" dirty="0">
                <a:latin typeface="Times New Roman"/>
                <a:ea typeface="Times New Roman"/>
              </a:rPr>
              <a:t>5. Планирование  учебно-воспитательный процесс по физическому воспитанию, физкультурно-оздоровительную и спортивную работу с учетом конкретных условий данного заведения;</a:t>
            </a:r>
            <a:r>
              <a:rPr lang="ru-RU" sz="3100" dirty="0">
                <a:latin typeface="Times New Roman"/>
                <a:ea typeface="Calibri"/>
              </a:rPr>
              <a:t>           </a:t>
            </a:r>
            <a:endParaRPr lang="ru-RU" sz="3100" dirty="0" smtClean="0">
              <a:latin typeface="Times New Roman"/>
              <a:ea typeface="Calibri"/>
            </a:endParaRPr>
          </a:p>
          <a:p>
            <a:pPr marL="109728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3100" dirty="0" smtClean="0">
                <a:latin typeface="Times New Roman"/>
                <a:ea typeface="Calibri"/>
              </a:rPr>
              <a:t>  </a:t>
            </a:r>
            <a:r>
              <a:rPr lang="ru-RU" sz="3100" dirty="0" smtClean="0">
                <a:latin typeface="Times New Roman"/>
                <a:ea typeface="Times New Roman"/>
              </a:rPr>
              <a:t>6</a:t>
            </a:r>
            <a:r>
              <a:rPr lang="ru-RU" sz="3100" dirty="0">
                <a:latin typeface="Times New Roman"/>
                <a:ea typeface="Times New Roman"/>
              </a:rPr>
              <a:t>. Творчески применение  профессионально-педагогические знания в решении конкретных учебных и воспитательных задач с учетом возрастных, индивидуальных, социально-психологических особенностей учащихся.</a:t>
            </a:r>
            <a:r>
              <a:rPr lang="ru-RU" sz="3100" dirty="0">
                <a:latin typeface="Times New Roman"/>
                <a:ea typeface="Calibri"/>
              </a:rPr>
              <a:t>                                                                                                   </a:t>
            </a:r>
            <a:r>
              <a:rPr lang="ru-RU" sz="3100" dirty="0">
                <a:latin typeface="Times New Roman"/>
                <a:ea typeface="Times New Roman"/>
              </a:rPr>
              <a:t>7.  Формирование интерес учащихся к занятиям физической культурой.</a:t>
            </a:r>
            <a:r>
              <a:rPr lang="ru-RU" sz="3100" dirty="0">
                <a:latin typeface="Times New Roman"/>
                <a:ea typeface="Calibri"/>
              </a:rPr>
              <a:t>                                               </a:t>
            </a:r>
            <a:endParaRPr lang="ru-RU" sz="3100" dirty="0" smtClean="0">
              <a:latin typeface="Times New Roman"/>
              <a:ea typeface="Calibri"/>
            </a:endParaRPr>
          </a:p>
          <a:p>
            <a:pPr marL="109728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3100" dirty="0" smtClean="0">
                <a:latin typeface="Times New Roman"/>
                <a:ea typeface="Calibri"/>
              </a:rPr>
              <a:t> </a:t>
            </a:r>
            <a:r>
              <a:rPr lang="ru-RU" sz="3100" dirty="0">
                <a:latin typeface="Times New Roman"/>
                <a:ea typeface="Times New Roman"/>
              </a:rPr>
              <a:t>8. Организовать учебно-воспитательную работу с учащимися на уровне современных психолого-педагогических, медико-биологических, дидактических и методических требований.</a:t>
            </a:r>
            <a:r>
              <a:rPr lang="ru-RU" sz="3100" dirty="0">
                <a:latin typeface="Times New Roman"/>
                <a:ea typeface="Calibri"/>
              </a:rPr>
              <a:t>                   </a:t>
            </a:r>
            <a:endParaRPr lang="ru-RU" sz="3100" dirty="0" smtClean="0">
              <a:latin typeface="Times New Roman"/>
              <a:ea typeface="Calibri"/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5760" lvl="0" indent="-256032">
              <a:spcBef>
                <a:spcPts val="400"/>
              </a:spcBef>
            </a:pPr>
            <a: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Срок реализации: </a:t>
            </a:r>
            <a:r>
              <a:rPr lang="ru-RU" sz="18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18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2020-2024г. 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99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98433"/>
              </p:ext>
            </p:extLst>
          </p:nvPr>
        </p:nvGraphicFramePr>
        <p:xfrm>
          <a:off x="457200" y="476673"/>
          <a:ext cx="8229600" cy="5186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2736304"/>
                <a:gridCol w="3744416"/>
                <a:gridCol w="1018456"/>
              </a:tblGrid>
              <a:tr h="79208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 п/п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Содержание работы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Практическая деятельность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Дата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Изучение литературы по проблеме и имеющегося опыта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Изучил ФГОС,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«Примерная основная образовательная программа  ОУ».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Новинки учебных пособий по физической культуре. Нормативы ГТО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2020-2021г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Определение целей и задач темы. </a:t>
                      </a:r>
                    </a:p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Разработка системы мер, направленных на решение проблемы.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Прошел курсы повышения  квалификации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2020-2022г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Внедрение опыта работы.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Формирование методического комплекса.</a:t>
                      </a:r>
                    </a:p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Корректировка работы.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Составил РП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по предметам в соответствии с ФГОС.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Участие в РМО учителей ФК.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Участие в олимпиадах.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Публикации в социальной сети, творческих работ, в том числе учащихся.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2020-2022г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Подведение итогов.</a:t>
                      </a:r>
                    </a:p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Оформление результатов работы.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Участие и результаты в муниципальных, всероссийских,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международных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конкурсах и олимпиадах.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Ведение персонального сайта.</a:t>
                      </a:r>
                      <a:r>
                        <a:rPr lang="ru-RU" sz="1200" u="sng" dirty="0" smtClean="0">
                          <a:solidFill>
                            <a:srgbClr val="0000FF"/>
                          </a:solidFill>
                          <a:effectLst/>
                          <a:latin typeface="Tahoma"/>
                          <a:ea typeface="Calibri"/>
                        </a:rPr>
                        <a:t> 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Открытые уроки на школьном  уровне.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Консультативная помощь учителям и учащимся.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Анализ методов, форм, способов деятельности по теме самообразования. Подведение итогов.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2022-2023г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Распространение опыта работы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46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631</TotalTime>
  <Words>809</Words>
  <Application>Microsoft Office PowerPoint</Application>
  <PresentationFormat>Экран (4:3)</PresentationFormat>
  <Paragraphs>146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Муниципальное бюджетное общеобразовательное учреждение «Излучинская общеобразовательная средняя школа № 1  с углублённым изучением отдельных предметов» Портфолио учителя физической культуры</vt:lpstr>
      <vt:lpstr>Содержание</vt:lpstr>
      <vt:lpstr>Раздел 1. «Общие сведения»</vt:lpstr>
      <vt:lpstr>Презентация PowerPoint</vt:lpstr>
      <vt:lpstr>Курсы повышения квалификации</vt:lpstr>
      <vt:lpstr>Сведения о почётных званиях и наградах</vt:lpstr>
      <vt:lpstr>Раздел 2. «Научно (инновационно) -методическая деятельность»</vt:lpstr>
      <vt:lpstr>Срок реализации:  2020-2024г.  </vt:lpstr>
      <vt:lpstr>Презентация PowerPoint</vt:lpstr>
      <vt:lpstr>Раздел 3. «Результаты педагогической деятельности» Учебные достижения учащихся</vt:lpstr>
      <vt:lpstr>Презентация PowerPoint</vt:lpstr>
      <vt:lpstr>Участие в спортивных соревнованиях и мероприятиях школы</vt:lpstr>
      <vt:lpstr>Всероссийский физкультурно-спортивный комплекс «Готов к труду и обороне» (ГТО)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«Излучинская общеобразовательная средняя школа № 1  с углублённым изучением отдельных предметов» Портфолио учителя физической культуры</dc:title>
  <dc:creator>Учитель</dc:creator>
  <cp:lastModifiedBy>Home</cp:lastModifiedBy>
  <cp:revision>42</cp:revision>
  <dcterms:created xsi:type="dcterms:W3CDTF">2022-10-11T08:19:58Z</dcterms:created>
  <dcterms:modified xsi:type="dcterms:W3CDTF">2023-10-19T15:56:49Z</dcterms:modified>
</cp:coreProperties>
</file>