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2" r:id="rId4"/>
    <p:sldId id="273" r:id="rId5"/>
    <p:sldId id="261" r:id="rId6"/>
    <p:sldId id="257" r:id="rId7"/>
    <p:sldId id="264" r:id="rId8"/>
    <p:sldId id="266" r:id="rId9"/>
    <p:sldId id="265" r:id="rId10"/>
    <p:sldId id="259" r:id="rId11"/>
    <p:sldId id="271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  <a:srgbClr val="666633"/>
    <a:srgbClr val="782A12"/>
    <a:srgbClr val="584300"/>
    <a:srgbClr val="B08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78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3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80531"/>
            <a:ext cx="7772400" cy="1591269"/>
          </a:xfrm>
          <a:prstGeom prst="round2DiagRect">
            <a:avLst>
              <a:gd name="adj1" fmla="val 26386"/>
              <a:gd name="adj2" fmla="val 0"/>
            </a:avLst>
          </a:prstGeom>
          <a:noFill/>
          <a:ln w="28575">
            <a:solidFill>
              <a:srgbClr val="B086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n w="19050">
                  <a:solidFill>
                    <a:srgbClr val="782A12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Эмоциональное принятие ребенка с нарушением поведения – основа психоэмоционального и физического благополучия педагога</a:t>
            </a:r>
            <a:endParaRPr lang="ru-RU" sz="2800" b="1" i="1" dirty="0">
              <a:ln w="19050">
                <a:solidFill>
                  <a:srgbClr val="782A12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7391400" cy="1295400"/>
          </a:xfrm>
          <a:prstGeom prst="round2DiagRect">
            <a:avLst>
              <a:gd name="adj1" fmla="val 31341"/>
              <a:gd name="adj2" fmla="val 22271"/>
            </a:avLst>
          </a:prstGeom>
          <a:ln>
            <a:solidFill>
              <a:srgbClr val="B086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 algn="r"/>
            <a:endParaRPr lang="ru-RU" sz="2000" b="1" i="1" dirty="0" smtClean="0">
              <a:ln w="1905"/>
              <a:solidFill>
                <a:srgbClr val="782A1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2000" b="1" i="1" dirty="0" smtClean="0">
                <a:ln w="1905"/>
                <a:solidFill>
                  <a:srgbClr val="782A1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Подготовила педагог-психолог</a:t>
            </a:r>
          </a:p>
          <a:p>
            <a:pPr algn="r"/>
            <a:r>
              <a:rPr lang="ru-RU" sz="2000" b="1" i="1" dirty="0" smtClean="0">
                <a:ln w="1905"/>
                <a:solidFill>
                  <a:srgbClr val="782A1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Ермишкина С. В.</a:t>
            </a:r>
          </a:p>
        </p:txBody>
      </p:sp>
      <p:pic>
        <p:nvPicPr>
          <p:cNvPr id="4" name="Рисунок 3" descr="i (5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04901" y="2286000"/>
            <a:ext cx="891540" cy="8517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457200"/>
            <a:ext cx="586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Научно – практический семинар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«Теория и практика работы с «трудными» детьми и подростками в детском саду и школе»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Рисунок 7" descr="http://www.studfiles.ru/html/2706/107/html_IIjjhKBU5G.hGhi/htmlconvd-Vl0tuM_html_m63eca074.jpg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304" y="2971800"/>
            <a:ext cx="4018392" cy="1981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95400"/>
          </a:xfrm>
          <a:prstGeom prst="round2Diag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ЭМОЦИОНАЛЬНОЕ СОСТОЯНИЕ ВЗРОСЛОГО ВЛИЯЕТ НА ЭМОЦИОНАЛЬНОЕ СОСТОЯНИЕ РЕБЕНКА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 descr="http://fb.ru/misc/i/gallery/13805/12314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62200"/>
            <a:ext cx="34290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http://static2.hln.be/static/photo/2012/6/1/5/20120628175212/media_xxl_4945250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848627"/>
            <a:ext cx="439248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img0.liveinternet.ru/images/attach/c/7/94/881/94881522_large_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779" y="703919"/>
            <a:ext cx="1734941" cy="17349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aprendelenguadesignos.com/wp-content/uploads/2011/12/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593" y="744344"/>
            <a:ext cx="1728192" cy="17281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7200291" y="1032377"/>
            <a:ext cx="1584176" cy="11521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Ребенок с нарушением поведения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8401" y="4835754"/>
            <a:ext cx="2592288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Психоэмоциональное здоровье</a:t>
            </a:r>
            <a:endParaRPr lang="ru-RU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876256" y="2935491"/>
            <a:ext cx="2016223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Эмоциональная </a:t>
            </a:r>
            <a:r>
              <a:rPr lang="ru-RU" b="1" dirty="0" err="1" smtClean="0"/>
              <a:t>саморегуляция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762481" y="4806527"/>
            <a:ext cx="2243771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Внутреннее равновесие </a:t>
            </a:r>
            <a:endParaRPr lang="ru-RU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60355" y="4835754"/>
            <a:ext cx="2016224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Эмоциональное принятие </a:t>
            </a:r>
            <a:endParaRPr lang="ru-RU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80628" y="1203447"/>
            <a:ext cx="1584176" cy="112166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Адекватные способы   </a:t>
            </a:r>
            <a:r>
              <a:rPr lang="ru-RU" b="1" dirty="0"/>
              <a:t>коррекции поведения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6719075" y="1396432"/>
            <a:ext cx="438797" cy="3499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884367" y="2184505"/>
            <a:ext cx="216024" cy="64807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0800000">
            <a:off x="5923854" y="5193353"/>
            <a:ext cx="723454" cy="1440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7863260" y="4008136"/>
            <a:ext cx="216024" cy="64807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80429" y="2969569"/>
            <a:ext cx="2088232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Физическое здоровье</a:t>
            </a:r>
            <a:endParaRPr lang="ru-RU" b="1" dirty="0"/>
          </a:p>
        </p:txBody>
      </p:sp>
      <p:sp>
        <p:nvSpPr>
          <p:cNvPr id="32" name="Стрелка вправо 31"/>
          <p:cNvSpPr/>
          <p:nvPr/>
        </p:nvSpPr>
        <p:spPr>
          <a:xfrm rot="10800000">
            <a:off x="3085041" y="5267802"/>
            <a:ext cx="715207" cy="1440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8079284" y="4130081"/>
            <a:ext cx="216024" cy="64807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rot="16200000">
            <a:off x="1279440" y="2594561"/>
            <a:ext cx="546193" cy="14401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6200000">
            <a:off x="1262818" y="4267400"/>
            <a:ext cx="723454" cy="1440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>
            <a:off x="2325829" y="1543116"/>
            <a:ext cx="438797" cy="3499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Содержимое 5" descr="i (5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80671">
            <a:off x="5674450" y="2479629"/>
            <a:ext cx="1035472" cy="989305"/>
          </a:xfrm>
          <a:prstGeom prst="rect">
            <a:avLst/>
          </a:prstGeom>
        </p:spPr>
      </p:pic>
      <p:pic>
        <p:nvPicPr>
          <p:cNvPr id="27" name="Содержимое 5" descr="i (5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80671">
            <a:off x="3211823" y="3305275"/>
            <a:ext cx="1035472" cy="989305"/>
          </a:xfrm>
          <a:prstGeom prst="rect">
            <a:avLst/>
          </a:prstGeom>
        </p:spPr>
      </p:pic>
      <p:pic>
        <p:nvPicPr>
          <p:cNvPr id="28" name="Содержимое 5" descr="i (5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80671">
            <a:off x="1937471" y="399297"/>
            <a:ext cx="1035472" cy="9893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82448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rpp.nashaucheba.ru/pars_docs/refs/137/136578/img2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82" y="514351"/>
            <a:ext cx="7482417" cy="5611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Содержимое 5" descr="i (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80671">
            <a:off x="7764529" y="2535504"/>
            <a:ext cx="1035472" cy="989305"/>
          </a:xfrm>
          <a:prstGeom prst="rect">
            <a:avLst/>
          </a:prstGeom>
        </p:spPr>
      </p:pic>
      <p:pic>
        <p:nvPicPr>
          <p:cNvPr id="5" name="Содержимое 5" descr="i (5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80671">
            <a:off x="449329" y="870583"/>
            <a:ext cx="1035472" cy="98930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395102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5" descr="i (5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0671">
            <a:off x="296929" y="5031315"/>
            <a:ext cx="1035472" cy="989305"/>
          </a:xfrm>
          <a:prstGeom prst="rect">
            <a:avLst/>
          </a:prstGeom>
        </p:spPr>
      </p:pic>
      <p:pic>
        <p:nvPicPr>
          <p:cNvPr id="7" name="Содержимое 5" descr="i (5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80671">
            <a:off x="6062396" y="1346203"/>
            <a:ext cx="851107" cy="813160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14423" y="658755"/>
            <a:ext cx="8229600" cy="5440363"/>
          </a:xfrm>
          <a:prstGeom prst="round2DiagRect">
            <a:avLst>
              <a:gd name="adj1" fmla="val 12879"/>
              <a:gd name="adj2" fmla="val 0"/>
            </a:avLst>
          </a:prstGeom>
          <a:solidFill>
            <a:schemeClr val="lt1">
              <a:alpha val="18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alt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ДВЕ ОСНОВНЫЕ ПРИЧИНЫ ОТКЛОНЕНИЙ В ПОВЕДЕНИИ</a:t>
            </a:r>
            <a:r>
              <a:rPr lang="ru-RU" alt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ru-RU" alt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Биологическая </a:t>
            </a:r>
          </a:p>
          <a:p>
            <a:pPr algn="just">
              <a:buBlip>
                <a:blip r:embed="rId2"/>
              </a:buBlip>
            </a:pP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внутриутробные нарушения, патология родов, инфекции, травмы, а также пороки развития мозга, связанные с поражением генетического материала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buBlip>
                <a:blip r:embed="rId2"/>
              </a:buBlip>
            </a:pPr>
            <a:endParaRPr lang="ru-RU" altLang="ru-RU" sz="2400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altLang="ru-RU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Социальная</a:t>
            </a:r>
          </a:p>
          <a:p>
            <a:pPr>
              <a:buBlip>
                <a:blip r:embed="rId2"/>
              </a:buBlip>
            </a:pPr>
            <a:r>
              <a:rPr lang="ru-RU" alt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Макрофакторы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(общество, мир, страна);</a:t>
            </a:r>
          </a:p>
          <a:p>
            <a:pPr>
              <a:buBlip>
                <a:blip r:embed="rId2"/>
              </a:buBlip>
            </a:pPr>
            <a:r>
              <a:rPr lang="ru-RU" alt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Мезофакторы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(регион, город, поселок, село);</a:t>
            </a:r>
          </a:p>
          <a:p>
            <a:pPr algn="just">
              <a:buBlip>
                <a:blip r:embed="rId2"/>
              </a:buBlip>
            </a:pPr>
            <a:r>
              <a:rPr lang="ru-RU" alt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Микрофакторы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(семья, группа </a:t>
            </a:r>
            <a:r>
              <a:rPr lang="ru-RU" alt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сверстников, микросоциум</a:t>
            </a:r>
            <a:r>
              <a:rPr lang="ru-RU" altLang="ru-RU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alt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Blip>
                <a:blip r:embed="rId2"/>
              </a:buBlip>
            </a:pPr>
            <a:r>
              <a:rPr lang="ru-RU" alt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altLang="ru-RU" sz="2400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i="1" dirty="0" smtClean="0">
              <a:ln>
                <a:solidFill>
                  <a:srgbClr val="584300"/>
                </a:solidFill>
              </a:ln>
              <a:solidFill>
                <a:srgbClr val="782A12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publications.mcgill.ca/medenews/files/2015/11/thinkstock-boysfighting.jpg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425805"/>
            <a:ext cx="2819400" cy="26216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http://www.raut.ru/upload/medialibrary/d8_3/17-06-2-3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776" y="3231973"/>
            <a:ext cx="2857500" cy="307089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&amp;Zcy;&amp;acy;&amp;pcy;&amp;rcy;&amp;iecy;&amp;tcy; &amp;ncy;&amp;acy; &amp;fcy;&amp;icy;&amp;zcy;&amp;icy;&amp;chcy;&amp;iecy;&amp;scy;&amp;kcy;&amp;ucy;&amp;yucy; &amp;acy;&amp;kcy;&amp;tcy;&amp;icy;&amp;vcy;&amp;ncy;&amp;ocy;&amp;scy;&amp;tcy;&amp;softcy;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982" y="3533402"/>
            <a:ext cx="2700403" cy="25485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4" descr="60956"/>
          <p:cNvPicPr/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618342"/>
            <a:ext cx="3528931" cy="24976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2" name="Picture 4" descr="zlobny_maloy"/>
          <p:cNvPicPr/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82" y="791457"/>
            <a:ext cx="2578837" cy="214755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13" name="Рисунок 12" descr="http://www.melhoramiga.com.br/wp-content/uploads/2012/03/crianca-violenta.jpg"/>
          <p:cNvPicPr/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618342"/>
            <a:ext cx="2223785" cy="249378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0805663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5" descr="i (5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0671">
            <a:off x="306324" y="3697392"/>
            <a:ext cx="1035472" cy="989305"/>
          </a:xfrm>
          <a:prstGeom prst="rect">
            <a:avLst/>
          </a:prstGeom>
        </p:spPr>
      </p:pic>
      <p:pic>
        <p:nvPicPr>
          <p:cNvPr id="7" name="Содержимое 5" descr="i (5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80671">
            <a:off x="8152177" y="2184404"/>
            <a:ext cx="851107" cy="813160"/>
          </a:xfrm>
          <a:prstGeom prst="rect">
            <a:avLst/>
          </a:prstGeom>
        </p:spPr>
      </p:pic>
      <p:pic>
        <p:nvPicPr>
          <p:cNvPr id="6" name="Picture 2" descr="http://fs.nashaucheba.ru/tw_files2/urls_3/1221/d-1220929/1220929_html_m648ac73a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337" y="604757"/>
            <a:ext cx="6617964" cy="4921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40111794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5" descr="i (5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0671">
            <a:off x="296929" y="5031315"/>
            <a:ext cx="1035472" cy="989305"/>
          </a:xfrm>
          <a:prstGeom prst="rect">
            <a:avLst/>
          </a:prstGeom>
        </p:spPr>
      </p:pic>
      <p:pic>
        <p:nvPicPr>
          <p:cNvPr id="7" name="Содержимое 5" descr="i (5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80671">
            <a:off x="8348396" y="431805"/>
            <a:ext cx="851107" cy="813160"/>
          </a:xfrm>
          <a:prstGeom prst="rect">
            <a:avLst/>
          </a:prstGeom>
        </p:spPr>
      </p:pic>
      <p:pic>
        <p:nvPicPr>
          <p:cNvPr id="6" name="Объект 5" descr="http://www.playcast.ru/uploads/2015/03/28/12871709.jpg"/>
          <p:cNvPicPr>
            <a:picLocks noGrp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81200"/>
            <a:ext cx="4250863" cy="4297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Эмоции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, обычно, через какое-то время проходят. Но то, что они сделали - остается.</a:t>
            </a:r>
            <a:b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10387306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5" descr="i (5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0671">
            <a:off x="330332" y="1525436"/>
            <a:ext cx="1035472" cy="989305"/>
          </a:xfrm>
          <a:prstGeom prst="rect">
            <a:avLst/>
          </a:prstGeom>
        </p:spPr>
      </p:pic>
      <p:pic>
        <p:nvPicPr>
          <p:cNvPr id="7" name="Содержимое 5" descr="i (5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80671">
            <a:off x="7433996" y="4470403"/>
            <a:ext cx="851107" cy="813160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685800" y="609600"/>
            <a:ext cx="8001000" cy="5516563"/>
          </a:xfrm>
          <a:prstGeom prst="round2DiagRect">
            <a:avLst>
              <a:gd name="adj1" fmla="val 12879"/>
              <a:gd name="adj2" fmla="val 0"/>
            </a:avLst>
          </a:prstGeom>
          <a:solidFill>
            <a:schemeClr val="lt1">
              <a:alpha val="18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САМОРЕГУЛЯЦИИ ЭМОЦИОНАЛЬНОГО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СОСТОЯНИЯ</a:t>
            </a:r>
          </a:p>
          <a:p>
            <a:pPr marL="0" indent="0" algn="ctr">
              <a:buNone/>
            </a:pPr>
            <a:endParaRPr lang="ru-RU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buBlip>
                <a:blip r:embed="rId2"/>
              </a:buBlip>
            </a:pPr>
            <a:r>
              <a:rPr lang="ru-RU" dirty="0" smtClean="0">
                <a:ln>
                  <a:solidFill>
                    <a:srgbClr val="584300"/>
                  </a:solidFill>
                </a:ln>
                <a:solidFill>
                  <a:schemeClr val="tx1"/>
                </a:solidFill>
              </a:rPr>
              <a:t>Расслабление мимической мускулатуры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dirty="0" smtClean="0">
                <a:ln>
                  <a:solidFill>
                    <a:srgbClr val="584300"/>
                  </a:solidFill>
                </a:ln>
                <a:solidFill>
                  <a:schemeClr val="tx1"/>
                </a:solidFill>
              </a:rPr>
              <a:t> Дыхание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ru-RU" dirty="0" smtClean="0">
                <a:ln>
                  <a:solidFill>
                    <a:srgbClr val="584300"/>
                  </a:solidFill>
                </a:ln>
                <a:solidFill>
                  <a:schemeClr val="tx1"/>
                </a:solidFill>
              </a:rPr>
              <a:t>Визуализация или воображение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5" descr="i (5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0671">
            <a:off x="296929" y="5031315"/>
            <a:ext cx="1035472" cy="989305"/>
          </a:xfrm>
          <a:prstGeom prst="rect">
            <a:avLst/>
          </a:prstGeom>
        </p:spPr>
      </p:pic>
      <p:pic>
        <p:nvPicPr>
          <p:cNvPr id="7" name="Содержимое 5" descr="i (5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80671">
            <a:off x="7804044" y="1651003"/>
            <a:ext cx="851107" cy="813160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990600" y="609600"/>
            <a:ext cx="7696200" cy="5516563"/>
          </a:xfrm>
          <a:prstGeom prst="round2DiagRect">
            <a:avLst>
              <a:gd name="adj1" fmla="val 12879"/>
              <a:gd name="adj2" fmla="val 0"/>
            </a:avLst>
          </a:prstGeom>
          <a:solidFill>
            <a:schemeClr val="lt1">
              <a:alpha val="18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ln>
                  <a:solidFill>
                    <a:srgbClr val="584300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Расслабление мимических </a:t>
            </a:r>
            <a:r>
              <a:rPr lang="ru-RU" dirty="0" smtClean="0">
                <a:ln>
                  <a:solidFill>
                    <a:srgbClr val="584300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мышц</a:t>
            </a:r>
          </a:p>
          <a:p>
            <a:pPr marL="0" indent="0" algn="ctr">
              <a:buNone/>
            </a:pPr>
            <a:r>
              <a:rPr lang="ru-RU" dirty="0" smtClean="0">
                <a:ln>
                  <a:solidFill>
                    <a:srgbClr val="584300"/>
                  </a:solidFill>
                </a:ln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buBlip>
                <a:blip r:embed="rId4"/>
              </a:buBlip>
            </a:pPr>
            <a:r>
              <a:rPr lang="ru-RU" sz="2800" b="1" kern="1400" dirty="0" smtClean="0">
                <a:latin typeface="Arial" panose="020B0604020202020204" pitchFamily="34" charset="0"/>
                <a:cs typeface="Arial" panose="020B0604020202020204" pitchFamily="34" charset="0"/>
              </a:rPr>
              <a:t>Мышцы </a:t>
            </a:r>
            <a:r>
              <a:rPr lang="ru-RU" sz="2800" b="1" kern="1400" dirty="0">
                <a:latin typeface="Arial" panose="020B0604020202020204" pitchFamily="34" charset="0"/>
                <a:cs typeface="Arial" panose="020B0604020202020204" pitchFamily="34" charset="0"/>
              </a:rPr>
              <a:t>лица расслаблены.</a:t>
            </a:r>
          </a:p>
          <a:p>
            <a:pPr algn="just">
              <a:buBlip>
                <a:blip r:embed="rId4"/>
              </a:buBlip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Брови свободно разведены.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Blip>
                <a:blip r:embed="rId4"/>
              </a:buBlip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Лоб разглажен.</a:t>
            </a:r>
          </a:p>
          <a:p>
            <a:pPr algn="just">
              <a:buBlip>
                <a:blip r:embed="rId4"/>
              </a:buBlip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Расслаблены мышцы челюстей.</a:t>
            </a:r>
          </a:p>
          <a:p>
            <a:pPr algn="just">
              <a:buBlip>
                <a:blip r:embed="rId4"/>
              </a:buBlip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Расслаблены мышцы рта. Рот слегка приоткрыт.</a:t>
            </a:r>
          </a:p>
          <a:p>
            <a:pPr algn="just">
              <a:buBlip>
                <a:blip r:embed="rId4"/>
              </a:buBlip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Язык расслаблен.</a:t>
            </a:r>
          </a:p>
          <a:p>
            <a:pPr algn="just">
              <a:buBlip>
                <a:blip r:embed="rId4"/>
              </a:buBlip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Расслаблены крылья носа.</a:t>
            </a:r>
          </a:p>
          <a:p>
            <a:pPr algn="just">
              <a:buBlip>
                <a:blip r:embed="rId4"/>
              </a:buBlip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Все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лицо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спокойно и расслаблено.</a:t>
            </a:r>
          </a:p>
          <a:p>
            <a:pPr>
              <a:buBlip>
                <a:blip r:embed="rId2"/>
              </a:buBlip>
            </a:pPr>
            <a:endParaRPr lang="ru-RU" i="1" dirty="0" smtClean="0">
              <a:ln>
                <a:solidFill>
                  <a:srgbClr val="584300"/>
                </a:solidFill>
              </a:ln>
              <a:solidFill>
                <a:srgbClr val="782A12"/>
              </a:solidFill>
            </a:endParaRPr>
          </a:p>
          <a:p>
            <a:pPr>
              <a:buBlip>
                <a:blip r:embed="rId2"/>
              </a:buBlip>
            </a:pPr>
            <a:endParaRPr lang="ru-RU" i="1" dirty="0">
              <a:ln>
                <a:solidFill>
                  <a:srgbClr val="584300"/>
                </a:solidFill>
              </a:ln>
              <a:solidFill>
                <a:srgbClr val="782A1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33068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5" descr="i (5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0671">
            <a:off x="152879" y="3126314"/>
            <a:ext cx="1035472" cy="989305"/>
          </a:xfrm>
          <a:prstGeom prst="rect">
            <a:avLst/>
          </a:prstGeom>
        </p:spPr>
      </p:pic>
      <p:pic>
        <p:nvPicPr>
          <p:cNvPr id="7" name="Содержимое 5" descr="i (5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80671">
            <a:off x="7357796" y="1117604"/>
            <a:ext cx="851107" cy="813160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689936" y="457200"/>
            <a:ext cx="8001000" cy="5668963"/>
          </a:xfrm>
          <a:prstGeom prst="round2DiagRect">
            <a:avLst>
              <a:gd name="adj1" fmla="val 12879"/>
              <a:gd name="adj2" fmla="val 0"/>
            </a:avLst>
          </a:prstGeom>
          <a:solidFill>
            <a:schemeClr val="lt1">
              <a:alpha val="18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000" b="1" i="1" dirty="0">
                <a:latin typeface="Arial" panose="020B0604020202020204" pitchFamily="34" charset="0"/>
                <a:cs typeface="Arial" panose="020B0604020202020204" pitchFamily="34" charset="0"/>
              </a:rPr>
              <a:t>БРЮШНОЕ </a:t>
            </a:r>
            <a:r>
              <a:rPr lang="ru-RU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ДЫХАНИЕ</a:t>
            </a:r>
          </a:p>
          <a:p>
            <a:pPr marL="0" indent="0" algn="ctr">
              <a:buNone/>
            </a:pPr>
            <a:endParaRPr lang="ru-RU" sz="30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Blip>
                <a:blip r:embed="rId4"/>
              </a:buBlip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Сосредоточьтесь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 дыхании.</a:t>
            </a:r>
          </a:p>
          <a:p>
            <a:pPr algn="just">
              <a:buBlip>
                <a:blip r:embed="rId4"/>
              </a:buBlip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Расслабьте мышцы. </a:t>
            </a:r>
          </a:p>
          <a:p>
            <a:pPr algn="just">
              <a:buBlip>
                <a:blip r:embed="rId4"/>
              </a:buBlip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Дышите не спеша носом – делайте медленный вдох на счет 4, затем задержите дыхание на 4 счета, после плавно выдохните, считая до 6-8.</a:t>
            </a:r>
          </a:p>
          <a:p>
            <a:pPr algn="just">
              <a:buBlip>
                <a:blip r:embed="rId4"/>
              </a:buBlip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Дышите через нос, губы слегка сомкнуты.</a:t>
            </a:r>
          </a:p>
          <a:p>
            <a:pPr algn="just">
              <a:buBlip>
                <a:blip r:embed="rId4"/>
              </a:buBlip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Ощутите, что вдыхаемый воздух холоднее выдыхаемого.</a:t>
            </a:r>
          </a:p>
        </p:txBody>
      </p:sp>
    </p:spTree>
    <p:extLst>
      <p:ext uri="{BB962C8B-B14F-4D97-AF65-F5344CB8AC3E}">
        <p14:creationId xmlns="" xmlns:p14="http://schemas.microsoft.com/office/powerpoint/2010/main" val="29338866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5" descr="i (5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80671">
            <a:off x="927879" y="2592914"/>
            <a:ext cx="1035472" cy="989305"/>
          </a:xfrm>
          <a:prstGeom prst="rect">
            <a:avLst/>
          </a:prstGeom>
        </p:spPr>
      </p:pic>
      <p:pic>
        <p:nvPicPr>
          <p:cNvPr id="7" name="Содержимое 5" descr="i (5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280671">
            <a:off x="7433996" y="3445133"/>
            <a:ext cx="851107" cy="813160"/>
          </a:xfrm>
          <a:prstGeom prst="rect">
            <a:avLst/>
          </a:prstGeom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533400" y="457200"/>
            <a:ext cx="8382000" cy="5867400"/>
          </a:xfrm>
          <a:prstGeom prst="round2DiagRect">
            <a:avLst>
              <a:gd name="adj1" fmla="val 12879"/>
              <a:gd name="adj2" fmla="val 0"/>
            </a:avLst>
          </a:prstGeom>
          <a:noFill/>
          <a:ln w="19050">
            <a:solidFill>
              <a:schemeClr val="accent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«Мы смеемся, потому что нам весело» </a:t>
            </a: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algn="ctr">
              <a:spcBef>
                <a:spcPts val="0"/>
              </a:spcBef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</a:p>
          <a:p>
            <a:pPr marL="457200" lvl="1" indent="0" algn="ctr">
              <a:spcBef>
                <a:spcPts val="0"/>
              </a:spcBef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Нам весело, потому что мы смеемся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i="1" dirty="0">
              <a:ln>
                <a:solidFill>
                  <a:srgbClr val="584300"/>
                </a:solidFill>
              </a:ln>
              <a:solidFill>
                <a:srgbClr val="782A12"/>
              </a:solidFill>
            </a:endParaRPr>
          </a:p>
        </p:txBody>
      </p:sp>
      <p:pic>
        <p:nvPicPr>
          <p:cNvPr id="6" name="Picture 2" descr="http://aurorasblog.com/wp-content/uploads/2012/07/comedy-mask-ish-with-more-human-face.jpg?w=29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315" y="1551254"/>
            <a:ext cx="4536504" cy="460091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6103990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</TotalTime>
  <Words>200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Эмоциональное принятие ребенка с нарушением поведения – основа психоэмоционального и физического благополучия педагога</vt:lpstr>
      <vt:lpstr>Слайд 2</vt:lpstr>
      <vt:lpstr>Слайд 3</vt:lpstr>
      <vt:lpstr>Слайд 4</vt:lpstr>
      <vt:lpstr>  Эмоции, обычно, через какое-то время проходят. Но то, что они сделали - остается. </vt:lpstr>
      <vt:lpstr>Слайд 6</vt:lpstr>
      <vt:lpstr>Слайд 7</vt:lpstr>
      <vt:lpstr>Слайд 8</vt:lpstr>
      <vt:lpstr>Слайд 9</vt:lpstr>
      <vt:lpstr>ЭМОЦИОНАЛЬНОЕ СОСТОЯНИЕ ВЗРОСЛОГО ВЛИЯЕТ НА ЭМОЦИОНАЛЬНОЕ СОСТОЯНИЕ РЕБЕНКА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UserPC</cp:lastModifiedBy>
  <cp:revision>74</cp:revision>
  <dcterms:created xsi:type="dcterms:W3CDTF">2014-07-30T08:55:05Z</dcterms:created>
  <dcterms:modified xsi:type="dcterms:W3CDTF">2023-10-19T05:23:26Z</dcterms:modified>
</cp:coreProperties>
</file>