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6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9144000" cy="388843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Comic Sans MS" panose="030F0702030302020204" pitchFamily="66" charset="0"/>
              </a:rPr>
              <a:t>Семинар - практикум: «Приемы педагогической работы по воспитанию у детей навыков правильного произношения звуков»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581128"/>
            <a:ext cx="4136504" cy="2160240"/>
          </a:xfrm>
        </p:spPr>
        <p:txBody>
          <a:bodyPr>
            <a:normAutofit/>
          </a:bodyPr>
          <a:lstStyle/>
          <a:p>
            <a:pPr algn="r"/>
            <a:r>
              <a:rPr lang="ru-RU" dirty="0">
                <a:solidFill>
                  <a:schemeClr val="tx1"/>
                </a:solidFill>
                <a:latin typeface="Comic Sans MS" panose="030F0702030302020204" pitchFamily="66" charset="0"/>
              </a:rPr>
              <a:t>Подготовила:</a:t>
            </a:r>
          </a:p>
          <a:p>
            <a:pPr algn="r"/>
            <a:r>
              <a:rPr lang="ru-RU" dirty="0">
                <a:solidFill>
                  <a:schemeClr val="tx1"/>
                </a:solidFill>
                <a:latin typeface="Comic Sans MS" panose="030F0702030302020204" pitchFamily="66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читель-логопед</a:t>
            </a:r>
            <a:endParaRPr lang="ru-RU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Кучинская</a:t>
            </a:r>
            <a:r>
              <a:rPr lang="ru-RU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Comic Sans MS" panose="030F0702030302020204" pitchFamily="66" charset="0"/>
              </a:rPr>
              <a:t>Е.Э.</a:t>
            </a:r>
          </a:p>
          <a:p>
            <a:endParaRPr lang="ru-RU" dirty="0"/>
          </a:p>
        </p:txBody>
      </p:sp>
      <p:pic>
        <p:nvPicPr>
          <p:cNvPr id="2050" name="Picture 2" descr="D:\Учитель-логопед\КАРТИНКИ\1613640605_108-p-fon-dlya-prezentatsii-logopeda-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7" y="3532095"/>
            <a:ext cx="5556549" cy="329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78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Comic Sans MS" panose="030F0702030302020204" pitchFamily="66" charset="0"/>
              </a:rPr>
              <a:t>Сроки усвоения в произношении звуков речи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Comic Sans MS" panose="030F0702030302020204" pitchFamily="66" charset="0"/>
              </a:rPr>
              <a:t>0-2 </a:t>
            </a:r>
            <a:r>
              <a:rPr lang="ru-RU" dirty="0">
                <a:latin typeface="Comic Sans MS" panose="030F0702030302020204" pitchFamily="66" charset="0"/>
              </a:rPr>
              <a:t>года </a:t>
            </a:r>
            <a:r>
              <a:rPr lang="ru-RU" dirty="0" smtClean="0">
                <a:latin typeface="Comic Sans MS" panose="030F0702030302020204" pitchFamily="66" charset="0"/>
              </a:rPr>
              <a:t>– А </a:t>
            </a:r>
            <a:r>
              <a:rPr lang="ru-RU" dirty="0">
                <a:latin typeface="Comic Sans MS" panose="030F0702030302020204" pitchFamily="66" charset="0"/>
              </a:rPr>
              <a:t>О Э П Б 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Comic Sans MS" panose="030F0702030302020204" pitchFamily="66" charset="0"/>
              </a:rPr>
              <a:t>2-3 года – И Ы У Ф В Т Д Н К Г Х 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Comic Sans MS" panose="030F0702030302020204" pitchFamily="66" charset="0"/>
              </a:rPr>
              <a:t>3-4 года – С З Ц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Comic Sans MS" panose="030F0702030302020204" pitchFamily="66" charset="0"/>
              </a:rPr>
              <a:t>4-5 лет – Ш Ж Ч Щ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Comic Sans MS" panose="030F0702030302020204" pitchFamily="66" charset="0"/>
              </a:rPr>
              <a:t>5-6 лет –Л Р</a:t>
            </a:r>
          </a:p>
          <a:p>
            <a:endParaRPr lang="ru-RU" dirty="0"/>
          </a:p>
        </p:txBody>
      </p:sp>
      <p:pic>
        <p:nvPicPr>
          <p:cNvPr id="3074" name="Picture 2" descr="D:\Учитель-логопед\КАРТИНКИ\90e7ddff54e8608a9137d8f4ade2047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081" y="3212976"/>
            <a:ext cx="3888432" cy="355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35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640960" cy="171420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Comic Sans MS" panose="030F0702030302020204" pitchFamily="66" charset="0"/>
              </a:rPr>
              <a:t>Для формирования правильного произношения звуков важно: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/>
          <a:lstStyle/>
          <a:p>
            <a:pPr lvl="0"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Comic Sans MS" panose="030F0702030302020204" pitchFamily="66" charset="0"/>
              </a:rPr>
              <a:t>Развивать </a:t>
            </a:r>
            <a:r>
              <a:rPr lang="ru-RU" dirty="0">
                <a:latin typeface="Comic Sans MS" panose="030F0702030302020204" pitchFamily="66" charset="0"/>
              </a:rPr>
              <a:t>артикуляционный аппарат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dirty="0">
                <a:latin typeface="Comic Sans MS" panose="030F0702030302020204" pitchFamily="66" charset="0"/>
              </a:rPr>
              <a:t>Речевое дыхание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dirty="0">
                <a:latin typeface="Comic Sans MS" panose="030F0702030302020204" pitchFamily="66" charset="0"/>
              </a:rPr>
              <a:t>Фонематический слух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>
                <a:latin typeface="Comic Sans MS" panose="030F0702030302020204" pitchFamily="66" charset="0"/>
              </a:rPr>
              <a:t>Большое значение для правильного развития произношения имеет хорошо развитое речевое </a:t>
            </a:r>
            <a:r>
              <a:rPr lang="ru-RU" dirty="0" smtClean="0">
                <a:latin typeface="Comic Sans MS" panose="030F0702030302020204" pitchFamily="66" charset="0"/>
              </a:rPr>
              <a:t>дыхание </a:t>
            </a:r>
            <a:endParaRPr lang="ru-RU" dirty="0">
              <a:latin typeface="Comic Sans MS" panose="030F0702030302020204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745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92480" cy="17142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anose="030F0702030302020204" pitchFamily="66" charset="0"/>
              </a:rPr>
              <a:t>Три основных этапа формирования звуковой культуры речи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464496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b="1" dirty="0">
                <a:latin typeface="Comic Sans MS" panose="030F0702030302020204" pitchFamily="66" charset="0"/>
              </a:rPr>
              <a:t>I этап</a:t>
            </a:r>
            <a:r>
              <a:rPr lang="ru-RU" dirty="0">
                <a:latin typeface="Comic Sans MS" panose="030F0702030302020204" pitchFamily="66" charset="0"/>
              </a:rPr>
              <a:t> – до 3-х лет – проводится работа, направленная на уточнение и закрепление простых в артикуляционном отношении звуков, на выработку четкого и внятного произнесения слов. Используются методические приемы: повторение по речевому образцу, использование различного дидактического материала, игрушек.</a:t>
            </a:r>
          </a:p>
        </p:txBody>
      </p:sp>
    </p:spTree>
    <p:extLst>
      <p:ext uri="{BB962C8B-B14F-4D97-AF65-F5344CB8AC3E}">
        <p14:creationId xmlns:p14="http://schemas.microsoft.com/office/powerpoint/2010/main" val="135137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b="1" dirty="0">
                <a:latin typeface="Comic Sans MS" panose="030F0702030302020204" pitchFamily="66" charset="0"/>
              </a:rPr>
              <a:t>II этап </a:t>
            </a:r>
            <a:r>
              <a:rPr lang="ru-RU" dirty="0">
                <a:latin typeface="Comic Sans MS" panose="030F0702030302020204" pitchFamily="66" charset="0"/>
              </a:rPr>
              <a:t>– от 3 до 5 лет (2 младшая и средняя группы). Ведущие методические приемы – речевой образец, заучивание наизусть, беседы, дидактические игры и т.д.</a:t>
            </a:r>
          </a:p>
          <a:p>
            <a:pPr marL="0" indent="0" algn="just">
              <a:buNone/>
            </a:pPr>
            <a:r>
              <a:rPr lang="ru-RU" b="1" dirty="0">
                <a:latin typeface="Comic Sans MS" panose="030F0702030302020204" pitchFamily="66" charset="0"/>
              </a:rPr>
              <a:t>III этап </a:t>
            </a:r>
            <a:r>
              <a:rPr lang="ru-RU" dirty="0">
                <a:latin typeface="Comic Sans MS" panose="030F0702030302020204" pitchFamily="66" charset="0"/>
              </a:rPr>
              <a:t>– от 5 до 7 лет – работа по дифференциации звуков, четкой артикуляции звуков, над дикцией, темпом, интонационной выразительностью речи. Методические приемы – речевой образец дидактические игры, пересказ, рассказывание, заучивание наизусть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590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116632"/>
            <a:ext cx="9396536" cy="201622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Comic Sans MS" panose="030F0702030302020204" pitchFamily="66" charset="0"/>
              </a:rPr>
              <a:t>Для воспитания звуковой культуры речи типичны следующие методы</a:t>
            </a:r>
            <a:r>
              <a:rPr lang="ru-RU" b="1" dirty="0" smtClean="0">
                <a:latin typeface="Comic Sans MS" panose="030F0702030302020204" pitchFamily="66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Comic Sans MS" panose="030F0702030302020204" pitchFamily="66" charset="0"/>
              </a:rPr>
              <a:t>дидактические </a:t>
            </a:r>
            <a:r>
              <a:rPr lang="ru-RU" dirty="0">
                <a:latin typeface="Comic Sans MS" panose="030F0702030302020204" pitchFamily="66" charset="0"/>
              </a:rPr>
              <a:t>игры («Чей домик?»)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Comic Sans MS" panose="030F0702030302020204" pitchFamily="66" charset="0"/>
              </a:rPr>
              <a:t>подвижные </a:t>
            </a:r>
            <a:r>
              <a:rPr lang="ru-RU" dirty="0">
                <a:latin typeface="Comic Sans MS" panose="030F0702030302020204" pitchFamily="66" charset="0"/>
              </a:rPr>
              <a:t>или хороводные игры с текстом («Каравай»)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Comic Sans MS" panose="030F0702030302020204" pitchFamily="66" charset="0"/>
              </a:rPr>
              <a:t>дидактические </a:t>
            </a:r>
            <a:r>
              <a:rPr lang="ru-RU" dirty="0">
                <a:latin typeface="Comic Sans MS" panose="030F0702030302020204" pitchFamily="66" charset="0"/>
              </a:rPr>
              <a:t>рассказы с включением учебных задании детям (повторять слова с трудным звуком, менять высоту голоса и т. п.)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Comic Sans MS" panose="030F0702030302020204" pitchFamily="66" charset="0"/>
              </a:rPr>
              <a:t>метод </a:t>
            </a:r>
            <a:r>
              <a:rPr lang="ru-RU" dirty="0">
                <a:latin typeface="Comic Sans MS" panose="030F0702030302020204" pitchFamily="66" charset="0"/>
              </a:rPr>
              <a:t>упражнений (заучивание и повторение знакомых скороговорок, игровое упражнение «Подуем на пушинки» и др.)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876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384" y="188640"/>
            <a:ext cx="9144000" cy="2304256"/>
          </a:xfrm>
        </p:spPr>
        <p:txBody>
          <a:bodyPr>
            <a:normAutofit fontScale="90000"/>
          </a:bodyPr>
          <a:lstStyle/>
          <a:p>
            <a:r>
              <a:rPr lang="ru-RU" sz="4200" b="1" dirty="0">
                <a:latin typeface="Comic Sans MS" panose="030F0702030302020204" pitchFamily="66" charset="0"/>
              </a:rPr>
              <a:t>Педагогические приемы, влияющие на произносительную сторону речи детей: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dirty="0">
                <a:latin typeface="Comic Sans MS" panose="030F0702030302020204" pitchFamily="66" charset="0"/>
              </a:rPr>
              <a:t>образец правильного произношения, выполнения задания, который дает педагог;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Comic Sans MS" panose="030F0702030302020204" pitchFamily="66" charset="0"/>
              </a:rPr>
              <a:t>краткое </a:t>
            </a:r>
            <a:r>
              <a:rPr lang="ru-RU" dirty="0">
                <a:latin typeface="Comic Sans MS" panose="030F0702030302020204" pitchFamily="66" charset="0"/>
              </a:rPr>
              <a:t>или развернутое объяснение демонстрируемых качеств речи или движений речи двигательного аппарата;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Comic Sans MS" panose="030F0702030302020204" pitchFamily="66" charset="0"/>
              </a:rPr>
              <a:t>утрированное </a:t>
            </a:r>
            <a:r>
              <a:rPr lang="ru-RU" dirty="0">
                <a:latin typeface="Comic Sans MS" panose="030F0702030302020204" pitchFamily="66" charset="0"/>
              </a:rPr>
              <a:t>(с подчеркнутой дикцией) произношение или интонирование звука (ударного слога, искажаемой детьми части слова);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Comic Sans MS" panose="030F0702030302020204" pitchFamily="66" charset="0"/>
              </a:rPr>
              <a:t>образное </a:t>
            </a:r>
            <a:r>
              <a:rPr lang="ru-RU" dirty="0">
                <a:latin typeface="Comic Sans MS" panose="030F0702030302020204" pitchFamily="66" charset="0"/>
              </a:rPr>
              <a:t>называние звука или звукосочетания (з-з-з - песенка комара, ква-ква-</a:t>
            </a:r>
            <a:r>
              <a:rPr lang="ru-RU" dirty="0" err="1">
                <a:latin typeface="Comic Sans MS" panose="030F0702030302020204" pitchFamily="66" charset="0"/>
              </a:rPr>
              <a:t>ква</a:t>
            </a:r>
            <a:r>
              <a:rPr lang="ru-RU" dirty="0">
                <a:latin typeface="Comic Sans MS" panose="030F0702030302020204" pitchFamily="66" charset="0"/>
              </a:rPr>
              <a:t>-квакает лягушка</a:t>
            </a:r>
            <a:r>
              <a:rPr lang="ru-RU" dirty="0" smtClean="0">
                <a:latin typeface="Comic Sans MS" panose="030F0702030302020204" pitchFamily="66" charset="0"/>
              </a:rPr>
              <a:t>);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49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435280" cy="543346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700" dirty="0" smtClean="0">
                <a:latin typeface="Comic Sans MS" panose="030F0702030302020204" pitchFamily="66" charset="0"/>
              </a:rPr>
              <a:t>хоровые </a:t>
            </a:r>
            <a:r>
              <a:rPr lang="ru-RU" sz="2700" dirty="0">
                <a:latin typeface="Comic Sans MS" panose="030F0702030302020204" pitchFamily="66" charset="0"/>
              </a:rPr>
              <a:t>и индивидуальные повторения;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700" dirty="0" smtClean="0">
                <a:latin typeface="Comic Sans MS" panose="030F0702030302020204" pitchFamily="66" charset="0"/>
              </a:rPr>
              <a:t>обоснование </a:t>
            </a:r>
            <a:r>
              <a:rPr lang="ru-RU" sz="2700" dirty="0">
                <a:latin typeface="Comic Sans MS" panose="030F0702030302020204" pitchFamily="66" charset="0"/>
              </a:rPr>
              <a:t>необходимости выполнить задание педагога;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700" dirty="0" smtClean="0">
                <a:latin typeface="Comic Sans MS" panose="030F0702030302020204" pitchFamily="66" charset="0"/>
              </a:rPr>
              <a:t>индивидуальная </a:t>
            </a:r>
            <a:r>
              <a:rPr lang="ru-RU" sz="2700" dirty="0">
                <a:latin typeface="Comic Sans MS" panose="030F0702030302020204" pitchFamily="66" charset="0"/>
              </a:rPr>
              <a:t>мотивировка задания;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700" dirty="0" smtClean="0">
                <a:latin typeface="Comic Sans MS" panose="030F0702030302020204" pitchFamily="66" charset="0"/>
              </a:rPr>
              <a:t>совместная </a:t>
            </a:r>
            <a:r>
              <a:rPr lang="ru-RU" sz="2700" dirty="0">
                <a:latin typeface="Comic Sans MS" panose="030F0702030302020204" pitchFamily="66" charset="0"/>
              </a:rPr>
              <a:t>речь ребенка и воспитателя, а также отраженная речь (незамедлительное повторение ребенком речи-образца);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700" dirty="0" smtClean="0">
                <a:latin typeface="Comic Sans MS" panose="030F0702030302020204" pitchFamily="66" charset="0"/>
              </a:rPr>
              <a:t>оценка </a:t>
            </a:r>
            <a:r>
              <a:rPr lang="ru-RU" sz="2700" dirty="0">
                <a:latin typeface="Comic Sans MS" panose="030F0702030302020204" pitchFamily="66" charset="0"/>
              </a:rPr>
              <a:t>ответа или действия и исправления;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700" dirty="0" smtClean="0">
                <a:latin typeface="Comic Sans MS" panose="030F0702030302020204" pitchFamily="66" charset="0"/>
              </a:rPr>
              <a:t>показ артикуляционных движений</a:t>
            </a:r>
            <a:r>
              <a:rPr lang="ru-RU" sz="2700" dirty="0">
                <a:latin typeface="Comic Sans MS" panose="030F0702030302020204" pitchFamily="66" charset="0"/>
              </a:rPr>
              <a:t>.</a:t>
            </a:r>
            <a:r>
              <a:rPr lang="ru-RU" sz="2700" dirty="0" smtClean="0">
                <a:latin typeface="Comic Sans MS" panose="030F0702030302020204" pitchFamily="66" charset="0"/>
              </a:rPr>
              <a:t> 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32410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D:\Учитель-логопед\КАРТИНКИ\scale_1200.jf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29167" y1="41066" x2="29167" y2="41066"/>
                        <a14:foregroundMark x1="32083" y1="55084" x2="32083" y2="55084"/>
                        <a14:foregroundMark x1="32083" y1="54097" x2="32083" y2="54097"/>
                        <a14:foregroundMark x1="72917" y1="82823" x2="72917" y2="82823"/>
                        <a14:foregroundMark x1="73333" y1="78381" x2="73333" y2="783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7854391" cy="663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11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259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Comic Sans MS</vt:lpstr>
      <vt:lpstr>Wingdings</vt:lpstr>
      <vt:lpstr>Тема Office</vt:lpstr>
      <vt:lpstr>Семинар - практикум: «Приемы педагогической работы по воспитанию у детей навыков правильного произношения звуков» </vt:lpstr>
      <vt:lpstr>Сроки усвоения в произношении звуков речи </vt:lpstr>
      <vt:lpstr>Для формирования правильного произношения звуков важно: </vt:lpstr>
      <vt:lpstr>Три основных этапа формирования звуковой культуры речи</vt:lpstr>
      <vt:lpstr>Презентация PowerPoint</vt:lpstr>
      <vt:lpstr>Для воспитания звуковой культуры речи типичны следующие методы:</vt:lpstr>
      <vt:lpstr>Педагогические приемы, влияющие на произносительную сторону речи детей: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Kindergarten 16</dc:creator>
  <cp:lastModifiedBy>Пользователь Windows</cp:lastModifiedBy>
  <cp:revision>6</cp:revision>
  <dcterms:created xsi:type="dcterms:W3CDTF">2023-10-18T02:39:19Z</dcterms:created>
  <dcterms:modified xsi:type="dcterms:W3CDTF">2023-10-18T04:56:41Z</dcterms:modified>
</cp:coreProperties>
</file>