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  <p:sldId id="270" r:id="rId5"/>
    <p:sldId id="271" r:id="rId6"/>
    <p:sldId id="269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56" r:id="rId30"/>
    <p:sldId id="257" r:id="rId31"/>
    <p:sldId id="258" r:id="rId32"/>
    <p:sldId id="259" r:id="rId33"/>
    <p:sldId id="260" r:id="rId34"/>
    <p:sldId id="261" r:id="rId35"/>
    <p:sldId id="262" r:id="rId36"/>
    <p:sldId id="263" r:id="rId37"/>
    <p:sldId id="264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3AC2-95E9-4B58-9607-96EB2FDD57D3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65C703-2697-4992-8907-BB9FE4D09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3AC2-95E9-4B58-9607-96EB2FDD57D3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C703-2697-4992-8907-BB9FE4D09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3AC2-95E9-4B58-9607-96EB2FDD57D3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C703-2697-4992-8907-BB9FE4D09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3AC2-95E9-4B58-9607-96EB2FDD57D3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65C703-2697-4992-8907-BB9FE4D09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3AC2-95E9-4B58-9607-96EB2FDD57D3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65C703-2697-4992-8907-BB9FE4D09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3AC2-95E9-4B58-9607-96EB2FDD57D3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65C703-2697-4992-8907-BB9FE4D09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3AC2-95E9-4B58-9607-96EB2FDD57D3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65C703-2697-4992-8907-BB9FE4D09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3AC2-95E9-4B58-9607-96EB2FDD57D3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65C703-2697-4992-8907-BB9FE4D09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3AC2-95E9-4B58-9607-96EB2FDD57D3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65C703-2697-4992-8907-BB9FE4D09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3AC2-95E9-4B58-9607-96EB2FDD57D3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65C703-2697-4992-8907-BB9FE4D09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3AC2-95E9-4B58-9607-96EB2FDD57D3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65C703-2697-4992-8907-BB9FE4D091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DF63AC2-95E9-4B58-9607-96EB2FDD57D3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065C703-2697-4992-8907-BB9FE4D091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08920"/>
            <a:ext cx="7543800" cy="1800200"/>
          </a:xfrm>
        </p:spPr>
        <p:txBody>
          <a:bodyPr/>
          <a:lstStyle/>
          <a:p>
            <a:pPr algn="ctr"/>
            <a:r>
              <a:rPr lang="ru-RU" sz="6600" b="1" dirty="0"/>
              <a:t>СРЕДСТВА</a:t>
            </a:r>
            <a:br>
              <a:rPr lang="ru-RU" sz="6600" b="1" dirty="0"/>
            </a:br>
            <a:r>
              <a:rPr lang="ru-RU" sz="6600" b="1" dirty="0"/>
              <a:t>ФИЗИЧЕСКОГО ВОСПИТАНИЯ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216669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8928992" cy="914400"/>
          </a:xfrm>
        </p:spPr>
        <p:txBody>
          <a:bodyPr/>
          <a:lstStyle/>
          <a:p>
            <a:pPr algn="ctr"/>
            <a:r>
              <a:rPr lang="ru-RU" sz="2400" b="1" dirty="0"/>
              <a:t>Выделяют разные виды </a:t>
            </a:r>
            <a:r>
              <a:rPr lang="ru-RU" sz="2400" b="1" dirty="0" smtClean="0">
                <a:solidFill>
                  <a:srgbClr val="FF0000"/>
                </a:solidFill>
              </a:rPr>
              <a:t>эффектов (5)</a:t>
            </a:r>
            <a:r>
              <a:rPr lang="ru-RU" sz="2400" b="1" dirty="0" smtClean="0"/>
              <a:t>, </a:t>
            </a:r>
            <a:r>
              <a:rPr lang="ru-RU" sz="2400" b="1" dirty="0"/>
              <a:t>возникающих в организме и психике</a:t>
            </a:r>
            <a:br>
              <a:rPr lang="ru-RU" sz="2400" b="1" dirty="0"/>
            </a:br>
            <a:r>
              <a:rPr lang="ru-RU" sz="2400" b="1" dirty="0"/>
              <a:t>человека в результате применения физических упражнений: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7544" y="1700808"/>
            <a:ext cx="4320480" cy="244827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в зависимости от решаемых задач различают образовательный, оздоровительный,</a:t>
            </a:r>
          </a:p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воспитательный, функционально-развивающий, рекреационный,</a:t>
            </a:r>
          </a:p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реабилитационный эффекты;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76056" y="1700808"/>
            <a:ext cx="3888432" cy="259228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в зависимости от характера применяемых упражнений он может быть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специфическим и неспецифическим (общим);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4286256"/>
            <a:ext cx="4464496" cy="216024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3</a:t>
            </a: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в зависимости от преимущественной направленности на развитие и</a:t>
            </a:r>
          </a:p>
          <a:p>
            <a:pPr algn="ctr"/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совершенствование какой-либо способности (функции) существует: силовой,</a:t>
            </a:r>
          </a:p>
          <a:p>
            <a:pPr algn="ctr"/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скоростной, скоростно-силовой, аэробный, анаэробный и другие виды</a:t>
            </a:r>
          </a:p>
          <a:p>
            <a:pPr algn="ctr"/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эффектов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6056" y="4437112"/>
            <a:ext cx="3888432" cy="20162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в зависимости от достигнутых результатов эффект может быть положительным,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отрицательным или нейтральным</a:t>
            </a:r>
          </a:p>
        </p:txBody>
      </p:sp>
    </p:spTree>
    <p:extLst>
      <p:ext uri="{BB962C8B-B14F-4D97-AF65-F5344CB8AC3E}">
        <p14:creationId xmlns="" xmlns:p14="http://schemas.microsoft.com/office/powerpoint/2010/main" val="303878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620688"/>
            <a:ext cx="8352928" cy="561662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в зависимости от времени, в рамках которого осуществляются адаптационные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(приспособительные) изменения в организме, эффект может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подразделяться на срочный, который возникает после выполнения одного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серии упражнений в одном занятии; отставленный (текущий) появляющийся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нескольких занятий, кумулятивный (суммарный</a:t>
            </a:r>
            <a:r>
              <a:rPr lang="ru-RU" dirty="0">
                <a:solidFill>
                  <a:srgbClr val="FFFF00"/>
                </a:solidFill>
              </a:rPr>
              <a:t>),</a:t>
            </a:r>
          </a:p>
        </p:txBody>
      </p:sp>
    </p:spTree>
    <p:extLst>
      <p:ext uri="{BB962C8B-B14F-4D97-AF65-F5344CB8AC3E}">
        <p14:creationId xmlns="" xmlns:p14="http://schemas.microsoft.com/office/powerpoint/2010/main" val="256877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45224"/>
            <a:ext cx="9116113" cy="914400"/>
          </a:xfrm>
        </p:spPr>
        <p:txBody>
          <a:bodyPr/>
          <a:lstStyle/>
          <a:p>
            <a:pPr algn="ctr"/>
            <a:r>
              <a:rPr lang="ru-RU" sz="3600" b="1" i="1" dirty="0"/>
              <a:t>С помощью физических упражнений, с </a:t>
            </a:r>
            <a:r>
              <a:rPr lang="ru-RU" sz="3600" b="1" i="1" dirty="0">
                <a:solidFill>
                  <a:srgbClr val="FF0000"/>
                </a:solidFill>
              </a:rPr>
              <a:t>одной стороны, </a:t>
            </a:r>
            <a:r>
              <a:rPr lang="ru-RU" sz="3600" b="1" i="1" dirty="0"/>
              <a:t>осуществляется биологическое</a:t>
            </a:r>
            <a:br>
              <a:rPr lang="ru-RU" sz="3600" b="1" i="1" dirty="0"/>
            </a:br>
            <a:r>
              <a:rPr lang="ru-RU" sz="3600" b="1" i="1" dirty="0"/>
              <a:t>воздействие на организм человека, изменяется его физическое состояние, </a:t>
            </a:r>
            <a:r>
              <a:rPr lang="ru-RU" sz="3600" b="1" i="1" dirty="0" smtClean="0">
                <a:solidFill>
                  <a:srgbClr val="FF0000"/>
                </a:solidFill>
              </a:rPr>
              <a:t>с</a:t>
            </a:r>
            <a:r>
              <a:rPr lang="ru-RU" sz="3600" b="1" i="1" dirty="0">
                <a:solidFill>
                  <a:srgbClr val="FF0000"/>
                </a:solidFill>
              </a:rPr>
              <a:t/>
            </a:r>
            <a:br>
              <a:rPr lang="ru-RU" sz="3600" b="1" i="1" dirty="0">
                <a:solidFill>
                  <a:srgbClr val="FF0000"/>
                </a:solidFill>
              </a:rPr>
            </a:br>
            <a:r>
              <a:rPr lang="ru-RU" sz="3600" b="1" i="1" dirty="0">
                <a:solidFill>
                  <a:srgbClr val="FF0000"/>
                </a:solidFill>
              </a:rPr>
              <a:t>другой </a:t>
            </a:r>
            <a:r>
              <a:rPr lang="ru-RU" sz="3600" b="1" i="1" dirty="0"/>
              <a:t>– происходит передача общественно-исторического опыта одного из видов</a:t>
            </a:r>
            <a:br>
              <a:rPr lang="ru-RU" sz="3600" b="1" i="1" dirty="0"/>
            </a:br>
            <a:r>
              <a:rPr lang="ru-RU" sz="3600" b="1" i="1" dirty="0"/>
              <a:t>физической деятельности, то есть осуществляется социальное воздействие</a:t>
            </a:r>
          </a:p>
        </p:txBody>
      </p:sp>
    </p:spTree>
    <p:extLst>
      <p:ext uri="{BB962C8B-B14F-4D97-AF65-F5344CB8AC3E}">
        <p14:creationId xmlns="" xmlns:p14="http://schemas.microsoft.com/office/powerpoint/2010/main" val="305684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876800"/>
            <a:ext cx="8208912" cy="914400"/>
          </a:xfrm>
        </p:spPr>
        <p:txBody>
          <a:bodyPr/>
          <a:lstStyle/>
          <a:p>
            <a:pPr algn="ctr"/>
            <a:r>
              <a:rPr lang="ru-RU" sz="6000" b="1" dirty="0"/>
              <a:t>Факторы, определяющие воздействие</a:t>
            </a:r>
            <a:br>
              <a:rPr lang="ru-RU" sz="6000" b="1" dirty="0"/>
            </a:br>
            <a:r>
              <a:rPr lang="ru-RU" sz="6000" b="1" dirty="0"/>
              <a:t>физических упражнений</a:t>
            </a:r>
          </a:p>
        </p:txBody>
      </p:sp>
    </p:spTree>
    <p:extLst>
      <p:ext uri="{BB962C8B-B14F-4D97-AF65-F5344CB8AC3E}">
        <p14:creationId xmlns="" xmlns:p14="http://schemas.microsoft.com/office/powerpoint/2010/main" val="67346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1560" y="476672"/>
            <a:ext cx="8280920" cy="5760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836712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общим фактором, обусловливающим рациональное воздействие физических</a:t>
            </a:r>
          </a:p>
          <a:p>
            <a:pPr algn="ctr"/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упражнений, является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 правильное руководство занятием,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целесообразность методики обучения и воспитания.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60543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856984" cy="914400"/>
          </a:xfrm>
        </p:spPr>
        <p:txBody>
          <a:bodyPr/>
          <a:lstStyle/>
          <a:p>
            <a:pPr algn="ctr"/>
            <a:r>
              <a:rPr lang="ru-RU" sz="4000" b="1" dirty="0"/>
              <a:t>большую роль играют </a:t>
            </a:r>
            <a:r>
              <a:rPr lang="ru-RU" sz="4000" b="1" dirty="0">
                <a:solidFill>
                  <a:srgbClr val="FF0000"/>
                </a:solidFill>
              </a:rPr>
              <a:t>внешние и внутренние </a:t>
            </a:r>
            <a:r>
              <a:rPr lang="ru-RU" sz="4000" b="1" dirty="0"/>
              <a:t>факторы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78498" y="1340768"/>
            <a:ext cx="3600400" cy="18002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Индивидуальные особенности занимающихся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6016" y="1628800"/>
            <a:ext cx="3024336" cy="18002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самих физических упражнений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15916" y="3875468"/>
            <a:ext cx="5256584" cy="244827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сложность, новизна, эмоциональность, направленность, техника,</a:t>
            </a:r>
          </a:p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величина нагрузки и т.д. Упражнения, выполненные неохотно, небрежно,</a:t>
            </a:r>
          </a:p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усилия, не могут оказать такое же влияние на занимающихся, как упражнения,</a:t>
            </a:r>
          </a:p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выполненные сознательно и активно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6012160" y="3429000"/>
            <a:ext cx="432048" cy="432048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3645024"/>
            <a:ext cx="3420380" cy="302433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возрастные, половые, состояние</a:t>
            </a:r>
          </a:p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здоровья и физического развития, уровень умственной, нравственной,</a:t>
            </a:r>
          </a:p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физической и эмоциональной подготовленности, режим труда,</a:t>
            </a:r>
          </a:p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учебы, отдыха, быта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907704" y="3140968"/>
            <a:ext cx="370994" cy="504056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579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71600" y="404664"/>
            <a:ext cx="7344816" cy="8640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внешних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060848"/>
            <a:ext cx="8136904" cy="41044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420014"/>
            <a:ext cx="79208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метеорологические, рельеф местности,</a:t>
            </a:r>
          </a:p>
          <a:p>
            <a:pPr algn="ctr"/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 оборудования, гигиеническое состояния мест занятий и </a:t>
            </a: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др.</a:t>
            </a:r>
            <a:endParaRPr lang="ru-RU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427984" y="1268760"/>
            <a:ext cx="396044" cy="792088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215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280" y="13823"/>
            <a:ext cx="8568952" cy="914400"/>
          </a:xfrm>
        </p:spPr>
        <p:txBody>
          <a:bodyPr/>
          <a:lstStyle/>
          <a:p>
            <a:pPr algn="ctr"/>
            <a:r>
              <a:rPr lang="ru-RU" b="1" dirty="0"/>
              <a:t>Квалификация педагога.</a:t>
            </a:r>
          </a:p>
        </p:txBody>
      </p:sp>
      <p:sp>
        <p:nvSpPr>
          <p:cNvPr id="3" name="Овал 2"/>
          <p:cNvSpPr/>
          <p:nvPr/>
        </p:nvSpPr>
        <p:spPr>
          <a:xfrm>
            <a:off x="179512" y="908720"/>
            <a:ext cx="8964488" cy="5760639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 обязан знать основные научные положения</a:t>
            </a:r>
          </a:p>
          <a:p>
            <a:pPr algn="ctr"/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работоспособности человека, закономерности адаптации</a:t>
            </a:r>
          </a:p>
          <a:p>
            <a:pPr algn="ctr"/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организма к физическим нагрузкам и др.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Правильный 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постоянный учет</a:t>
            </a:r>
          </a:p>
          <a:p>
            <a:pPr algn="ctr"/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факторов, определяющих влияние физических упражнений, даст педагогу</a:t>
            </a:r>
          </a:p>
          <a:p>
            <a:pPr algn="ctr"/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возможность методически рационально организовывать и проводить занятия,</a:t>
            </a:r>
          </a:p>
          <a:p>
            <a:pPr algn="ctr"/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успешно решая задачи физического воспитания.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350088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80" y="404664"/>
            <a:ext cx="8712968" cy="914400"/>
          </a:xfrm>
        </p:spPr>
        <p:txBody>
          <a:bodyPr/>
          <a:lstStyle/>
          <a:p>
            <a:pPr algn="ctr"/>
            <a:r>
              <a:rPr lang="ru-RU" sz="4800" b="1" dirty="0"/>
              <a:t>особенности самих физических упражнений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44824"/>
            <a:ext cx="8496944" cy="45365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сложность, новизна, эмоциональность, направленность, техника,</a:t>
            </a:r>
          </a:p>
          <a:p>
            <a:pPr algn="ctr"/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величина нагрузки и т.д. Упражнения, выполненные неохотно, небрежно,</a:t>
            </a:r>
          </a:p>
          <a:p>
            <a:pPr algn="ctr"/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усилия, не могут оказать такое же влияние на занимающихся, как упражнения,</a:t>
            </a:r>
          </a:p>
          <a:p>
            <a:pPr algn="ctr"/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выполненные сознательно и активно.</a:t>
            </a:r>
          </a:p>
        </p:txBody>
      </p:sp>
    </p:spTree>
    <p:extLst>
      <p:ext uri="{BB962C8B-B14F-4D97-AF65-F5344CB8AC3E}">
        <p14:creationId xmlns="" xmlns:p14="http://schemas.microsoft.com/office/powerpoint/2010/main" val="154866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12968" cy="914400"/>
          </a:xfrm>
        </p:spPr>
        <p:txBody>
          <a:bodyPr/>
          <a:lstStyle/>
          <a:p>
            <a:pPr algn="ctr"/>
            <a:r>
              <a:rPr lang="ru-RU" b="1" dirty="0"/>
              <a:t>Классификация физических упражнений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1357298"/>
            <a:ext cx="8568952" cy="531206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физических упражнений – это разделение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на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(классы) в соответствии с определенным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классификационным признаком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помощью классификации учитель, преподаватель, тренер 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могут определять </a:t>
            </a: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характерные свойства тех или иных физических упражнений,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образовательно-воспитательный потенциал, а следовательно, более целенаправленно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эффективно подбирать те упражнения, которые в большей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мере отвечают решению конкретных педагогических задач, индивидуальным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возрастным особенностям занимающихся, характеру физкультурной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 и условиям проведения занятий.</a:t>
            </a:r>
          </a:p>
        </p:txBody>
      </p:sp>
    </p:spTree>
    <p:extLst>
      <p:ext uri="{BB962C8B-B14F-4D97-AF65-F5344CB8AC3E}">
        <p14:creationId xmlns="" xmlns:p14="http://schemas.microsoft.com/office/powerpoint/2010/main" val="109748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05064"/>
            <a:ext cx="8712968" cy="914400"/>
          </a:xfrm>
        </p:spPr>
        <p:txBody>
          <a:bodyPr/>
          <a:lstStyle/>
          <a:p>
            <a:pPr algn="ctr"/>
            <a:r>
              <a:rPr lang="ru-RU" b="1" dirty="0">
                <a:effectLst/>
              </a:rPr>
              <a:t>Физические упражнения – основное</a:t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и специфическое средство</a:t>
            </a:r>
            <a:br>
              <a:rPr lang="ru-RU" b="1" dirty="0">
                <a:effectLst/>
              </a:rPr>
            </a:br>
            <a:r>
              <a:rPr lang="ru-RU" b="1" dirty="0">
                <a:effectLst/>
              </a:rPr>
              <a:t>физического воспитания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171866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876800"/>
            <a:ext cx="8424936" cy="914400"/>
          </a:xfrm>
        </p:spPr>
        <p:txBody>
          <a:bodyPr/>
          <a:lstStyle/>
          <a:p>
            <a:pPr algn="ctr"/>
            <a:r>
              <a:rPr lang="ru-RU" sz="6000" b="1" dirty="0"/>
              <a:t>В настоящее время известно более 300 классификаций физических</a:t>
            </a:r>
            <a:br>
              <a:rPr lang="ru-RU" sz="6000" b="1" dirty="0"/>
            </a:br>
            <a:r>
              <a:rPr lang="ru-RU" sz="6000" b="1" dirty="0"/>
              <a:t>упражнений</a:t>
            </a:r>
          </a:p>
        </p:txBody>
      </p:sp>
    </p:spTree>
    <p:extLst>
      <p:ext uri="{BB962C8B-B14F-4D97-AF65-F5344CB8AC3E}">
        <p14:creationId xmlns="" xmlns:p14="http://schemas.microsoft.com/office/powerpoint/2010/main" val="373776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543800" cy="216024"/>
          </a:xfrm>
        </p:spPr>
        <p:txBody>
          <a:bodyPr/>
          <a:lstStyle/>
          <a:p>
            <a:pPr algn="ctr"/>
            <a:r>
              <a:rPr lang="ru-RU" sz="3600" b="1" dirty="0"/>
              <a:t>Рассмотрим основные из них.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49571" y="764704"/>
            <a:ext cx="8640960" cy="583264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упражнений по преимущественной целевой направленности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использования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общеразвивающие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профессионально-прикладные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спортивные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восстановительные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buFontTx/>
              <a:buChar char="-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рекреационные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лечебные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профилактические и др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Например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спортивные упражнения подразделяются на соревновательные,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специально-подготовительные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общеподготовительные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1398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914400"/>
          </a:xfrm>
        </p:spPr>
        <p:txBody>
          <a:bodyPr/>
          <a:lstStyle/>
          <a:p>
            <a:pPr algn="ctr"/>
            <a:r>
              <a:rPr lang="ru-RU" sz="2400" dirty="0"/>
              <a:t>2. Классификация упражнений по их преимущественному воздействию на</a:t>
            </a:r>
            <a:br>
              <a:rPr lang="ru-RU" sz="2400" dirty="0"/>
            </a:br>
            <a:r>
              <a:rPr lang="ru-RU" sz="2400" dirty="0"/>
              <a:t>развитие отдельных качеств (способностей) человека.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484784"/>
            <a:ext cx="8784976" cy="504056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этому признаку выделяют</a:t>
            </a:r>
          </a:p>
          <a:p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 для развития </a:t>
            </a: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скоростных, силовых, скоростно-силовых</a:t>
            </a:r>
          </a:p>
          <a:p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координационных способностей, выносливости, гибкости, сенсорно-перцептивных,</a:t>
            </a:r>
          </a:p>
          <a:p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интеллектуальных, эстетических и волевых способностей и т.д.</a:t>
            </a:r>
          </a:p>
        </p:txBody>
      </p:sp>
    </p:spTree>
    <p:extLst>
      <p:ext uri="{BB962C8B-B14F-4D97-AF65-F5344CB8AC3E}">
        <p14:creationId xmlns="" xmlns:p14="http://schemas.microsoft.com/office/powerpoint/2010/main" val="330288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8784976" cy="914400"/>
          </a:xfrm>
        </p:spPr>
        <p:txBody>
          <a:bodyPr/>
          <a:lstStyle/>
          <a:p>
            <a:pPr algn="ctr"/>
            <a:r>
              <a:rPr lang="ru-RU" sz="3200" dirty="0"/>
              <a:t>3. Классификация упражнений по преимущественному проявлению определенных</a:t>
            </a:r>
            <a:br>
              <a:rPr lang="ru-RU" sz="3200" dirty="0"/>
            </a:br>
            <a:r>
              <a:rPr lang="ru-RU" sz="3200" dirty="0"/>
              <a:t>двигательных умений и навыков.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43419" y="2276872"/>
            <a:ext cx="8208912" cy="424847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обычно различают </a:t>
            </a:r>
            <a:r>
              <a:rPr lang="ru-RU" sz="4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акробатические,</a:t>
            </a:r>
          </a:p>
          <a:p>
            <a:r>
              <a:rPr lang="ru-RU" sz="4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гимнастические, игровые, беговые, прыжковые, метательные</a:t>
            </a:r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другие</a:t>
            </a:r>
          </a:p>
          <a:p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215616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543800" cy="914400"/>
          </a:xfrm>
        </p:spPr>
        <p:txBody>
          <a:bodyPr/>
          <a:lstStyle/>
          <a:p>
            <a:pPr algn="ctr"/>
            <a:r>
              <a:rPr lang="ru-RU" sz="3600" b="1" dirty="0"/>
              <a:t>4. Классификация упражнений по структуре движений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484784"/>
            <a:ext cx="8964488" cy="537321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Циклические</a:t>
            </a:r>
          </a:p>
          <a:p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Ациклические </a:t>
            </a:r>
          </a:p>
          <a:p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Смешанные</a:t>
            </a:r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32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Характерными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признаками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циклических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являются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закономерная последовательность, повторяемость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связь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самих циклов. 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Ациклические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каждое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представляет собой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законченное действие, а если оно будет многократно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повторяться, то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станет циклическим, так как повторение не вытекает из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сущности самого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действия. 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смешанным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упражнениям относятся такие, в которых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сочетаются действия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циклического и ациклического типа. В эту группу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входят прыжки 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длину с разбега, прыжки с шестом, метание копья с разбега и т.д.</a:t>
            </a:r>
          </a:p>
        </p:txBody>
      </p:sp>
    </p:spTree>
    <p:extLst>
      <p:ext uri="{BB962C8B-B14F-4D97-AF65-F5344CB8AC3E}">
        <p14:creationId xmlns="" xmlns:p14="http://schemas.microsoft.com/office/powerpoint/2010/main" val="17008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424936" cy="914400"/>
          </a:xfrm>
        </p:spPr>
        <p:txBody>
          <a:bodyPr/>
          <a:lstStyle/>
          <a:p>
            <a:pPr algn="ctr"/>
            <a:r>
              <a:rPr lang="ru-RU" sz="2800" b="1" dirty="0"/>
              <a:t>5. Классификация упражнений, построенная по преимущественному воздействию</a:t>
            </a:r>
            <a:br>
              <a:rPr lang="ru-RU" sz="2800" b="1" dirty="0"/>
            </a:br>
            <a:r>
              <a:rPr lang="ru-RU" sz="2800" b="1" dirty="0"/>
              <a:t>на развитие отдельных мышечных групп.</a:t>
            </a:r>
          </a:p>
        </p:txBody>
      </p:sp>
      <p:sp>
        <p:nvSpPr>
          <p:cNvPr id="3" name="Овал 2"/>
          <p:cNvSpPr/>
          <p:nvPr/>
        </p:nvSpPr>
        <p:spPr>
          <a:xfrm>
            <a:off x="0" y="1628800"/>
            <a:ext cx="8964488" cy="52292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зависимости от того, на</a:t>
            </a:r>
          </a:p>
          <a:p>
            <a:pPr algn="ctr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мышечные группы они воздействуют, выделяют упражнения для</a:t>
            </a:r>
          </a:p>
          <a:p>
            <a:pPr algn="ctr"/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мышц шеи и затылка, спины, живота, плечевого пояса, плеча, предплечья,</a:t>
            </a:r>
          </a:p>
          <a:p>
            <a:pPr algn="ctr"/>
            <a:r>
              <a:rPr lang="ru-RU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кисти, таза, бедра, голени и стопы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Такая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широко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применяется при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составлении комплексов силовых упражнений в процессе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проведения занятий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бодибилдингу, атлетической гимнастике, пауэрлифтингу,</a:t>
            </a:r>
          </a:p>
          <a:p>
            <a:pPr algn="ctr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гиревому спорту и др.</a:t>
            </a:r>
          </a:p>
        </p:txBody>
      </p:sp>
    </p:spTree>
    <p:extLst>
      <p:ext uri="{BB962C8B-B14F-4D97-AF65-F5344CB8AC3E}">
        <p14:creationId xmlns="" xmlns:p14="http://schemas.microsoft.com/office/powerpoint/2010/main" val="294445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68952" cy="914400"/>
          </a:xfrm>
        </p:spPr>
        <p:txBody>
          <a:bodyPr/>
          <a:lstStyle/>
          <a:p>
            <a:pPr algn="ctr"/>
            <a:r>
              <a:rPr lang="ru-RU" sz="2800" b="1" dirty="0"/>
              <a:t>6. Классификация упражнений по особенностям режима работы мышц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71212"/>
            <a:ext cx="8280920" cy="48245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этом выделяют </a:t>
            </a: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динамические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упражнения, если в процессе выполнения</a:t>
            </a:r>
          </a:p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какого-либо действия мышцы сокращаясь, укорачиваются или удлиня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ются; </a:t>
            </a:r>
            <a:endPara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статические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(изометрические), при выполнении которых длина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мышцы при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сокращении остается неизменной; комбинированные, т.е.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одновременно сочетающие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оба режима работы мышц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929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543800" cy="914400"/>
          </a:xfrm>
        </p:spPr>
        <p:txBody>
          <a:bodyPr/>
          <a:lstStyle/>
          <a:p>
            <a:pPr algn="ctr"/>
            <a:r>
              <a:rPr lang="ru-RU" sz="2400" b="1" dirty="0"/>
              <a:t>7. Классификация упражнений по различию участвующих в работе механизмов</a:t>
            </a:r>
            <a:br>
              <a:rPr lang="ru-RU" sz="2400" b="1" dirty="0"/>
            </a:br>
            <a:r>
              <a:rPr lang="ru-RU" sz="2400" b="1" dirty="0"/>
              <a:t>энергообеспечения мышечной деятельности</a:t>
            </a:r>
            <a:r>
              <a:rPr lang="ru-RU" sz="2400" dirty="0"/>
              <a:t>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55576" y="1772816"/>
            <a:ext cx="8064896" cy="482453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этом случае различают</a:t>
            </a:r>
          </a:p>
          <a:p>
            <a:pPr algn="ctr"/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 аэробного характера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когда энергообеспечение мышечной работы</a:t>
            </a:r>
          </a:p>
          <a:p>
            <a:pPr algn="ctr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осуществляется в основном за счет процессов окисления с участием</a:t>
            </a:r>
          </a:p>
          <a:p>
            <a:pPr algn="ctr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кислорода; </a:t>
            </a: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анаэробного характера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выполнение которых происходит в бескислородных</a:t>
            </a:r>
          </a:p>
          <a:p>
            <a:pPr algn="ctr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условиях; и </a:t>
            </a: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аэробно-анаэробные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упражнения, т.е. смешанного</a:t>
            </a:r>
          </a:p>
          <a:p>
            <a:pPr algn="ctr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характера.</a:t>
            </a:r>
          </a:p>
        </p:txBody>
      </p:sp>
    </p:spTree>
    <p:extLst>
      <p:ext uri="{BB962C8B-B14F-4D97-AF65-F5344CB8AC3E}">
        <p14:creationId xmlns="" xmlns:p14="http://schemas.microsoft.com/office/powerpoint/2010/main" val="201313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84976" cy="914400"/>
          </a:xfrm>
        </p:spPr>
        <p:txBody>
          <a:bodyPr/>
          <a:lstStyle/>
          <a:p>
            <a:pPr algn="ctr"/>
            <a:r>
              <a:rPr lang="ru-RU" sz="3600" b="1" dirty="0"/>
              <a:t>8. Классификация упражнений по интенсивности работы.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179512" y="1700808"/>
            <a:ext cx="8712968" cy="48965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</a:t>
            </a: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правило, они подразделяются</a:t>
            </a:r>
          </a:p>
          <a:p>
            <a:pPr algn="ctr"/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упражнения </a:t>
            </a:r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максимальной, </a:t>
            </a:r>
            <a:r>
              <a:rPr lang="ru-RU" sz="3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субмаксимальной</a:t>
            </a:r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большой, средней, </a:t>
            </a:r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малой или </a:t>
            </a:r>
            <a:r>
              <a:rPr lang="ru-RU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умеренной интенсивности.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132020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543800" cy="2152650"/>
          </a:xfrm>
        </p:spPr>
        <p:txBody>
          <a:bodyPr/>
          <a:lstStyle/>
          <a:p>
            <a:pPr algn="ctr"/>
            <a:r>
              <a:rPr lang="ru-RU" sz="4400" b="1" dirty="0"/>
              <a:t>Естественные силы природы</a:t>
            </a:r>
            <a:br>
              <a:rPr lang="ru-RU" sz="4400" b="1" dirty="0"/>
            </a:br>
            <a:r>
              <a:rPr lang="ru-RU" sz="4400" b="1" dirty="0"/>
              <a:t>и гигиенические факторы</a:t>
            </a:r>
            <a:br>
              <a:rPr lang="ru-RU" sz="4400" b="1" dirty="0"/>
            </a:br>
            <a:r>
              <a:rPr lang="ru-RU" sz="4400" b="1" dirty="0"/>
              <a:t>как средства физического воспитания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257805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471" y="5013176"/>
            <a:ext cx="8856984" cy="914400"/>
          </a:xfrm>
        </p:spPr>
        <p:txBody>
          <a:bodyPr/>
          <a:lstStyle/>
          <a:p>
            <a:r>
              <a:rPr lang="ru-RU" sz="3600" b="1" dirty="0" smtClean="0"/>
              <a:t>	Термин </a:t>
            </a:r>
            <a:r>
              <a:rPr lang="ru-RU" sz="3600" b="1" dirty="0"/>
              <a:t>“средство” происходит от слова “средний”, “серединный”.</a:t>
            </a:r>
            <a:br>
              <a:rPr lang="ru-RU" sz="3600" b="1" dirty="0"/>
            </a:br>
            <a:r>
              <a:rPr lang="ru-RU" sz="3600" b="1" dirty="0"/>
              <a:t>Средство – это то, что создано человеком для достижения </a:t>
            </a:r>
            <a:r>
              <a:rPr lang="ru-RU" sz="3600" b="1" dirty="0" smtClean="0"/>
              <a:t>определенных целей</a:t>
            </a:r>
            <a:r>
              <a:rPr lang="ru-RU" sz="3600" b="1" dirty="0"/>
              <a:t>.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>	</a:t>
            </a:r>
            <a:r>
              <a:rPr lang="ru-RU" sz="3600" b="1" dirty="0" smtClean="0"/>
              <a:t>К </a:t>
            </a:r>
            <a:r>
              <a:rPr lang="ru-RU" sz="3600" b="1" dirty="0"/>
              <a:t>средствам физического совершенствования относят </a:t>
            </a:r>
            <a:r>
              <a:rPr lang="ru-RU" sz="3600" b="1" dirty="0" smtClean="0">
                <a:solidFill>
                  <a:srgbClr val="FF0000"/>
                </a:solidFill>
              </a:rPr>
              <a:t>физические упражнения, естественные </a:t>
            </a:r>
            <a:r>
              <a:rPr lang="ru-RU" sz="3600" b="1" dirty="0">
                <a:solidFill>
                  <a:srgbClr val="FF0000"/>
                </a:solidFill>
              </a:rPr>
              <a:t>силы природы и гигиенические факторы.</a:t>
            </a:r>
          </a:p>
        </p:txBody>
      </p:sp>
    </p:spTree>
    <p:extLst>
      <p:ext uri="{BB962C8B-B14F-4D97-AF65-F5344CB8AC3E}">
        <p14:creationId xmlns="" xmlns:p14="http://schemas.microsoft.com/office/powerpoint/2010/main" val="353131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8644"/>
            <a:ext cx="8064896" cy="914400"/>
          </a:xfrm>
        </p:spPr>
        <p:txBody>
          <a:bodyPr/>
          <a:lstStyle/>
          <a:p>
            <a:r>
              <a:rPr lang="ru-RU" sz="4000" b="1" dirty="0"/>
              <a:t>Естественные силы природы</a:t>
            </a:r>
          </a:p>
        </p:txBody>
      </p:sp>
      <p:sp>
        <p:nvSpPr>
          <p:cNvPr id="3" name="Овал 2"/>
          <p:cNvSpPr/>
          <p:nvPr/>
        </p:nvSpPr>
        <p:spPr>
          <a:xfrm>
            <a:off x="1691680" y="1700808"/>
            <a:ext cx="5616624" cy="1548172"/>
          </a:xfrm>
          <a:prstGeom prst="ellipse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солнечная 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радиация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807804" y="3313972"/>
            <a:ext cx="5400600" cy="1368152"/>
          </a:xfrm>
          <a:prstGeom prst="ellipse">
            <a:avLst/>
          </a:prstGeom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</a:t>
            </a:r>
          </a:p>
        </p:txBody>
      </p:sp>
      <p:sp>
        <p:nvSpPr>
          <p:cNvPr id="6" name="Овал 5"/>
          <p:cNvSpPr/>
          <p:nvPr/>
        </p:nvSpPr>
        <p:spPr>
          <a:xfrm>
            <a:off x="1115616" y="4869160"/>
            <a:ext cx="5400600" cy="165618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483768" y="1196752"/>
            <a:ext cx="648072" cy="648072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7308304" y="1196752"/>
            <a:ext cx="504056" cy="2376264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899592" y="1196752"/>
            <a:ext cx="936104" cy="4104456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567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Блок-схема: карточка 2"/>
          <p:cNvSpPr/>
          <p:nvPr/>
        </p:nvSpPr>
        <p:spPr>
          <a:xfrm>
            <a:off x="611560" y="332656"/>
            <a:ext cx="8208912" cy="6048672"/>
          </a:xfrm>
          <a:prstGeom prst="flowChartPunchedCard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648832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из главных задач физического воспитания</a:t>
            </a:r>
          </a:p>
          <a:p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формирование у занимающимся основных знаний о влиянии на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организм естественных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сил природы, а также практических навыков их</a:t>
            </a:r>
          </a:p>
          <a:p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использования в самостоятельных занятиях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физическими упражнениями и в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повседневной жизни.</a:t>
            </a:r>
          </a:p>
        </p:txBody>
      </p:sp>
    </p:spTree>
    <p:extLst>
      <p:ext uri="{BB962C8B-B14F-4D97-AF65-F5344CB8AC3E}">
        <p14:creationId xmlns="" xmlns:p14="http://schemas.microsoft.com/office/powerpoint/2010/main" val="362875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Блок-схема: документ 2"/>
          <p:cNvSpPr/>
          <p:nvPr/>
        </p:nvSpPr>
        <p:spPr>
          <a:xfrm>
            <a:off x="323528" y="332656"/>
            <a:ext cx="8568952" cy="6120680"/>
          </a:xfrm>
          <a:prstGeom prst="flowChartDocumen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В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процессе физического воспитания естественные силы природы применяются</a:t>
            </a: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сочетании с движениями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(занятия физическими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упражнениями на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воздухе, при облучении солнечными лучами, в воде и т.п.), а также 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виде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специальных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процедур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(воздушные и солнечные ванны, купание и др.).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Они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могут быть использованы в двух направлениях: во-первых, для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создания условий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успешной организации и проведения занятий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физическими упражнениями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и, во-вторых, для закаливания организма занимающихся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1649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-6718" y="0"/>
            <a:ext cx="8856984" cy="674136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54622" y="1108526"/>
            <a:ext cx="7521833" cy="452431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Благоприятные условия внешней среды усиливают положительное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физических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упражнений, позволяют применять значительную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нагрузку, организовывать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рациональный отдых, вызывают у занимающихся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положительные эмоции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бодрость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жизнерадостность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12832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107504" y="332656"/>
            <a:ext cx="8928992" cy="619268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Необходимо отметить, что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высокогорных районах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то есть в особых условиях внешней среды,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естественные силы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природы оказывают особенно большое воздействие на организм.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Как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показывает опыт, во время тренировок спортсменов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различных специализаций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(легкоатлетов, конькобежцев, лыжников) в этих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условиях, включая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 акклиматизации, повышаются функциональные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возможности их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организма.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переходе к обычным, равнинным условиям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спортсмены в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течение определенного времени могут выполнять большую по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объему и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интенсивности работу, что способствует улучшению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спортивных результатов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Таким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образом, высокогорные условия приобретают как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 специфическое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“тренирующее” значение.</a:t>
            </a:r>
          </a:p>
        </p:txBody>
      </p:sp>
    </p:spTree>
    <p:extLst>
      <p:ext uri="{BB962C8B-B14F-4D97-AF65-F5344CB8AC3E}">
        <p14:creationId xmlns="" xmlns:p14="http://schemas.microsoft.com/office/powerpoint/2010/main" val="138744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543800" cy="504056"/>
          </a:xfrm>
        </p:spPr>
        <p:txBody>
          <a:bodyPr/>
          <a:lstStyle/>
          <a:p>
            <a:pPr algn="ctr"/>
            <a:r>
              <a:rPr lang="ru-RU" b="1" dirty="0"/>
              <a:t>закаливание</a:t>
            </a:r>
          </a:p>
        </p:txBody>
      </p:sp>
      <p:sp>
        <p:nvSpPr>
          <p:cNvPr id="3" name="Багетная рамка 2"/>
          <p:cNvSpPr/>
          <p:nvPr/>
        </p:nvSpPr>
        <p:spPr>
          <a:xfrm>
            <a:off x="395536" y="764704"/>
            <a:ext cx="8424936" cy="597666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/>
              <a:t>	</a:t>
            </a:r>
            <a:r>
              <a:rPr lang="ru-RU" sz="2400" b="1" dirty="0" smtClean="0">
                <a:solidFill>
                  <a:srgbClr val="FFFF00"/>
                </a:solidFill>
              </a:rPr>
              <a:t>Закаливание </a:t>
            </a:r>
            <a:r>
              <a:rPr lang="ru-RU" sz="2400" b="1" dirty="0">
                <a:solidFill>
                  <a:srgbClr val="FFFF00"/>
                </a:solidFill>
              </a:rPr>
              <a:t>дает возможность сохранять здоровье и работоспособность.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	Поэтому </a:t>
            </a:r>
            <a:r>
              <a:rPr lang="ru-RU" sz="2400" b="1" dirty="0">
                <a:solidFill>
                  <a:srgbClr val="FFFF00"/>
                </a:solidFill>
              </a:rPr>
              <a:t>его необходимо проводить с самого раннего возраста. 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dirty="0" smtClean="0">
                <a:solidFill>
                  <a:srgbClr val="FFFF00"/>
                </a:solidFill>
              </a:rPr>
              <a:t>	Для разностороннего </a:t>
            </a:r>
            <a:r>
              <a:rPr lang="ru-RU" sz="2400" b="1" dirty="0">
                <a:solidFill>
                  <a:srgbClr val="FFFF00"/>
                </a:solidFill>
              </a:rPr>
              <a:t>закаливания нужно применять средства, по-разному </a:t>
            </a:r>
            <a:r>
              <a:rPr lang="ru-RU" sz="2400" b="1" dirty="0" smtClean="0">
                <a:solidFill>
                  <a:srgbClr val="FFFF00"/>
                </a:solidFill>
              </a:rPr>
              <a:t>воздействующие на </a:t>
            </a:r>
            <a:r>
              <a:rPr lang="ru-RU" sz="2400" b="1" dirty="0">
                <a:solidFill>
                  <a:srgbClr val="FFFF00"/>
                </a:solidFill>
              </a:rPr>
              <a:t>организм (вода и воздух различной температуры, </a:t>
            </a:r>
            <a:r>
              <a:rPr lang="ru-RU" sz="2400" b="1" dirty="0" smtClean="0">
                <a:solidFill>
                  <a:srgbClr val="FFFF00"/>
                </a:solidFill>
              </a:rPr>
              <a:t>пребывание под </a:t>
            </a:r>
            <a:r>
              <a:rPr lang="ru-RU" sz="2400" b="1" dirty="0">
                <a:solidFill>
                  <a:srgbClr val="FFFF00"/>
                </a:solidFill>
              </a:rPr>
              <a:t>солнечными лучами и т.п.). </a:t>
            </a:r>
            <a:r>
              <a:rPr lang="ru-RU" sz="2400" b="1" dirty="0" smtClean="0">
                <a:solidFill>
                  <a:srgbClr val="FFFF00"/>
                </a:solidFill>
              </a:rPr>
              <a:t>	Выполнение </a:t>
            </a:r>
            <a:r>
              <a:rPr lang="ru-RU" sz="2400" b="1" dirty="0">
                <a:solidFill>
                  <a:srgbClr val="FFFF00"/>
                </a:solidFill>
              </a:rPr>
              <a:t>при этом физических </a:t>
            </a:r>
            <a:r>
              <a:rPr lang="ru-RU" sz="2400" b="1" dirty="0" smtClean="0">
                <a:solidFill>
                  <a:srgbClr val="FFFF00"/>
                </a:solidFill>
              </a:rPr>
              <a:t>упражнений усиливает </a:t>
            </a:r>
            <a:r>
              <a:rPr lang="ru-RU" sz="2400" b="1" dirty="0">
                <a:solidFill>
                  <a:srgbClr val="FFFF00"/>
                </a:solidFill>
              </a:rPr>
              <a:t>закаливающее воздействие естественных сил природы.</a:t>
            </a:r>
          </a:p>
        </p:txBody>
      </p:sp>
    </p:spTree>
    <p:extLst>
      <p:ext uri="{BB962C8B-B14F-4D97-AF65-F5344CB8AC3E}">
        <p14:creationId xmlns="" xmlns:p14="http://schemas.microsoft.com/office/powerpoint/2010/main" val="29894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424936" cy="914400"/>
          </a:xfrm>
        </p:spPr>
        <p:txBody>
          <a:bodyPr/>
          <a:lstStyle/>
          <a:p>
            <a:pPr algn="ctr"/>
            <a:r>
              <a:rPr lang="ru-RU" b="1" dirty="0" smtClean="0"/>
              <a:t>гигиенические факторы</a:t>
            </a:r>
            <a:endParaRPr lang="ru-RU" b="1" dirty="0"/>
          </a:p>
        </p:txBody>
      </p:sp>
      <p:sp>
        <p:nvSpPr>
          <p:cNvPr id="3" name="Багетная рамка 2"/>
          <p:cNvSpPr/>
          <p:nvPr/>
        </p:nvSpPr>
        <p:spPr>
          <a:xfrm>
            <a:off x="0" y="1052736"/>
            <a:ext cx="9144000" cy="580526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относят мероприятия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личной и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общественной гигиене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труда, быта, отдыха, питания, окружающей среды и т.д. </a:t>
            </a:r>
            <a:endParaRPr lang="ru-RU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В процессе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выполнения физических упражнений,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оказывающих разностороннее влияние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организм и личность занимающихся, соблюдение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гигиенических норм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правил является обязательным, поскольку это повышает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 воздействия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упражнений.</a:t>
            </a:r>
          </a:p>
        </p:txBody>
      </p:sp>
    </p:spTree>
    <p:extLst>
      <p:ext uri="{BB962C8B-B14F-4D97-AF65-F5344CB8AC3E}">
        <p14:creationId xmlns="" xmlns:p14="http://schemas.microsoft.com/office/powerpoint/2010/main" val="343436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589240"/>
            <a:ext cx="8496944" cy="914400"/>
          </a:xfrm>
        </p:spPr>
        <p:txBody>
          <a:bodyPr/>
          <a:lstStyle/>
          <a:p>
            <a:pPr algn="ctr"/>
            <a:r>
              <a:rPr lang="ru-RU" sz="3200" b="1" dirty="0"/>
              <a:t>Большое значение в создании необходимых гигиенических условий</a:t>
            </a:r>
            <a:br>
              <a:rPr lang="ru-RU" sz="3200" b="1" dirty="0"/>
            </a:br>
            <a:r>
              <a:rPr lang="ru-RU" sz="3200" b="1" dirty="0"/>
              <a:t>имеет состояние материально-технической базы, спортивного оборудования,</a:t>
            </a:r>
            <a:br>
              <a:rPr lang="ru-RU" sz="3200" b="1" dirty="0"/>
            </a:br>
            <a:r>
              <a:rPr lang="ru-RU" sz="3200" b="1" dirty="0"/>
              <a:t>инвентаря и одежды. Существенную роль в процессе систематических</a:t>
            </a:r>
            <a:br>
              <a:rPr lang="ru-RU" sz="3200" b="1" dirty="0"/>
            </a:br>
            <a:r>
              <a:rPr lang="ru-RU" sz="3200" b="1" dirty="0"/>
              <a:t>занятий физическими упражнениями имеет также научно обоснованный</a:t>
            </a:r>
            <a:br>
              <a:rPr lang="ru-RU" sz="3200" b="1" dirty="0"/>
            </a:br>
            <a:r>
              <a:rPr lang="ru-RU" sz="3200" b="1" dirty="0"/>
              <a:t>режим чередования нагрузки и отдыха и ведение здорового образа жизни, к</a:t>
            </a:r>
            <a:br>
              <a:rPr lang="ru-RU" sz="3200" b="1" dirty="0"/>
            </a:br>
            <a:r>
              <a:rPr lang="ru-RU" sz="3200" b="1" dirty="0"/>
              <a:t>которым относится питание, отсутствие вредных привычек.</a:t>
            </a:r>
          </a:p>
        </p:txBody>
      </p:sp>
    </p:spTree>
    <p:extLst>
      <p:ext uri="{BB962C8B-B14F-4D97-AF65-F5344CB8AC3E}">
        <p14:creationId xmlns="" xmlns:p14="http://schemas.microsoft.com/office/powerpoint/2010/main" val="156384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7543800" cy="914400"/>
          </a:xfrm>
        </p:spPr>
        <p:txBody>
          <a:bodyPr/>
          <a:lstStyle/>
          <a:p>
            <a:pPr algn="ctr"/>
            <a:r>
              <a:rPr lang="ru-RU" dirty="0" smtClean="0"/>
              <a:t>Средства физического воспитания</a:t>
            </a:r>
            <a:endParaRPr lang="ru-RU" dirty="0"/>
          </a:p>
        </p:txBody>
      </p:sp>
      <p:sp>
        <p:nvSpPr>
          <p:cNvPr id="4" name="Загнутый угол 3"/>
          <p:cNvSpPr/>
          <p:nvPr/>
        </p:nvSpPr>
        <p:spPr>
          <a:xfrm>
            <a:off x="5076056" y="3408128"/>
            <a:ext cx="3744416" cy="2937195"/>
          </a:xfrm>
          <a:prstGeom prst="foldedCorner">
            <a:avLst/>
          </a:prstGeom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Гигиенические факторы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1115616" y="1196752"/>
            <a:ext cx="7344816" cy="129614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Физические упражнения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827584" y="3413875"/>
            <a:ext cx="3384376" cy="2952328"/>
          </a:xfrm>
          <a:prstGeom prst="foldedCorner">
            <a:avLst/>
          </a:prstGeom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Естественные силы природы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499992" y="692696"/>
            <a:ext cx="576064" cy="504056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1475656" y="836712"/>
            <a:ext cx="792088" cy="2571416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948264" y="692696"/>
            <a:ext cx="864096" cy="2721179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055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17232"/>
            <a:ext cx="8496944" cy="914400"/>
          </a:xfrm>
        </p:spPr>
        <p:txBody>
          <a:bodyPr/>
          <a:lstStyle/>
          <a:p>
            <a:r>
              <a:rPr lang="ru-RU" sz="4000" b="1" dirty="0" smtClean="0"/>
              <a:t>	Физические </a:t>
            </a:r>
            <a:r>
              <a:rPr lang="ru-RU" sz="4000" b="1" dirty="0"/>
              <a:t>упражнения – двигательные действия, с помощью </a:t>
            </a:r>
            <a:r>
              <a:rPr lang="ru-RU" sz="4000" b="1" dirty="0" smtClean="0"/>
              <a:t>которых решаются образовательные, воспитательные </a:t>
            </a:r>
            <a:r>
              <a:rPr lang="ru-RU" sz="4000" b="1" dirty="0"/>
              <a:t>задачи и задачи </a:t>
            </a:r>
            <a:r>
              <a:rPr lang="ru-RU" sz="4000" b="1" dirty="0" smtClean="0"/>
              <a:t>физического развития</a:t>
            </a:r>
            <a:r>
              <a:rPr lang="ru-RU" sz="4000" b="1" dirty="0"/>
              <a:t>. </a:t>
            </a:r>
            <a:r>
              <a:rPr lang="ru-RU" sz="4000" b="1" dirty="0" smtClean="0"/>
              <a:t>	</a:t>
            </a:r>
            <a:r>
              <a:rPr lang="ru-RU" sz="4000" b="1" dirty="0" smtClean="0">
                <a:solidFill>
                  <a:srgbClr val="FF0000"/>
                </a:solidFill>
              </a:rPr>
              <a:t>Многократное </a:t>
            </a:r>
            <a:r>
              <a:rPr lang="ru-RU" sz="4000" b="1" dirty="0">
                <a:solidFill>
                  <a:srgbClr val="FF0000"/>
                </a:solidFill>
              </a:rPr>
              <a:t>выполнение двигательных </a:t>
            </a:r>
            <a:r>
              <a:rPr lang="ru-RU" sz="4000" b="1" dirty="0" smtClean="0">
                <a:solidFill>
                  <a:srgbClr val="FF0000"/>
                </a:solidFill>
              </a:rPr>
              <a:t>действий составляет физическую деятельность</a:t>
            </a:r>
            <a:r>
              <a:rPr lang="ru-RU" sz="4000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98423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373216"/>
            <a:ext cx="8640960" cy="914400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Физические упражнения </a:t>
            </a: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/>
              <a:t>– </a:t>
            </a:r>
            <a:r>
              <a:rPr lang="ru-RU" sz="4000" b="1" dirty="0"/>
              <a:t>это основное и специфическое средство физического</a:t>
            </a:r>
            <a:br>
              <a:rPr lang="ru-RU" sz="4000" b="1" dirty="0"/>
            </a:br>
            <a:r>
              <a:rPr lang="ru-RU" sz="4000" b="1" dirty="0"/>
              <a:t>воспитания, особый вид двигательной деятельности, при помощи которого осуществляется</a:t>
            </a:r>
            <a:br>
              <a:rPr lang="ru-RU" sz="4000" b="1" dirty="0"/>
            </a:br>
            <a:r>
              <a:rPr lang="ru-RU" sz="4000" b="1" dirty="0"/>
              <a:t>направленное воздействие на занимающегося</a:t>
            </a:r>
          </a:p>
        </p:txBody>
      </p:sp>
    </p:spTree>
    <p:extLst>
      <p:ext uri="{BB962C8B-B14F-4D97-AF65-F5344CB8AC3E}">
        <p14:creationId xmlns="" xmlns:p14="http://schemas.microsoft.com/office/powerpoint/2010/main" val="13945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876800"/>
            <a:ext cx="9145016" cy="1432520"/>
          </a:xfrm>
        </p:spPr>
        <p:txBody>
          <a:bodyPr/>
          <a:lstStyle/>
          <a:p>
            <a:r>
              <a:rPr lang="ru-RU" sz="3200" b="1" dirty="0" smtClean="0"/>
              <a:t>	</a:t>
            </a:r>
            <a:r>
              <a:rPr lang="ru-RU" sz="3200" b="1" dirty="0" smtClean="0">
                <a:solidFill>
                  <a:srgbClr val="FF0000"/>
                </a:solidFill>
              </a:rPr>
              <a:t>Естественные </a:t>
            </a:r>
            <a:r>
              <a:rPr lang="ru-RU" sz="3200" b="1" dirty="0">
                <a:solidFill>
                  <a:srgbClr val="FF0000"/>
                </a:solidFill>
              </a:rPr>
              <a:t>силы природы, факторы гигиены </a:t>
            </a:r>
            <a:r>
              <a:rPr lang="ru-RU" sz="3200" b="1" dirty="0" smtClean="0">
                <a:solidFill>
                  <a:srgbClr val="FF0000"/>
                </a:solidFill>
              </a:rPr>
              <a:t>являются вспомогательными</a:t>
            </a:r>
            <a:r>
              <a:rPr lang="ru-RU" sz="3200" b="1" dirty="0">
                <a:solidFill>
                  <a:srgbClr val="FF0000"/>
                </a:solidFill>
              </a:rPr>
              <a:t/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средствами.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С </a:t>
            </a:r>
            <a:r>
              <a:rPr lang="ru-RU" sz="3200" b="1" dirty="0"/>
              <a:t>их помощью полнее и лучше используется </a:t>
            </a:r>
            <a:r>
              <a:rPr lang="ru-RU" sz="3200" b="1" dirty="0" smtClean="0"/>
              <a:t>основное средство</a:t>
            </a:r>
            <a:r>
              <a:rPr lang="ru-RU" sz="3200" b="1" dirty="0"/>
              <a:t>, создаются условия для эффективного влияния физических </a:t>
            </a:r>
            <a:r>
              <a:rPr lang="ru-RU" sz="3200" b="1" dirty="0" smtClean="0"/>
              <a:t>упражнений на </a:t>
            </a:r>
            <a:r>
              <a:rPr lang="ru-RU" sz="3200" b="1" dirty="0"/>
              <a:t>занимающихся, а также успешной организации и проведения занятий.</a:t>
            </a:r>
            <a:br>
              <a:rPr lang="ru-RU" sz="3200" b="1" dirty="0"/>
            </a:br>
            <a:r>
              <a:rPr lang="ru-RU" sz="3200" b="1" dirty="0" smtClean="0"/>
              <a:t>	</a:t>
            </a:r>
            <a:r>
              <a:rPr lang="ru-RU" sz="3200" b="1" dirty="0" smtClean="0">
                <a:solidFill>
                  <a:srgbClr val="FF0000"/>
                </a:solidFill>
              </a:rPr>
              <a:t>Основные </a:t>
            </a:r>
            <a:r>
              <a:rPr lang="ru-RU" sz="3200" b="1" dirty="0">
                <a:solidFill>
                  <a:srgbClr val="FF0000"/>
                </a:solidFill>
              </a:rPr>
              <a:t>и вспомогательные средства физического воспитания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должны применяться в единстве.</a:t>
            </a:r>
          </a:p>
        </p:txBody>
      </p:sp>
    </p:spTree>
    <p:extLst>
      <p:ext uri="{BB962C8B-B14F-4D97-AF65-F5344CB8AC3E}">
        <p14:creationId xmlns="" xmlns:p14="http://schemas.microsoft.com/office/powerpoint/2010/main" val="174491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876800"/>
            <a:ext cx="8568952" cy="914400"/>
          </a:xfrm>
        </p:spPr>
        <p:txBody>
          <a:bodyPr/>
          <a:lstStyle/>
          <a:p>
            <a:r>
              <a:rPr lang="ru-RU" sz="2400" b="1" dirty="0" smtClean="0"/>
              <a:t>	При </a:t>
            </a:r>
            <a:r>
              <a:rPr lang="ru-RU" sz="2400" b="1" dirty="0"/>
              <a:t>выполнении отдельно взятого физического упражнения </a:t>
            </a:r>
            <a:r>
              <a:rPr lang="ru-RU" sz="2400" b="1" dirty="0" smtClean="0"/>
              <a:t>практически </a:t>
            </a:r>
            <a:r>
              <a:rPr lang="ru-RU" sz="2400" b="1" dirty="0" smtClean="0">
                <a:solidFill>
                  <a:srgbClr val="FF0000"/>
                </a:solidFill>
              </a:rPr>
              <a:t>невозможно </a:t>
            </a:r>
            <a:r>
              <a:rPr lang="ru-RU" sz="2400" b="1" dirty="0">
                <a:solidFill>
                  <a:srgbClr val="FF0000"/>
                </a:solidFill>
              </a:rPr>
              <a:t>достичь педагогических целей и развивающего эффекта</a:t>
            </a:r>
            <a:r>
              <a:rPr lang="ru-RU" sz="2400" b="1" dirty="0"/>
              <a:t>.</a:t>
            </a:r>
            <a:br>
              <a:rPr lang="ru-RU" sz="2400" b="1" dirty="0"/>
            </a:br>
            <a:r>
              <a:rPr lang="ru-RU" sz="2400" b="1" dirty="0" smtClean="0"/>
              <a:t>	Необходимо </a:t>
            </a:r>
            <a:r>
              <a:rPr lang="ru-RU" sz="2400" b="1" dirty="0"/>
              <a:t>многократное повторение упражнения (наличие двигательной</a:t>
            </a:r>
            <a:br>
              <a:rPr lang="ru-RU" sz="2400" b="1" dirty="0"/>
            </a:br>
            <a:r>
              <a:rPr lang="ru-RU" sz="2400" b="1" dirty="0"/>
              <a:t>деятельности) с тем, чтобы усовершенствовать движение или развить физические</a:t>
            </a:r>
            <a:br>
              <a:rPr lang="ru-RU" sz="2400" b="1" dirty="0"/>
            </a:br>
            <a:r>
              <a:rPr lang="ru-RU" sz="2400" b="1" dirty="0"/>
              <a:t>качества.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	При </a:t>
            </a:r>
            <a:r>
              <a:rPr lang="ru-RU" sz="2400" b="1" dirty="0"/>
              <a:t>этом двигательная деятельность сопровождается </a:t>
            </a:r>
            <a:r>
              <a:rPr lang="ru-RU" sz="2400" b="1" dirty="0" smtClean="0"/>
              <a:t>целым рядом </a:t>
            </a:r>
            <a:r>
              <a:rPr lang="ru-RU" sz="2400" b="1" dirty="0"/>
              <a:t>происходящих в организме процессов и явлений (</a:t>
            </a:r>
            <a:r>
              <a:rPr lang="ru-RU" sz="2400" b="1" dirty="0" smtClean="0"/>
              <a:t>биохимических, физиологических</a:t>
            </a:r>
            <a:r>
              <a:rPr lang="ru-RU" sz="2400" b="1" dirty="0"/>
              <a:t>, психических, интеллектуальных и др.):</a:t>
            </a:r>
          </a:p>
        </p:txBody>
      </p:sp>
    </p:spTree>
    <p:extLst>
      <p:ext uri="{BB962C8B-B14F-4D97-AF65-F5344CB8AC3E}">
        <p14:creationId xmlns="" xmlns:p14="http://schemas.microsoft.com/office/powerpoint/2010/main" val="9438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/>
              <a:t>ДВИГАТЕЛЬНАЯ ДЕЯТЕЛЬНОСТЬ</a:t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СРОЧНЫЙ ДВИГАТЕЛЬНЫЙ ЭФФЕКТ</a:t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СЛЕДОВОЙ ЭФФЕКТ</a:t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АДАПТАЦИОННЫЙ ЭФФЕКТ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4139952" y="1844824"/>
            <a:ext cx="792088" cy="720080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4139952" y="3429000"/>
            <a:ext cx="792088" cy="720080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139952" y="4581128"/>
            <a:ext cx="792088" cy="720080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493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213</TotalTime>
  <Words>1002</Words>
  <Application>Microsoft Office PowerPoint</Application>
  <PresentationFormat>Экран (4:3)</PresentationFormat>
  <Paragraphs>142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Базовая</vt:lpstr>
      <vt:lpstr>СРЕДСТВА ФИЗИЧЕСКОГО ВОСПИТАНИЯ</vt:lpstr>
      <vt:lpstr>Физические упражнения – основное и специфическое средство физического воспитания</vt:lpstr>
      <vt:lpstr> Термин “средство” происходит от слова “средний”, “серединный”. Средство – это то, что создано человеком для достижения определенных целей.   К средствам физического совершенствования относят физические упражнения, естественные силы природы и гигиенические факторы.</vt:lpstr>
      <vt:lpstr>Средства физического воспитания</vt:lpstr>
      <vt:lpstr> Физические упражнения – двигательные действия, с помощью которых решаются образовательные, воспитательные задачи и задачи физического развития.  Многократное выполнение двигательных действий составляет физическую деятельность.</vt:lpstr>
      <vt:lpstr>Физические упражнения  – это основное и специфическое средство физического воспитания, особый вид двигательной деятельности, при помощи которого осуществляется направленное воздействие на занимающегося</vt:lpstr>
      <vt:lpstr> Естественные силы природы, факторы гигиены являются вспомогательными средствами.  С их помощью полнее и лучше используется основное средство, создаются условия для эффективного влияния физических упражнений на занимающихся, а также успешной организации и проведения занятий.  Основные и вспомогательные средства физического воспитания должны применяться в единстве.</vt:lpstr>
      <vt:lpstr> При выполнении отдельно взятого физического упражнения практически невозможно достичь педагогических целей и развивающего эффекта.  Необходимо многократное повторение упражнения (наличие двигательной деятельности) с тем, чтобы усовершенствовать движение или развить физические качества.   При этом двигательная деятельность сопровождается целым рядом происходящих в организме процессов и явлений (биохимических, физиологических, психических, интеллектуальных и др.):</vt:lpstr>
      <vt:lpstr>ДВИГАТЕЛЬНАЯ ДЕЯТЕЛЬНОСТЬ  СРОЧНЫЙ ДВИГАТЕЛЬНЫЙ ЭФФЕКТ  СЛЕДОВОЙ ЭФФЕКТ  АДАПТАЦИОННЫЙ ЭФФЕКТ</vt:lpstr>
      <vt:lpstr>Выделяют разные виды эффектов (5), возникающих в организме и психике человека в результате применения физических упражнений:</vt:lpstr>
      <vt:lpstr>Слайд 11</vt:lpstr>
      <vt:lpstr>С помощью физических упражнений, с одной стороны, осуществляется биологическое воздействие на организм человека, изменяется его физическое состояние, с другой – происходит передача общественно-исторического опыта одного из видов физической деятельности, то есть осуществляется социальное воздействие</vt:lpstr>
      <vt:lpstr>Факторы, определяющие воздействие физических упражнений</vt:lpstr>
      <vt:lpstr>Слайд 14</vt:lpstr>
      <vt:lpstr>большую роль играют внешние и внутренние факторы</vt:lpstr>
      <vt:lpstr>Слайд 16</vt:lpstr>
      <vt:lpstr>Квалификация педагога.</vt:lpstr>
      <vt:lpstr>особенности самих физических упражнений</vt:lpstr>
      <vt:lpstr>Классификация физических упражнений</vt:lpstr>
      <vt:lpstr>В настоящее время известно более 300 классификаций физических упражнений</vt:lpstr>
      <vt:lpstr>Рассмотрим основные из них.</vt:lpstr>
      <vt:lpstr>2. Классификация упражнений по их преимущественному воздействию на развитие отдельных качеств (способностей) человека.</vt:lpstr>
      <vt:lpstr>3. Классификация упражнений по преимущественному проявлению определенных двигательных умений и навыков.</vt:lpstr>
      <vt:lpstr>4. Классификация упражнений по структуре движений</vt:lpstr>
      <vt:lpstr>5. Классификация упражнений, построенная по преимущественному воздействию на развитие отдельных мышечных групп.</vt:lpstr>
      <vt:lpstr>6. Классификация упражнений по особенностям режима работы мышц</vt:lpstr>
      <vt:lpstr>7. Классификация упражнений по различию участвующих в работе механизмов энергообеспечения мышечной деятельности.</vt:lpstr>
      <vt:lpstr>8. Классификация упражнений по интенсивности работы.</vt:lpstr>
      <vt:lpstr>Естественные силы природы и гигиенические факторы как средства физического воспитания</vt:lpstr>
      <vt:lpstr>Естественные силы природы</vt:lpstr>
      <vt:lpstr>Слайд 31</vt:lpstr>
      <vt:lpstr>Слайд 32</vt:lpstr>
      <vt:lpstr>Слайд 33</vt:lpstr>
      <vt:lpstr>Слайд 34</vt:lpstr>
      <vt:lpstr>закаливание</vt:lpstr>
      <vt:lpstr>гигиенические факторы</vt:lpstr>
      <vt:lpstr>Большое значение в создании необходимых гигиенических условий имеет состояние материально-технической базы, спортивного оборудования, инвентаря и одежды. Существенную роль в процессе систематических занятий физическими упражнениями имеет также научно обоснованный режим чередования нагрузки и отдыха и ведение здорового образа жизни, к которым относится питание, отсутствие вредных привычек.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Естественные силы природы и гигиенические факторы как средства физического воспитания</dc:title>
  <dc:creator>Saxar</dc:creator>
  <cp:lastModifiedBy>1</cp:lastModifiedBy>
  <cp:revision>15</cp:revision>
  <dcterms:created xsi:type="dcterms:W3CDTF">2016-11-15T12:30:37Z</dcterms:created>
  <dcterms:modified xsi:type="dcterms:W3CDTF">2023-01-26T05:20:02Z</dcterms:modified>
</cp:coreProperties>
</file>