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7" r:id="rId5"/>
    <p:sldId id="269" r:id="rId6"/>
    <p:sldId id="268" r:id="rId7"/>
    <p:sldId id="270" r:id="rId8"/>
    <p:sldId id="261" r:id="rId9"/>
    <p:sldId id="272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C0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300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BE9F9-6655-437B-B988-AC6C0B3B9393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B9925-C400-4A44-AC62-F1D8077B0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44" y="628652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1/10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http://kanpk.ru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928662" y="2673355"/>
            <a:ext cx="7772400" cy="1470025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СИБЛИНГИ: ВЛИЯНИЕ БРАТЬЕВ И СЕСТЁР НА НАШУ ЖИЗНЬ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5824855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  <a:ea typeface="+mj-ea"/>
                <a:cs typeface="+mj-cs"/>
              </a:rPr>
              <a:t>18-26 марта 2021 г. </a:t>
            </a:r>
            <a:endParaRPr lang="ru-RU" sz="2400" dirty="0">
              <a:solidFill>
                <a:srgbClr val="002060"/>
              </a:solidFill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0"/>
            <a:ext cx="5580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Cambria" pitchFamily="18" charset="0"/>
              </a:rPr>
              <a:t>VIII</a:t>
            </a:r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 Межрегиональная конференция- фестиваль</a:t>
            </a:r>
          </a:p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«Научно-практическая деятельность как средство становления профессиональной компетентности обучающегося системы профессионального образования»</a:t>
            </a:r>
            <a:endParaRPr lang="ru-RU" sz="1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026" name="Picture 2" descr="C:\Users\Student\Desktop\сою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1076130" cy="1052736"/>
          </a:xfrm>
          <a:prstGeom prst="rect">
            <a:avLst/>
          </a:prstGeom>
          <a:noFill/>
        </p:spPr>
      </p:pic>
      <p:pic>
        <p:nvPicPr>
          <p:cNvPr id="2" name="Picture 2" descr="C:\Users\Student\Desktop\благодарност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1008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44" y="628652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Cambria" pitchFamily="18" charset="0"/>
              </a:rPr>
              <a:t>10/10</a:t>
            </a:r>
            <a:endParaRPr lang="ru-RU" b="1" dirty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mbria" pitchFamily="18" charset="0"/>
              </a:rPr>
              <a:t>http://kanpk.ru</a:t>
            </a:r>
            <a:endParaRPr lang="ru-RU" b="1" dirty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2819657"/>
            <a:ext cx="721523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СИБЛИНГИ: ВЛИЯНИЕ БРАТЬЕВ И СЕСТЁР НА НАШУ ЖИЗНЬ</a:t>
            </a:r>
            <a:endParaRPr lang="ru-RU" sz="2400" b="1" dirty="0" smtClean="0">
              <a:solidFill>
                <a:schemeClr val="tx2"/>
              </a:solidFill>
              <a:latin typeface="Cambria" pitchFamily="18" charset="0"/>
              <a:ea typeface="+mj-ea"/>
              <a:cs typeface="+mj-cs"/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ambria" pitchFamily="18" charset="0"/>
              </a:rPr>
              <a:t>Кашкирова Ксения Руслановна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ambria" pitchFamily="18" charset="0"/>
              </a:rPr>
              <a:t>  тел.  89519973386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Cambria" pitchFamily="18" charset="0"/>
              </a:rPr>
              <a:t>е-</a:t>
            </a:r>
            <a:r>
              <a:rPr lang="en-US" sz="2400" dirty="0" smtClean="0">
                <a:solidFill>
                  <a:schemeClr val="tx2"/>
                </a:solidFill>
                <a:latin typeface="Cambria" pitchFamily="18" charset="0"/>
              </a:rPr>
              <a:t>mail</a:t>
            </a:r>
            <a:r>
              <a:rPr lang="ru-RU" sz="2400" dirty="0" smtClean="0">
                <a:solidFill>
                  <a:schemeClr val="tx2"/>
                </a:solidFill>
                <a:latin typeface="Cambria" pitchFamily="18" charset="0"/>
              </a:rPr>
              <a:t>: </a:t>
            </a:r>
            <a:r>
              <a:rPr lang="en-US" sz="2400" u="sng" dirty="0" smtClean="0">
                <a:solidFill>
                  <a:schemeClr val="tx2"/>
                </a:solidFill>
                <a:latin typeface="Cambria" pitchFamily="18" charset="0"/>
              </a:rPr>
              <a:t>tigrenok484@mai.ru</a:t>
            </a:r>
            <a:endParaRPr lang="ru-RU" sz="2400" dirty="0" smtClean="0">
              <a:solidFill>
                <a:schemeClr val="tx2"/>
              </a:solidFill>
              <a:latin typeface="Cambria" pitchFamily="18" charset="0"/>
            </a:endParaRPr>
          </a:p>
          <a:p>
            <a:pPr algn="ctr"/>
            <a:r>
              <a:rPr lang="en-US" sz="2400" dirty="0" smtClean="0">
                <a:solidFill>
                  <a:schemeClr val="tx2"/>
                </a:solidFill>
                <a:latin typeface="Cambria" pitchFamily="18" charset="0"/>
              </a:rPr>
              <a:t>https://vk.com/lksenia04l</a:t>
            </a:r>
            <a:r>
              <a:rPr lang="ru-RU" sz="2400" dirty="0" smtClean="0">
                <a:solidFill>
                  <a:schemeClr val="tx2"/>
                </a:solidFill>
                <a:latin typeface="Cambria" pitchFamily="18" charset="0"/>
              </a:rPr>
              <a:t> </a:t>
            </a:r>
          </a:p>
          <a:p>
            <a:pPr algn="ctr"/>
            <a:endParaRPr lang="ru-RU" sz="2400" dirty="0" smtClean="0">
              <a:solidFill>
                <a:srgbClr val="0070C0"/>
              </a:solidFill>
              <a:latin typeface="Cambria" pitchFamily="18" charset="0"/>
              <a:ea typeface="+mj-ea"/>
              <a:cs typeface="+mj-cs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Cambria" pitchFamily="18" charset="0"/>
                <a:ea typeface="+mj-ea"/>
                <a:cs typeface="+mj-cs"/>
              </a:rPr>
              <a:t> </a:t>
            </a:r>
          </a:p>
          <a:p>
            <a:endParaRPr lang="ru-RU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67336" y="0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Cambria" pitchFamily="18" charset="0"/>
              </a:rPr>
              <a:t>VIII</a:t>
            </a:r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 Межрегиональная конференция- фестиваль</a:t>
            </a:r>
          </a:p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«Научно-практическая деятельность как средство становления профессиональной компетентности обучающегося системы профессионального образования»</a:t>
            </a:r>
            <a:endParaRPr lang="ru-RU" sz="1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4" name="Picture 2" descr="C:\Users\Student\Desktop\сою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1076130" cy="1052736"/>
          </a:xfrm>
          <a:prstGeom prst="rect">
            <a:avLst/>
          </a:prstGeom>
          <a:noFill/>
        </p:spPr>
      </p:pic>
      <p:pic>
        <p:nvPicPr>
          <p:cNvPr id="11" name="Picture 2" descr="C:\Users\Student\Desktop\благодарност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1008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44" y="628652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2/10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http://kanpk.ru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214810" y="1600200"/>
            <a:ext cx="464347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  <a:latin typeface="Cambria" pitchFamily="18" charset="0"/>
              </a:rPr>
              <a:t>Кашкирова Ксения Руслановна</a:t>
            </a:r>
          </a:p>
          <a:p>
            <a:r>
              <a:rPr lang="ru-RU" dirty="0" err="1" smtClean="0">
                <a:solidFill>
                  <a:schemeClr val="tx2"/>
                </a:solidFill>
                <a:latin typeface="Cambria" pitchFamily="18" charset="0"/>
              </a:rPr>
              <a:t>Канашский</a:t>
            </a:r>
            <a:r>
              <a:rPr lang="ru-RU" dirty="0" smtClean="0">
                <a:solidFill>
                  <a:schemeClr val="tx2"/>
                </a:solidFill>
                <a:latin typeface="Cambria" pitchFamily="18" charset="0"/>
              </a:rPr>
              <a:t> педагогический колледж</a:t>
            </a:r>
            <a:endParaRPr lang="ru-RU" dirty="0" smtClean="0"/>
          </a:p>
          <a:p>
            <a:pPr marL="177800" indent="-177800"/>
            <a:r>
              <a:rPr lang="ru-RU" dirty="0" smtClean="0">
                <a:solidFill>
                  <a:schemeClr val="tx2"/>
                </a:solidFill>
                <a:latin typeface="Cambria" pitchFamily="18" charset="0"/>
              </a:rPr>
              <a:t>Специальность «Преподавание в начальных классах»</a:t>
            </a:r>
          </a:p>
          <a:p>
            <a:pPr marL="177800" indent="-177800"/>
            <a:r>
              <a:rPr lang="ru-RU" dirty="0" smtClean="0">
                <a:solidFill>
                  <a:schemeClr val="tx2"/>
                </a:solidFill>
                <a:latin typeface="Cambria" pitchFamily="18" charset="0"/>
              </a:rPr>
              <a:t>1 курс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103440" y="0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Cambria" pitchFamily="18" charset="0"/>
              </a:rPr>
              <a:t>VIII</a:t>
            </a:r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 Межрегиональная конференция- фестиваль</a:t>
            </a:r>
          </a:p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«Научно-практическая деятельность как средство становления профессиональной компетентности обучающегося системы профессионального образования»</a:t>
            </a:r>
            <a:endParaRPr lang="ru-RU" sz="1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9" name="Picture 2" descr="C:\Users\Student\Desktop\сою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1076130" cy="1052736"/>
          </a:xfrm>
          <a:prstGeom prst="rect">
            <a:avLst/>
          </a:prstGeom>
          <a:noFill/>
        </p:spPr>
      </p:pic>
      <p:pic>
        <p:nvPicPr>
          <p:cNvPr id="12" name="Picture 2" descr="C:\Users\Student\Desktop\благодарност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1008" cy="980728"/>
          </a:xfrm>
          <a:prstGeom prst="rect">
            <a:avLst/>
          </a:prstGeom>
          <a:noFill/>
        </p:spPr>
      </p:pic>
      <p:pic>
        <p:nvPicPr>
          <p:cNvPr id="15" name="Рисунок 14" descr="Nvp5G1XjKLw-removebg-preview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714488"/>
            <a:ext cx="3476616" cy="3476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44" y="628652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3/10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http://kanpk.ru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План выступления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Cambria" pitchFamily="18" charset="0"/>
              </a:rPr>
              <a:t>Детские годы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err="1" smtClean="0">
                <a:solidFill>
                  <a:srgbClr val="002060"/>
                </a:solidFill>
                <a:latin typeface="Cambria" pitchFamily="18" charset="0"/>
              </a:rPr>
              <a:t>Сиблинговая</a:t>
            </a:r>
            <a:r>
              <a:rPr lang="ru-RU" sz="3600" dirty="0" smtClean="0">
                <a:solidFill>
                  <a:srgbClr val="002060"/>
                </a:solidFill>
                <a:latin typeface="Cambria" pitchFamily="18" charset="0"/>
              </a:rPr>
              <a:t> позиция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Cambria" pitchFamily="18" charset="0"/>
              </a:rPr>
              <a:t>Взаимоотношение между детьми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002060"/>
                </a:solidFill>
                <a:latin typeface="Cambria" pitchFamily="18" charset="0"/>
              </a:rPr>
              <a:t>Честное общение</a:t>
            </a:r>
          </a:p>
          <a:p>
            <a:pPr marL="514350" indent="-514350">
              <a:buFont typeface="+mj-lt"/>
              <a:buAutoNum type="arabicPeriod"/>
            </a:pPr>
            <a:endParaRPr lang="ru-RU" sz="2200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5408" y="0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Cambria" pitchFamily="18" charset="0"/>
              </a:rPr>
              <a:t>VIII</a:t>
            </a:r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 Межрегиональная конференция- фестиваль</a:t>
            </a:r>
          </a:p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«Научно-практическая деятельность как средство становления профессиональной компетентности обучающегося системы профессионального образования»</a:t>
            </a:r>
            <a:endParaRPr lang="ru-RU" sz="1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0" name="Picture 2" descr="C:\Users\Student\Desktop\сою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1076130" cy="1052736"/>
          </a:xfrm>
          <a:prstGeom prst="rect">
            <a:avLst/>
          </a:prstGeom>
          <a:noFill/>
        </p:spPr>
      </p:pic>
      <p:pic>
        <p:nvPicPr>
          <p:cNvPr id="12" name="Picture 2" descr="C:\Users\Student\Desktop\благодарност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1008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44" y="628652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4/10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http://kanpk.ru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8580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Детские годы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43400" y="0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Cambria" pitchFamily="18" charset="0"/>
              </a:rPr>
              <a:t>VIII</a:t>
            </a:r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 Межрегиональная конференция- фестиваль</a:t>
            </a:r>
          </a:p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«Научно-практическая деятельность как средство становления профессиональной компетентности обучающегося системы профессионального образования»</a:t>
            </a:r>
            <a:endParaRPr lang="ru-RU" sz="1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1" name="Picture 2" descr="C:\Users\Student\Desktop\сою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1076130" cy="1052736"/>
          </a:xfrm>
          <a:prstGeom prst="rect">
            <a:avLst/>
          </a:prstGeom>
          <a:noFill/>
        </p:spPr>
      </p:pic>
      <p:pic>
        <p:nvPicPr>
          <p:cNvPr id="13" name="Picture 2" descr="C:\Users\Student\Desktop\благодарност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1008" cy="980728"/>
          </a:xfrm>
          <a:prstGeom prst="rect">
            <a:avLst/>
          </a:prstGeom>
          <a:noFill/>
        </p:spPr>
      </p:pic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357686" y="2500307"/>
            <a:ext cx="4038600" cy="3714776"/>
          </a:xfrm>
        </p:spPr>
        <p:txBody>
          <a:bodyPr>
            <a:normAutofit/>
          </a:bodyPr>
          <a:lstStyle/>
          <a:p>
            <a:pPr marL="80963" indent="274638">
              <a:buNone/>
              <a:tabLst>
                <a:tab pos="0" algn="l"/>
              </a:tabLst>
            </a:pPr>
            <a:r>
              <a:rPr lang="ru-RU" sz="2200" dirty="0" smtClean="0">
                <a:solidFill>
                  <a:srgbClr val="002060"/>
                </a:solidFill>
                <a:latin typeface="Cambria" pitchFamily="18" charset="0"/>
              </a:rPr>
              <a:t>Именно детские  годы решают как старший ребёнок будет взаимодействовать с младшим.</a:t>
            </a:r>
            <a:endParaRPr lang="en-US" sz="2200" dirty="0" smtClean="0">
              <a:solidFill>
                <a:srgbClr val="002060"/>
              </a:solidFill>
              <a:latin typeface="Cambria" pitchFamily="18" charset="0"/>
            </a:endParaRPr>
          </a:p>
          <a:p>
            <a:endParaRPr lang="ru-RU" sz="2200" dirty="0"/>
          </a:p>
        </p:txBody>
      </p:sp>
      <p:pic>
        <p:nvPicPr>
          <p:cNvPr id="2050" name="Picture 2" descr="C:\Users\ЯВ\Desktop\аттестация\807067732c9ce1d65b45eb5dc24cf65f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214554"/>
            <a:ext cx="3929090" cy="2455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44" y="628652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5/10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http://kanpk.ru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85794"/>
            <a:ext cx="8686800" cy="1143008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Сиблинговая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позиция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43400" y="0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Cambria" pitchFamily="18" charset="0"/>
              </a:rPr>
              <a:t>VIII</a:t>
            </a:r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 Межрегиональная конференция- фестиваль</a:t>
            </a:r>
          </a:p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«Научно-практическая деятельность как средство становления профессиональной компетентности обучающегося системы профессионального образования»</a:t>
            </a:r>
            <a:endParaRPr lang="ru-RU" sz="1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1" name="Picture 2" descr="C:\Users\Student\Desktop\сою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1076130" cy="1052736"/>
          </a:xfrm>
          <a:prstGeom prst="rect">
            <a:avLst/>
          </a:prstGeom>
          <a:noFill/>
        </p:spPr>
      </p:pic>
      <p:pic>
        <p:nvPicPr>
          <p:cNvPr id="13" name="Picture 2" descr="C:\Users\Student\Desktop\благодарност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1008" cy="980728"/>
          </a:xfrm>
          <a:prstGeom prst="rect">
            <a:avLst/>
          </a:prstGeom>
          <a:noFill/>
        </p:spPr>
      </p:pic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357686" y="2500307"/>
            <a:ext cx="4038600" cy="2357453"/>
          </a:xfrm>
        </p:spPr>
        <p:txBody>
          <a:bodyPr>
            <a:normAutofit/>
          </a:bodyPr>
          <a:lstStyle/>
          <a:p>
            <a:pPr marL="80963" indent="274638">
              <a:buNone/>
              <a:tabLst>
                <a:tab pos="0" algn="l"/>
              </a:tabLst>
            </a:pPr>
            <a:r>
              <a:rPr lang="ru-RU" sz="2200" i="1" dirty="0" err="1" smtClean="0">
                <a:solidFill>
                  <a:srgbClr val="002060"/>
                </a:solidFill>
                <a:latin typeface="Cambria" pitchFamily="18" charset="0"/>
              </a:rPr>
              <a:t>Сиблинговая</a:t>
            </a:r>
            <a:r>
              <a:rPr lang="ru-RU" sz="2200" i="1" dirty="0" smtClean="0">
                <a:solidFill>
                  <a:srgbClr val="002060"/>
                </a:solidFill>
                <a:latin typeface="Cambria" pitchFamily="18" charset="0"/>
              </a:rPr>
              <a:t> позиция </a:t>
            </a:r>
            <a:r>
              <a:rPr lang="ru-RU" sz="2200" dirty="0" smtClean="0">
                <a:solidFill>
                  <a:srgbClr val="002060"/>
                </a:solidFill>
                <a:latin typeface="Cambria" pitchFamily="18" charset="0"/>
              </a:rPr>
              <a:t>– это позиция ребёнка среди братьев и сестёр; стратегия поведения индивида по отношению к его братьям и/или сестрам.</a:t>
            </a:r>
            <a:endParaRPr lang="en-US" sz="2200" dirty="0" smtClean="0">
              <a:solidFill>
                <a:srgbClr val="002060"/>
              </a:solidFill>
              <a:latin typeface="Cambria" pitchFamily="18" charset="0"/>
            </a:endParaRPr>
          </a:p>
          <a:p>
            <a:endParaRPr lang="ru-RU" sz="2200" dirty="0"/>
          </a:p>
        </p:txBody>
      </p:sp>
      <p:pic>
        <p:nvPicPr>
          <p:cNvPr id="12" name="Picture 2" descr="C:\Users\ЯВ\Desktop\аттестация\quote-2003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500306"/>
            <a:ext cx="3418051" cy="2281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44" y="628652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6/10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http://kanpk.ru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7158" y="785794"/>
            <a:ext cx="8472518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Отношения между детьми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43400" y="0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Cambria" pitchFamily="18" charset="0"/>
              </a:rPr>
              <a:t>VIII</a:t>
            </a:r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 Межрегиональная конференция- фестиваль</a:t>
            </a:r>
          </a:p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«Научно-практическая деятельность как средство становления профессиональной компетентности обучающегося системы профессионального образования»</a:t>
            </a:r>
            <a:endParaRPr lang="ru-RU" sz="1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1" name="Picture 2" descr="C:\Users\Student\Desktop\сою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1076130" cy="1052736"/>
          </a:xfrm>
          <a:prstGeom prst="rect">
            <a:avLst/>
          </a:prstGeom>
          <a:noFill/>
        </p:spPr>
      </p:pic>
      <p:pic>
        <p:nvPicPr>
          <p:cNvPr id="13" name="Picture 2" descr="C:\Users\Student\Desktop\благодарност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1008" cy="980728"/>
          </a:xfrm>
          <a:prstGeom prst="rect">
            <a:avLst/>
          </a:prstGeom>
          <a:noFill/>
        </p:spPr>
      </p:pic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357686" y="2500307"/>
            <a:ext cx="4038600" cy="3286147"/>
          </a:xfrm>
        </p:spPr>
        <p:txBody>
          <a:bodyPr>
            <a:normAutofit/>
          </a:bodyPr>
          <a:lstStyle/>
          <a:p>
            <a:pPr marL="180975" indent="177800">
              <a:buNone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Делятся на два вида: сотрудничество и конкуренция.</a:t>
            </a:r>
          </a:p>
          <a:p>
            <a:pPr marL="180975" indent="177800">
              <a:buNone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Чаще всего старшие дети являются образцом для младшего </a:t>
            </a:r>
            <a:r>
              <a:rPr lang="ru-RU" sz="2000" smtClean="0">
                <a:solidFill>
                  <a:srgbClr val="002060"/>
                </a:solidFill>
                <a:latin typeface="Cambria" pitchFamily="18" charset="0"/>
              </a:rPr>
              <a:t>ребёнка. Глядя </a:t>
            </a: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на них, младшие учатся делиться, сотрудничать и сопереживать.</a:t>
            </a:r>
          </a:p>
          <a:p>
            <a:pPr marL="180975" indent="177800">
              <a:buNone/>
            </a:pP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15" name="Picture 4" descr="C:\Users\ЯВ\Desktop\аттестация\8f2364dc56b2a9806e7ce06ad8abe7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643182"/>
            <a:ext cx="3318009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44" y="628652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7/10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http://kanpk.ru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85794"/>
            <a:ext cx="8686800" cy="11430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Честное общение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43400" y="0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Cambria" pitchFamily="18" charset="0"/>
              </a:rPr>
              <a:t>VIII</a:t>
            </a:r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 Межрегиональная конференция- фестиваль</a:t>
            </a:r>
          </a:p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«Научно-практическая деятельность как средство становления профессиональной компетентности обучающегося системы профессионального образования»</a:t>
            </a:r>
            <a:endParaRPr lang="ru-RU" sz="1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1" name="Picture 2" descr="C:\Users\Student\Desktop\сою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1076130" cy="1052736"/>
          </a:xfrm>
          <a:prstGeom prst="rect">
            <a:avLst/>
          </a:prstGeom>
          <a:noFill/>
        </p:spPr>
      </p:pic>
      <p:pic>
        <p:nvPicPr>
          <p:cNvPr id="13" name="Picture 2" descr="C:\Users\Student\Desktop\благодарност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1008" cy="980728"/>
          </a:xfrm>
          <a:prstGeom prst="rect">
            <a:avLst/>
          </a:prstGeom>
          <a:noFill/>
        </p:spPr>
      </p:pic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357686" y="2714620"/>
            <a:ext cx="4038600" cy="2357453"/>
          </a:xfrm>
        </p:spPr>
        <p:txBody>
          <a:bodyPr>
            <a:normAutofit/>
          </a:bodyPr>
          <a:lstStyle/>
          <a:p>
            <a:pPr marL="180975" indent="177800">
              <a:buNone/>
            </a:pPr>
            <a:r>
              <a:rPr lang="ru-RU" sz="2200" dirty="0" smtClean="0">
                <a:solidFill>
                  <a:srgbClr val="002060"/>
                </a:solidFill>
                <a:latin typeface="Cambria" pitchFamily="18" charset="0"/>
              </a:rPr>
              <a:t>Когда родители хотят сообщить, что в их семье появится новый член семьи, </a:t>
            </a:r>
            <a:r>
              <a:rPr lang="ru-RU" sz="2200" smtClean="0">
                <a:solidFill>
                  <a:srgbClr val="002060"/>
                </a:solidFill>
                <a:latin typeface="Cambria" pitchFamily="18" charset="0"/>
              </a:rPr>
              <a:t>а не </a:t>
            </a:r>
            <a:r>
              <a:rPr lang="ru-RU" sz="2200" dirty="0" smtClean="0">
                <a:solidFill>
                  <a:srgbClr val="002060"/>
                </a:solidFill>
                <a:latin typeface="Cambria" pitchFamily="18" charset="0"/>
              </a:rPr>
              <a:t>живая игрушка</a:t>
            </a:r>
            <a:r>
              <a:rPr lang="ru-RU" sz="2200" dirty="0" smtClean="0">
                <a:latin typeface="Cambria" pitchFamily="18" charset="0"/>
              </a:rPr>
              <a:t>.</a:t>
            </a:r>
            <a:endParaRPr lang="ru-RU" sz="2200" dirty="0">
              <a:latin typeface="Cambria" pitchFamily="18" charset="0"/>
            </a:endParaRPr>
          </a:p>
        </p:txBody>
      </p:sp>
      <p:pic>
        <p:nvPicPr>
          <p:cNvPr id="15" name="Picture 3" descr="C:\Users\ЯВ\Desktop\аттестация\2eb0fa9d021278dcc76a7a710a0dacf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143116"/>
            <a:ext cx="3743325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44" y="628652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Cambria" pitchFamily="18" charset="0"/>
              </a:rPr>
              <a:t>8/10</a:t>
            </a:r>
            <a:endParaRPr lang="ru-RU" b="1" dirty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mbria" pitchFamily="18" charset="0"/>
              </a:rPr>
              <a:t>http://kanpk.ru</a:t>
            </a:r>
            <a:endParaRPr lang="ru-RU" b="1" dirty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42" y="2819657"/>
            <a:ext cx="65008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solidFill>
                <a:srgbClr val="0070C0"/>
              </a:solidFill>
              <a:latin typeface="Cambria" pitchFamily="18" charset="0"/>
              <a:ea typeface="+mj-ea"/>
              <a:cs typeface="+mj-cs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Cambria" pitchFamily="18" charset="0"/>
                <a:ea typeface="+mj-ea"/>
                <a:cs typeface="+mj-cs"/>
              </a:rPr>
              <a:t> </a:t>
            </a:r>
          </a:p>
          <a:p>
            <a:endParaRPr lang="ru-RU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67336" y="0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Cambria" pitchFamily="18" charset="0"/>
              </a:rPr>
              <a:t>VIII</a:t>
            </a:r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 Межрегиональная конференция- фестиваль</a:t>
            </a:r>
          </a:p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«Научно-практическая деятельность как средство становления профессиональной компетентности обучающегося системы профессионального образования»</a:t>
            </a:r>
            <a:endParaRPr lang="ru-RU" sz="1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4" name="Picture 2" descr="C:\Users\Student\Desktop\сою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1076130" cy="1052736"/>
          </a:xfrm>
          <a:prstGeom prst="rect">
            <a:avLst/>
          </a:prstGeom>
          <a:noFill/>
        </p:spPr>
      </p:pic>
      <p:pic>
        <p:nvPicPr>
          <p:cNvPr id="11" name="Picture 2" descr="C:\Users\Student\Desktop\благодарност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1008" cy="980728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285852" y="1142984"/>
            <a:ext cx="6443650" cy="92869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latin typeface="Cambria" pitchFamily="18" charset="0"/>
              </a:rPr>
              <a:t>РЕЗУЛЬТАТЫ АНКЕТИРОВАНИЯ</a:t>
            </a:r>
            <a:r>
              <a:rPr lang="ru-RU" dirty="0" smtClean="0">
                <a:solidFill>
                  <a:srgbClr val="C00000"/>
                </a:solidFill>
                <a:latin typeface="Cambria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Cambria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s://sun9-37.userapi.com/impg/b8t3DBpEMaATbYSIcsKLGcON3gBocm4jFJsyQg/Kg4ehTgpd44.jpg?size=670x446&amp;quality=96&amp;sign=b55102791e5e0458ab0bdadcd9baa82c&amp;type=album"/>
          <p:cNvPicPr>
            <a:picLocks noChangeAspect="1" noChangeArrowheads="1"/>
          </p:cNvPicPr>
          <p:nvPr/>
        </p:nvPicPr>
        <p:blipFill>
          <a:blip r:embed="rId4"/>
          <a:srcRect t="3658"/>
          <a:stretch>
            <a:fillRect/>
          </a:stretch>
        </p:blipFill>
        <p:spPr bwMode="auto">
          <a:xfrm>
            <a:off x="5572132" y="1643050"/>
            <a:ext cx="3076972" cy="1973337"/>
          </a:xfrm>
          <a:prstGeom prst="rect">
            <a:avLst/>
          </a:prstGeom>
          <a:noFill/>
        </p:spPr>
      </p:pic>
      <p:pic>
        <p:nvPicPr>
          <p:cNvPr id="3076" name="Picture 4" descr="https://sun9-62.userapi.com/impg/B4qzGZGPr0wYG3WhLy2rVfIj7nNmedwinUbkdg/1C0Tg_ewnvg.jpg?size=653x469&amp;quality=96&amp;sign=501f1b4676b40dda4427616f118d357d&amp;type=album"/>
          <p:cNvPicPr>
            <a:picLocks noChangeAspect="1" noChangeArrowheads="1"/>
          </p:cNvPicPr>
          <p:nvPr/>
        </p:nvPicPr>
        <p:blipFill>
          <a:blip r:embed="rId5"/>
          <a:srcRect t="6767"/>
          <a:stretch>
            <a:fillRect/>
          </a:stretch>
        </p:blipFill>
        <p:spPr bwMode="auto">
          <a:xfrm>
            <a:off x="1214414" y="3929066"/>
            <a:ext cx="3214710" cy="2152640"/>
          </a:xfrm>
          <a:prstGeom prst="rect">
            <a:avLst/>
          </a:prstGeom>
          <a:noFill/>
        </p:spPr>
      </p:pic>
      <p:pic>
        <p:nvPicPr>
          <p:cNvPr id="3078" name="Picture 6" descr="https://sun9-16.userapi.com/impg/jPjACF9XP4iodhSWrs2suO088Atlby1hjgWEGw/iv2q2knCiuA.jpg?size=649x502&amp;quality=96&amp;sign=035735e118c4c5685d15a5fd8adc8ccd&amp;type=album"/>
          <p:cNvPicPr>
            <a:picLocks noChangeAspect="1" noChangeArrowheads="1"/>
          </p:cNvPicPr>
          <p:nvPr/>
        </p:nvPicPr>
        <p:blipFill>
          <a:blip r:embed="rId6"/>
          <a:srcRect t="13958"/>
          <a:stretch>
            <a:fillRect/>
          </a:stretch>
        </p:blipFill>
        <p:spPr bwMode="auto">
          <a:xfrm>
            <a:off x="4786314" y="4000504"/>
            <a:ext cx="3214710" cy="2139501"/>
          </a:xfrm>
          <a:prstGeom prst="rect">
            <a:avLst/>
          </a:prstGeom>
          <a:noFill/>
        </p:spPr>
      </p:pic>
      <p:pic>
        <p:nvPicPr>
          <p:cNvPr id="3082" name="Picture 10" descr="https://sun9-8.userapi.com/impg/1mYqavbNwa-lGlUYqlxncfTK_ufjA-nSfr5BiQ/vseJS9qwn3s.jpg?size=659x487&amp;quality=96&amp;sign=f34f99a5189f1bf82a32e4114e6abd43&amp;type=album"/>
          <p:cNvPicPr>
            <a:picLocks noChangeAspect="1" noChangeArrowheads="1"/>
          </p:cNvPicPr>
          <p:nvPr/>
        </p:nvPicPr>
        <p:blipFill>
          <a:blip r:embed="rId7"/>
          <a:srcRect t="6365" b="5852"/>
          <a:stretch>
            <a:fillRect/>
          </a:stretch>
        </p:blipFill>
        <p:spPr bwMode="auto">
          <a:xfrm>
            <a:off x="500034" y="1643050"/>
            <a:ext cx="3286148" cy="2131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44" y="6286520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Cambria" pitchFamily="18" charset="0"/>
              </a:rPr>
              <a:t>9/10</a:t>
            </a:r>
          </a:p>
          <a:p>
            <a:endParaRPr lang="ru-RU" b="1" dirty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mbria" pitchFamily="18" charset="0"/>
              </a:rPr>
              <a:t>http://kanpk.ru</a:t>
            </a:r>
            <a:endParaRPr lang="ru-RU" b="1" dirty="0">
              <a:solidFill>
                <a:schemeClr val="tx2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2500306"/>
            <a:ext cx="814393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Почаще надо хвалить ребенка, говорить «Как было бы здорово, если бы братик был на тебя похож».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Когда будете знакомить ребенка с новым членом семьи, не забывайте уделять внимание старшему ребенку.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Первое время нужно будет следить за поведением старшего, не отказываясь от старых семейных традиций, например, сказка на ночь.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Не нужно препятствовать контакту старшего ребенка с младшим. Наоборот, обязательно хвалите его за проявление заботы, например, за то, что он отдал любимую игрушку или поиграл с младшим.</a:t>
            </a:r>
          </a:p>
          <a:p>
            <a:pPr algn="ctr"/>
            <a:endParaRPr lang="ru-RU" dirty="0" smtClean="0">
              <a:solidFill>
                <a:srgbClr val="0070C0"/>
              </a:solidFill>
              <a:latin typeface="Cambria" pitchFamily="18" charset="0"/>
              <a:ea typeface="+mj-ea"/>
              <a:cs typeface="+mj-cs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Cambria" pitchFamily="18" charset="0"/>
                <a:ea typeface="+mj-ea"/>
                <a:cs typeface="+mj-cs"/>
              </a:rPr>
              <a:t> </a:t>
            </a:r>
          </a:p>
          <a:p>
            <a:endParaRPr lang="ru-RU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67336" y="0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C00000"/>
                </a:solidFill>
                <a:latin typeface="Cambria" pitchFamily="18" charset="0"/>
              </a:rPr>
              <a:t>VIII</a:t>
            </a:r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 Межрегиональная конференция- фестиваль</a:t>
            </a:r>
          </a:p>
          <a:p>
            <a:pPr algn="r"/>
            <a:r>
              <a:rPr lang="ru-RU" sz="1200" b="1" dirty="0" smtClean="0">
                <a:solidFill>
                  <a:srgbClr val="C00000"/>
                </a:solidFill>
                <a:latin typeface="Cambria" pitchFamily="18" charset="0"/>
              </a:rPr>
              <a:t> «Научно-практическая деятельность как средство становления профессиональной компетентности обучающегося системы профессионального образования»</a:t>
            </a:r>
            <a:endParaRPr lang="ru-RU" sz="1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4" name="Picture 2" descr="C:\Users\Student\Desktop\сою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1076130" cy="1052736"/>
          </a:xfrm>
          <a:prstGeom prst="rect">
            <a:avLst/>
          </a:prstGeom>
          <a:noFill/>
        </p:spPr>
      </p:pic>
      <p:pic>
        <p:nvPicPr>
          <p:cNvPr id="11" name="Picture 2" descr="C:\Users\Student\Desktop\благодарность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1008" cy="980728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57290" y="1142984"/>
            <a:ext cx="6429420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РЕКОМЕНДАЦИИ ДЛЯ РОДИТЕЛЕЙ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«КАК ПОДГОТОВИТЬ ПЕРВОГО РЕБЕНКА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К РОЖДЕНИЮ МЛАДШЕГО»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483</Words>
  <Application>Microsoft Office PowerPoint</Application>
  <PresentationFormat>Экран (4:3)</PresentationFormat>
  <Paragraphs>79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СИБЛИНГИ: ВЛИЯНИЕ БРАТЬЕВ И СЕСТЁР НА НАШУ ЖИЗНЬ </vt:lpstr>
      <vt:lpstr>Слайд 2</vt:lpstr>
      <vt:lpstr>План выступления</vt:lpstr>
      <vt:lpstr>Детские годы</vt:lpstr>
      <vt:lpstr>Сиблинговая позиция</vt:lpstr>
      <vt:lpstr>Отношения между детьми</vt:lpstr>
      <vt:lpstr>Честное общение</vt:lpstr>
      <vt:lpstr>РЕЗУЛЬТАТЫ АНКЕТИРОВАНИЯ 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работы</dc:title>
  <dc:creator>Admin</dc:creator>
  <cp:lastModifiedBy>ЯВ</cp:lastModifiedBy>
  <cp:revision>86</cp:revision>
  <dcterms:created xsi:type="dcterms:W3CDTF">2016-02-15T06:15:44Z</dcterms:created>
  <dcterms:modified xsi:type="dcterms:W3CDTF">2023-10-21T07:57:35Z</dcterms:modified>
</cp:coreProperties>
</file>