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  <p:sldMasterId id="2147483661" r:id="rId2"/>
  </p:sldMasterIdLst>
  <p:notesMasterIdLst>
    <p:notesMasterId r:id="rId17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1496872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" name="Google Shape;182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" name="Google Shape;187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" name="Google Shape;14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med">
    <p:push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1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med">
    <p:push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med">
    <p:push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obj">
  <p:cSld name="OBJECT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med">
    <p:push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med">
    <p:push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med">
    <p:push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med">
    <p:push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med">
    <p:push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med">
    <p:push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8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med">
    <p:push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9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4" name="Google Shape;54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med">
    <p:push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0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1" name="Google Shape;61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med">
    <p:push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ransition spd="med">
    <p:push dir="r"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</p:sldLayoutIdLst>
  <p:transition spd="med">
    <p:push dir="r"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6.jpeg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17.jpeg"/><Relationship Id="rId10" Type="http://schemas.openxmlformats.org/officeDocument/2006/relationships/image" Target="../media/image22.pn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8.jpeg"/><Relationship Id="rId5" Type="http://schemas.openxmlformats.org/officeDocument/2006/relationships/image" Target="../media/image27.jpg"/><Relationship Id="rId4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5"/>
          <p:cNvSpPr txBox="1">
            <a:spLocks noGrp="1"/>
          </p:cNvSpPr>
          <p:nvPr>
            <p:ph type="ctrTitle"/>
          </p:nvPr>
        </p:nvSpPr>
        <p:spPr>
          <a:xfrm>
            <a:off x="1643062" y="1571625"/>
            <a:ext cx="6072187" cy="1428750"/>
          </a:xfrm>
          <a:prstGeom prst="rect">
            <a:avLst/>
          </a:prstGeom>
          <a:gradFill>
            <a:gsLst>
              <a:gs pos="0">
                <a:srgbClr val="DAFDA7"/>
              </a:gs>
              <a:gs pos="35000">
                <a:srgbClr val="E4FDC2"/>
              </a:gs>
              <a:gs pos="100000">
                <a:srgbClr val="F5FFE6"/>
              </a:gs>
            </a:gsLst>
            <a:lin ang="16200000" scaled="0"/>
          </a:gradFill>
          <a:ln w="9525" cap="flat" cmpd="sng">
            <a:solidFill>
              <a:srgbClr val="98B954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63500" dist="20000" dir="540000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imes New Roman"/>
              <a:buNone/>
            </a:pPr>
            <a:r>
              <a:rPr lang="en-US" sz="2400" b="1" i="0" u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</a:t>
            </a:r>
            <a:r>
              <a:rPr lang="ru-RU" sz="2400" b="1" i="0" u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Технология</a:t>
            </a:r>
            <a:r>
              <a:rPr lang="en-US" sz="2400" b="1" i="0" u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</a:t>
            </a:r>
            <a:r>
              <a:rPr lang="en-US" sz="2400" b="1" i="0" u="none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Бусоград</a:t>
            </a:r>
            <a:r>
              <a:rPr lang="en-US" sz="2400" b="1" i="0" u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»</a:t>
            </a:r>
            <a:r>
              <a:rPr lang="ru-RU" sz="2400" b="1" i="0" u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как средство развития мелкой моторики, обогащения и активизации словаря детей младшего дошкольного возраста </a:t>
            </a:r>
            <a:r>
              <a:rPr lang="en-US" sz="2400" b="1" i="0" u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»</a:t>
            </a:r>
            <a:r>
              <a:rPr lang="en-US" sz="2700" b="0" i="0" u="none" dirty="0" smtClean="0">
                <a:solidFill>
                  <a:srgbClr val="0066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</a:t>
            </a:r>
            <a:endParaRPr dirty="0"/>
          </a:p>
        </p:txBody>
      </p:sp>
      <p:pic>
        <p:nvPicPr>
          <p:cNvPr id="95" name="Google Shape;95;p15" descr="Картинки по запросу бусоград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00125" y="3357562"/>
            <a:ext cx="2000250" cy="2857500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5"/>
          <p:cNvSpPr txBox="1"/>
          <p:nvPr/>
        </p:nvSpPr>
        <p:spPr>
          <a:xfrm>
            <a:off x="1000125" y="571500"/>
            <a:ext cx="7572375" cy="642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Муниципальное </a:t>
            </a:r>
            <a:r>
              <a:rPr lang="en-US" sz="1600" b="1" i="0" u="none" strike="noStrike" cap="none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1600" b="1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</a:t>
            </a:r>
            <a:r>
              <a:rPr lang="en-US" sz="1600" b="1" i="0" u="none" strike="noStrike" cap="none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ошкольное </a:t>
            </a:r>
            <a:r>
              <a:rPr lang="en-US" sz="16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образовательное учреждение </a:t>
            </a:r>
            <a:endParaRPr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1" i="0" u="none" strike="noStrike" cap="none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Детский </a:t>
            </a:r>
            <a:r>
              <a:rPr lang="en-US" sz="16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сад </a:t>
            </a:r>
            <a:r>
              <a:rPr lang="en-US" sz="1600" b="1" i="0" u="none" strike="noStrike" cap="none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</a:t>
            </a:r>
            <a:r>
              <a:rPr lang="ru-RU" sz="1600" b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Родничок</a:t>
            </a:r>
            <a:r>
              <a:rPr lang="en-US" sz="1600" b="1" i="0" u="none" strike="noStrike" cap="none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»</a:t>
            </a:r>
            <a:endParaRPr dirty="0"/>
          </a:p>
        </p:txBody>
      </p:sp>
      <p:sp>
        <p:nvSpPr>
          <p:cNvPr id="97" name="Google Shape;97;p15"/>
          <p:cNvSpPr txBox="1"/>
          <p:nvPr/>
        </p:nvSpPr>
        <p:spPr>
          <a:xfrm>
            <a:off x="4214812" y="5357812"/>
            <a:ext cx="4429125" cy="714375"/>
          </a:xfrm>
          <a:prstGeom prst="rect">
            <a:avLst/>
          </a:prstGeom>
          <a:gradFill>
            <a:gsLst>
              <a:gs pos="0">
                <a:srgbClr val="C9B5E8"/>
              </a:gs>
              <a:gs pos="35000">
                <a:srgbClr val="D9CBEE"/>
              </a:gs>
              <a:gs pos="100000">
                <a:srgbClr val="F0EAF9"/>
              </a:gs>
            </a:gsLst>
            <a:lin ang="16200000" scaled="0"/>
          </a:gradFill>
          <a:ln w="9525" cap="flat" cmpd="sng">
            <a:solidFill>
              <a:srgbClr val="7D60A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63500" dist="20000" dir="540000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None/>
            </a:pPr>
            <a:r>
              <a:rPr lang="ru-RU" sz="1800" b="1" dirty="0" smtClean="0">
                <a:latin typeface="Times New Roman"/>
                <a:cs typeface="Times New Roman"/>
                <a:sym typeface="Times New Roman"/>
              </a:rPr>
              <a:t>Подготовила: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None/>
            </a:pPr>
            <a:r>
              <a:rPr lang="ru-RU" sz="1800" b="1" dirty="0" smtClean="0">
                <a:latin typeface="Times New Roman"/>
                <a:cs typeface="Times New Roman"/>
                <a:sym typeface="Times New Roman"/>
              </a:rPr>
              <a:t>Матвеева Надежда Валерьевна</a:t>
            </a:r>
            <a:endParaRPr dirty="0"/>
          </a:p>
        </p:txBody>
      </p:sp>
      <p:pic>
        <p:nvPicPr>
          <p:cNvPr id="98" name="Google Shape;98;p15" descr="C:\Users\Дом1\Desktop\15-11-2017_16-36-15\IMG-20171115-WA0017.jpg"/>
          <p:cNvPicPr preferRelativeResize="0"/>
          <p:nvPr/>
        </p:nvPicPr>
        <p:blipFill rotWithShape="1"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43438" y="3375422"/>
            <a:ext cx="2571768" cy="19288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Google Shape;169;p24" descr="21f1a92f81e482385c9057ca7b5b902d-02.jpg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5750" y="214312"/>
            <a:ext cx="8429625" cy="6394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Google Shape;174;p25" descr="21f1a92f81e482385c9057ca7b5b902d-03.jpg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5750" y="285750"/>
            <a:ext cx="8550275" cy="6248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" name="Google Shape;179;p26" descr="21f1a92f81e482385c9057ca7b5b902d-07.jpg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8762" y="428625"/>
            <a:ext cx="8670925" cy="5949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Google Shape;184;p27" descr="21f1a92f81e482385c9057ca7b5b902d-09.jpg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1500" y="260350"/>
            <a:ext cx="7929562" cy="6219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" name="Google Shape;189;p28" descr="Картинки по запросу обведи по точкам 3-4 года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333" t="7411" r="17620" b="11412"/>
          <a:stretch/>
        </p:blipFill>
        <p:spPr>
          <a:xfrm>
            <a:off x="1285852" y="142852"/>
            <a:ext cx="6288874" cy="6357982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6"/>
          <p:cNvSpPr txBox="1">
            <a:spLocks noGrp="1"/>
          </p:cNvSpPr>
          <p:nvPr>
            <p:ph type="title"/>
          </p:nvPr>
        </p:nvSpPr>
        <p:spPr>
          <a:xfrm>
            <a:off x="928687" y="571500"/>
            <a:ext cx="7572375" cy="714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000"/>
              <a:buFont typeface="Times New Roman"/>
              <a:buNone/>
            </a:pP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ПРИМЕНЕНИЕ ТЕХНОЛОГИИ «БУСОГРАД» СПОСОБСТВУЕТ:</a:t>
            </a:r>
            <a:endParaRPr dirty="0"/>
          </a:p>
        </p:txBody>
      </p:sp>
      <p:pic>
        <p:nvPicPr>
          <p:cNvPr id="104" name="Google Shape;104;p16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1675" y="1206500"/>
            <a:ext cx="7667625" cy="50180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7"/>
          <p:cNvSpPr txBox="1">
            <a:spLocks noGrp="1"/>
          </p:cNvSpPr>
          <p:nvPr>
            <p:ph type="title"/>
          </p:nvPr>
        </p:nvSpPr>
        <p:spPr>
          <a:xfrm>
            <a:off x="2071687" y="714375"/>
            <a:ext cx="5068887" cy="71437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2400"/>
              <a:buFont typeface="Times New Roman"/>
              <a:buNone/>
            </a:pPr>
            <a:r>
              <a:rPr lang="en-US" sz="2400" b="1" i="0" u="none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Этапы</a:t>
            </a:r>
            <a:r>
              <a:rPr lang="en-US" sz="2400" b="1" i="0" u="none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работы</a:t>
            </a:r>
            <a:r>
              <a:rPr lang="en-US" sz="2400" b="1" i="0" u="none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с </a:t>
            </a:r>
            <a:r>
              <a:rPr lang="en-US" sz="2400" b="1" i="0" u="none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дошкольниками</a:t>
            </a:r>
            <a:r>
              <a:rPr lang="en-US" sz="2400" b="1" i="0" u="none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br>
              <a:rPr lang="en-US" sz="2400" b="1" i="0" u="none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400" b="1" i="0" u="none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</a:t>
            </a:r>
            <a:r>
              <a:rPr lang="en-US" sz="2400" b="1" i="0" u="none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технологии</a:t>
            </a:r>
            <a:r>
              <a:rPr lang="en-US" sz="2400" b="1" i="0" u="none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«</a:t>
            </a:r>
            <a:r>
              <a:rPr lang="en-US" sz="2400" b="1" i="0" u="none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Бусоград</a:t>
            </a:r>
            <a:r>
              <a:rPr lang="en-US" sz="2400" b="1" i="0" u="none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»</a:t>
            </a:r>
            <a:endParaRPr dirty="0"/>
          </a:p>
        </p:txBody>
      </p:sp>
      <p:sp>
        <p:nvSpPr>
          <p:cNvPr id="110" name="Google Shape;110;p17"/>
          <p:cNvSpPr txBox="1">
            <a:spLocks noGrp="1"/>
          </p:cNvSpPr>
          <p:nvPr>
            <p:ph type="body" idx="1"/>
          </p:nvPr>
        </p:nvSpPr>
        <p:spPr>
          <a:xfrm>
            <a:off x="857250" y="1857375"/>
            <a:ext cx="7500937" cy="3827462"/>
          </a:xfrm>
          <a:prstGeom prst="rect">
            <a:avLst/>
          </a:prstGeom>
          <a:gradFill>
            <a:gsLst>
              <a:gs pos="0">
                <a:srgbClr val="DAFDA7"/>
              </a:gs>
              <a:gs pos="35000">
                <a:srgbClr val="E4FDC2"/>
              </a:gs>
              <a:gs pos="100000">
                <a:srgbClr val="F5FFE6"/>
              </a:gs>
            </a:gsLst>
            <a:lin ang="16200000" scaled="0"/>
          </a:gradFill>
          <a:ln w="9525" cap="flat" cmpd="sng">
            <a:solidFill>
              <a:srgbClr val="98B954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63500" dist="20000" dir="540000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00000"/>
              </a:buClr>
              <a:buSzPts val="1800"/>
              <a:buFont typeface="Noto Sans Symbols"/>
              <a:buChar char="⮚"/>
            </a:pPr>
            <a:r>
              <a:rPr lang="en-US" sz="1800" b="1" i="0" u="sng" strike="noStrike" cap="non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 этап – Подготовительный.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Работу начинаем со знакомства с бусами. Дети рассказывают о цвете. Определяют форму бусин, размер своих бус по отношению к другим (методом сравнения), работаем со всей длиной бус.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00000"/>
              </a:buClr>
              <a:buSzPts val="1800"/>
              <a:buFont typeface="Noto Sans Symbols"/>
              <a:buChar char="⮚"/>
            </a:pPr>
            <a:r>
              <a:rPr lang="en-US" sz="1800" b="1" i="0" u="sng" strike="noStrike" cap="non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II этап – Конструктивный.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Работа строится на выкладывании отдельных предметов, сопровождающихся стихами и речевыми упражнениями.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00000"/>
              </a:buClr>
              <a:buSzPts val="1800"/>
              <a:buFont typeface="Noto Sans Symbols"/>
              <a:buChar char="⮚"/>
            </a:pPr>
            <a:r>
              <a:rPr lang="en-US" sz="1800" b="1" i="0" u="sng" strike="noStrike" cap="non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III этап – Творческий.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Самостоятельное(или группой детей) составление картины, заполнение контуров, придумывание мини рассказов, сказок.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Google Shape;115;p18" descr="C:\Users\Дом1\Desktop\Бусоград\21f1a92f81e482385c9057ca7b5b902d-09.jpg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5984" y="642918"/>
            <a:ext cx="1842234" cy="2643206"/>
          </a:xfrm>
          <a:prstGeom prst="rect">
            <a:avLst/>
          </a:prstGeom>
          <a:noFill/>
          <a:ln w="88900" cap="sq" cmpd="thickThin">
            <a:solidFill>
              <a:srgbClr val="7030A0"/>
            </a:solidFill>
            <a:prstDash val="solid"/>
            <a:miter lim="800000"/>
            <a:headEnd type="none" w="sm" len="sm"/>
            <a:tailEnd type="none" w="sm" len="sm"/>
          </a:ln>
        </p:spPr>
      </p:pic>
      <p:pic>
        <p:nvPicPr>
          <p:cNvPr id="116" name="Google Shape;116;p18" descr="C:\Users\Дом1\Desktop\Бусоград\21f1a92f81e482385c9057ca7b5b902d-01.jpg"/>
          <p:cNvPicPr preferRelativeResize="0"/>
          <p:nvPr/>
        </p:nvPicPr>
        <p:blipFill rotWithShape="1"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15206" y="214290"/>
            <a:ext cx="1676412" cy="2286016"/>
          </a:xfrm>
          <a:prstGeom prst="rect">
            <a:avLst/>
          </a:prstGeom>
          <a:noFill/>
          <a:ln w="88900" cap="sq" cmpd="thickThin">
            <a:solidFill>
              <a:srgbClr val="7030A0"/>
            </a:solidFill>
            <a:prstDash val="solid"/>
            <a:miter lim="800000"/>
            <a:headEnd type="none" w="sm" len="sm"/>
            <a:tailEnd type="none" w="sm" len="sm"/>
          </a:ln>
        </p:spPr>
      </p:pic>
      <p:pic>
        <p:nvPicPr>
          <p:cNvPr id="117" name="Google Shape;117;p18" descr="C:\Users\Дом1\Desktop\Бусоград\21f1a92f81e482385c9057ca7b5b902d-02.jpg"/>
          <p:cNvPicPr preferRelativeResize="0"/>
          <p:nvPr/>
        </p:nvPicPr>
        <p:blipFill rotWithShape="1"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4282" y="214290"/>
            <a:ext cx="1785950" cy="2643206"/>
          </a:xfrm>
          <a:prstGeom prst="rect">
            <a:avLst/>
          </a:prstGeom>
          <a:noFill/>
          <a:ln w="88900" cap="sq" cmpd="thickThin">
            <a:solidFill>
              <a:srgbClr val="7030A0"/>
            </a:solidFill>
            <a:prstDash val="solid"/>
            <a:miter lim="800000"/>
            <a:headEnd type="none" w="sm" len="sm"/>
            <a:tailEnd type="none" w="sm" len="sm"/>
          </a:ln>
        </p:spPr>
      </p:pic>
      <p:pic>
        <p:nvPicPr>
          <p:cNvPr id="118" name="Google Shape;118;p18" descr="C:\Users\Дом1\Desktop\Бусоград\21f1a92f81e482385c9057ca7b5b902d-03.jpg"/>
          <p:cNvPicPr preferRelativeResize="0"/>
          <p:nvPr/>
        </p:nvPicPr>
        <p:blipFill rotWithShape="1"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72066" y="679960"/>
            <a:ext cx="1797535" cy="2463288"/>
          </a:xfrm>
          <a:prstGeom prst="rect">
            <a:avLst/>
          </a:prstGeom>
          <a:noFill/>
          <a:ln w="88900" cap="sq" cmpd="thickThin">
            <a:solidFill>
              <a:srgbClr val="7030A0"/>
            </a:solidFill>
            <a:prstDash val="solid"/>
            <a:miter lim="800000"/>
            <a:headEnd type="none" w="sm" len="sm"/>
            <a:tailEnd type="none" w="sm" len="sm"/>
          </a:ln>
        </p:spPr>
      </p:pic>
      <p:pic>
        <p:nvPicPr>
          <p:cNvPr id="119" name="Google Shape;119;p18" descr="C:\Users\Дом1\Desktop\Бусоград\21f1a92f81e482385c9057ca7b5b902d-05.jpg"/>
          <p:cNvPicPr preferRelativeResize="0"/>
          <p:nvPr/>
        </p:nvPicPr>
        <p:blipFill rotWithShape="1">
          <a:blip r:embed="rId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86182" y="2643182"/>
            <a:ext cx="1825126" cy="2357454"/>
          </a:xfrm>
          <a:prstGeom prst="rect">
            <a:avLst/>
          </a:prstGeom>
          <a:noFill/>
          <a:ln w="88900" cap="sq" cmpd="thickThin">
            <a:solidFill>
              <a:srgbClr val="7030A0"/>
            </a:solidFill>
            <a:prstDash val="solid"/>
            <a:miter lim="800000"/>
            <a:headEnd type="none" w="sm" len="sm"/>
            <a:tailEnd type="none" w="sm" len="sm"/>
          </a:ln>
        </p:spPr>
      </p:pic>
      <p:pic>
        <p:nvPicPr>
          <p:cNvPr id="120" name="Google Shape;120;p18" descr="C:\Users\Дом1\Desktop\Бусоград\21f1a92f81e482385c9057ca7b5b902d-06.jpg"/>
          <p:cNvPicPr preferRelativeResize="0"/>
          <p:nvPr/>
        </p:nvPicPr>
        <p:blipFill rotWithShape="1">
          <a:blip r:embed="rId9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57422" y="4500594"/>
            <a:ext cx="1744800" cy="2214554"/>
          </a:xfrm>
          <a:prstGeom prst="rect">
            <a:avLst/>
          </a:prstGeom>
          <a:noFill/>
          <a:ln w="88900" cap="sq" cmpd="thickThin">
            <a:solidFill>
              <a:srgbClr val="7030A0"/>
            </a:solidFill>
            <a:prstDash val="solid"/>
            <a:miter lim="800000"/>
            <a:headEnd type="none" w="sm" len="sm"/>
            <a:tailEnd type="none" w="sm" len="sm"/>
          </a:ln>
        </p:spPr>
      </p:pic>
      <p:pic>
        <p:nvPicPr>
          <p:cNvPr id="121" name="Google Shape;121;p18" descr="C:\Users\Дом1\Desktop\Бусоград\21f1a92f81e482385c9057ca7b5b902d-07.jpg"/>
          <p:cNvPicPr preferRelativeResize="0"/>
          <p:nvPr/>
        </p:nvPicPr>
        <p:blipFill rotWithShape="1">
          <a:blip r:embed="rId10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2844" y="3143248"/>
            <a:ext cx="1857388" cy="2786082"/>
          </a:xfrm>
          <a:prstGeom prst="rect">
            <a:avLst/>
          </a:prstGeom>
          <a:noFill/>
          <a:ln w="88900" cap="sq" cmpd="thickThin">
            <a:solidFill>
              <a:srgbClr val="7030A0"/>
            </a:solidFill>
            <a:prstDash val="solid"/>
            <a:miter lim="800000"/>
            <a:headEnd type="none" w="sm" len="sm"/>
            <a:tailEnd type="none" w="sm" len="sm"/>
          </a:ln>
        </p:spPr>
      </p:pic>
      <p:pic>
        <p:nvPicPr>
          <p:cNvPr id="122" name="Google Shape;122;p18" descr="C:\Users\Дом1\Desktop\Бусоград\21f1a92f81e482385c9057ca7b5b902d-08.jpg"/>
          <p:cNvPicPr preferRelativeResize="0"/>
          <p:nvPr/>
        </p:nvPicPr>
        <p:blipFill rotWithShape="1">
          <a:blip r:embed="rId11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43768" y="2928934"/>
            <a:ext cx="1770036" cy="2450634"/>
          </a:xfrm>
          <a:prstGeom prst="rect">
            <a:avLst/>
          </a:prstGeom>
          <a:noFill/>
          <a:ln w="88900" cap="sq" cmpd="thickThin">
            <a:solidFill>
              <a:srgbClr val="7030A0"/>
            </a:solidFill>
            <a:prstDash val="solid"/>
            <a:miter lim="800000"/>
            <a:headEnd type="none" w="sm" len="sm"/>
            <a:tailEnd type="none" w="sm" len="sm"/>
          </a:ln>
        </p:spPr>
      </p:pic>
      <p:pic>
        <p:nvPicPr>
          <p:cNvPr id="123" name="Google Shape;123;p18" descr="C:\Users\Дом1\Desktop\Бусоград\21f1a92f81e482385c9057ca7b5b902d-04.jpg"/>
          <p:cNvPicPr preferRelativeResize="0"/>
          <p:nvPr/>
        </p:nvPicPr>
        <p:blipFill rotWithShape="1">
          <a:blip r:embed="rId1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43504" y="4429132"/>
            <a:ext cx="1843562" cy="2286016"/>
          </a:xfrm>
          <a:prstGeom prst="rect">
            <a:avLst/>
          </a:prstGeom>
          <a:noFill/>
          <a:ln w="88900" cap="sq" cmpd="thickThin">
            <a:solidFill>
              <a:srgbClr val="7030A0"/>
            </a:solidFill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124" name="Google Shape;124;p18"/>
          <p:cNvSpPr txBox="1"/>
          <p:nvPr/>
        </p:nvSpPr>
        <p:spPr>
          <a:xfrm>
            <a:off x="3143250" y="71437"/>
            <a:ext cx="3143250" cy="428625"/>
          </a:xfrm>
          <a:prstGeom prst="rect">
            <a:avLst/>
          </a:prstGeom>
          <a:gradFill>
            <a:gsLst>
              <a:gs pos="0">
                <a:srgbClr val="DAFDA7"/>
              </a:gs>
              <a:gs pos="35000">
                <a:srgbClr val="E4FDC2"/>
              </a:gs>
              <a:gs pos="100000">
                <a:srgbClr val="F5FFE6"/>
              </a:gs>
            </a:gsLst>
            <a:lin ang="16200000" scaled="0"/>
          </a:gradFill>
          <a:ln w="9525" cap="flat" cmpd="sng">
            <a:solidFill>
              <a:srgbClr val="98B954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63500" dist="20000" dir="540000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2400"/>
              <a:buFont typeface="Times New Roman"/>
              <a:buNone/>
            </a:pPr>
            <a:r>
              <a:rPr lang="en-US" sz="2400" b="1" i="0" u="none" strike="noStrike" cap="none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Игры Феи Бусинки</a:t>
            </a:r>
            <a:endParaRPr/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9"/>
          <p:cNvSpPr txBox="1"/>
          <p:nvPr/>
        </p:nvSpPr>
        <p:spPr>
          <a:xfrm>
            <a:off x="6072187" y="2428875"/>
            <a:ext cx="2441575" cy="1831975"/>
          </a:xfrm>
          <a:prstGeom prst="rect">
            <a:avLst/>
          </a:prstGeom>
          <a:blipFill rotWithShape="1">
            <a:blip r:embed="rId4" cstate="email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Google Shape;130;p19"/>
          <p:cNvSpPr txBox="1"/>
          <p:nvPr/>
        </p:nvSpPr>
        <p:spPr>
          <a:xfrm>
            <a:off x="4648200" y="152400"/>
            <a:ext cx="1890712" cy="2520950"/>
          </a:xfrm>
          <a:prstGeom prst="rect">
            <a:avLst/>
          </a:prstGeom>
          <a:blipFill rotWithShape="1">
            <a:blip r:embed="rId5" cstate="email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p19"/>
          <p:cNvSpPr txBox="1"/>
          <p:nvPr/>
        </p:nvSpPr>
        <p:spPr>
          <a:xfrm>
            <a:off x="381000" y="2133600"/>
            <a:ext cx="2609850" cy="1957387"/>
          </a:xfrm>
          <a:prstGeom prst="rect">
            <a:avLst/>
          </a:prstGeom>
          <a:blipFill rotWithShape="1">
            <a:blip r:embed="rId6" cstate="email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p19"/>
          <p:cNvSpPr txBox="1"/>
          <p:nvPr/>
        </p:nvSpPr>
        <p:spPr>
          <a:xfrm>
            <a:off x="642937" y="214312"/>
            <a:ext cx="2444750" cy="1833562"/>
          </a:xfrm>
          <a:prstGeom prst="rect">
            <a:avLst/>
          </a:prstGeom>
          <a:blipFill rotWithShape="1">
            <a:blip r:embed="rId7" cstate="email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p19"/>
          <p:cNvSpPr txBox="1"/>
          <p:nvPr/>
        </p:nvSpPr>
        <p:spPr>
          <a:xfrm>
            <a:off x="6477000" y="457200"/>
            <a:ext cx="2438400" cy="1828800"/>
          </a:xfrm>
          <a:prstGeom prst="rect">
            <a:avLst/>
          </a:prstGeom>
          <a:blipFill rotWithShape="1">
            <a:blip r:embed="rId8" cstate="email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19"/>
          <p:cNvSpPr txBox="1"/>
          <p:nvPr/>
        </p:nvSpPr>
        <p:spPr>
          <a:xfrm>
            <a:off x="2857500" y="1500187"/>
            <a:ext cx="2005012" cy="2673350"/>
          </a:xfrm>
          <a:prstGeom prst="rect">
            <a:avLst/>
          </a:prstGeom>
          <a:blipFill rotWithShape="1">
            <a:blip r:embed="rId9" cstate="email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5" name="Google Shape;135;p19" descr="е.png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6500812" y="4714875"/>
            <a:ext cx="2439987" cy="1752600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19"/>
          <p:cNvSpPr txBox="1"/>
          <p:nvPr/>
        </p:nvSpPr>
        <p:spPr>
          <a:xfrm>
            <a:off x="1643062" y="4000500"/>
            <a:ext cx="1828800" cy="2438400"/>
          </a:xfrm>
          <a:prstGeom prst="rect">
            <a:avLst/>
          </a:prstGeom>
          <a:blipFill rotWithShape="1">
            <a:blip r:embed="rId11" cstate="email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" name="Google Shape;137;p19"/>
          <p:cNvSpPr txBox="1"/>
          <p:nvPr/>
        </p:nvSpPr>
        <p:spPr>
          <a:xfrm>
            <a:off x="4143375" y="3857625"/>
            <a:ext cx="2057400" cy="2743200"/>
          </a:xfrm>
          <a:prstGeom prst="rect">
            <a:avLst/>
          </a:prstGeom>
          <a:blipFill rotWithShape="1">
            <a:blip r:embed="rId12" cstate="email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Google Shape;142;p20" descr="C:\Users\Semiy\Desktop\IMG_20170125_211925.jpg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571472" y="3643314"/>
            <a:ext cx="4083400" cy="2643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20" descr="IMG_1375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14348" y="571480"/>
            <a:ext cx="3618401" cy="27146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20" descr="IMG_1365.JPG"/>
          <p:cNvPicPr preferRelativeResize="0"/>
          <p:nvPr/>
        </p:nvPicPr>
        <p:blipFill rotWithShape="1"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43504" y="3500438"/>
            <a:ext cx="3500462" cy="2842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20" descr="IMG_1394.JPG"/>
          <p:cNvPicPr preferRelativeResize="0"/>
          <p:nvPr/>
        </p:nvPicPr>
        <p:blipFill rotWithShape="1"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4786314" y="500042"/>
            <a:ext cx="3375448" cy="30003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1\Desktop\фоточки\20210413_09494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249382"/>
            <a:ext cx="3672408" cy="2493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1\Desktop\фоточки\20210413_09502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720436"/>
            <a:ext cx="4032448" cy="3560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1\Desktop\20210824_16243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092" y="3355198"/>
            <a:ext cx="3339975" cy="2693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1\Desktop\20210824_161340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80364" y="3532908"/>
            <a:ext cx="2850007" cy="2736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20210824_16240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166255"/>
            <a:ext cx="2655301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1\Desktop\20210824_16130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1200" y="3639314"/>
            <a:ext cx="3064163" cy="2941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1\Desktop\20210824_16155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64727" y="401781"/>
            <a:ext cx="3754582" cy="3105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1\Desktop\20210824_16144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0392" y="3228109"/>
            <a:ext cx="2863766" cy="318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Google Shape;164;p23" descr="Похожее изображение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387" y="428625"/>
            <a:ext cx="8678862" cy="5895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129</Words>
  <Application>Microsoft Office PowerPoint</Application>
  <PresentationFormat>Экран (4:3)</PresentationFormat>
  <Paragraphs>15</Paragraphs>
  <Slides>14</Slides>
  <Notes>14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Noto Sans Symbols</vt:lpstr>
      <vt:lpstr>Times New Roman</vt:lpstr>
      <vt:lpstr>Тема Office</vt:lpstr>
      <vt:lpstr>1_Тема Office</vt:lpstr>
      <vt:lpstr>«Технология «Бусоград» как средство развития мелкой моторики, обогащения и активизации словаря детей младшего дошкольного возраста  »                   </vt:lpstr>
      <vt:lpstr>ПРИМЕНЕНИЕ ТЕХНОЛОГИИ «БУСОГРАД» СПОСОБСТВУЕТ:</vt:lpstr>
      <vt:lpstr>Этапы работы с дошкольниками  по технологии «Бусоград»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– класс для педагогов: «Использование технологии «Бусоград» М.И. Родиной в развитии детей дошкольного возраста»                   </dc:title>
  <cp:lastModifiedBy>123</cp:lastModifiedBy>
  <cp:revision>8</cp:revision>
  <dcterms:modified xsi:type="dcterms:W3CDTF">2023-10-22T11:03:19Z</dcterms:modified>
</cp:coreProperties>
</file>