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7" r:id="rId2"/>
    <p:sldId id="263" r:id="rId3"/>
    <p:sldId id="291" r:id="rId4"/>
    <p:sldId id="261" r:id="rId5"/>
    <p:sldId id="283" r:id="rId6"/>
    <p:sldId id="288" r:id="rId7"/>
    <p:sldId id="293" r:id="rId8"/>
    <p:sldId id="295" r:id="rId9"/>
    <p:sldId id="259" r:id="rId10"/>
    <p:sldId id="294" r:id="rId11"/>
    <p:sldId id="284" r:id="rId12"/>
    <p:sldId id="282" r:id="rId13"/>
    <p:sldId id="292" r:id="rId14"/>
    <p:sldId id="290" r:id="rId15"/>
    <p:sldId id="281" r:id="rId16"/>
    <p:sldId id="285" r:id="rId17"/>
    <p:sldId id="268" r:id="rId18"/>
    <p:sldId id="289" r:id="rId19"/>
    <p:sldId id="296" r:id="rId20"/>
    <p:sldId id="287" r:id="rId21"/>
    <p:sldId id="262" r:id="rId22"/>
    <p:sldId id="270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аталья Костикова" initials="НК" lastIdx="1" clrIdx="0">
    <p:extLst>
      <p:ext uri="{19B8F6BF-5375-455C-9EA6-DF929625EA0E}">
        <p15:presenceInfo xmlns:p15="http://schemas.microsoft.com/office/powerpoint/2012/main" userId="dffe1821f10693d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00470F-BD45-4E9D-93B4-98BCFF3E347E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78739-6E5C-4423-88EE-68E6B9B2B7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02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378739-6E5C-4423-88EE-68E6B9B2B74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E0E5-80F0-4F56-A3D7-52D591C0061A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0812-EBD7-40B6-882B-AB061A1EBE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912692"/>
      </p:ext>
    </p:extLst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E0E5-80F0-4F56-A3D7-52D591C0061A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0812-EBD7-40B6-882B-AB061A1EBE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755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E0E5-80F0-4F56-A3D7-52D591C0061A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0812-EBD7-40B6-882B-AB061A1EBE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493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E0E5-80F0-4F56-A3D7-52D591C0061A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0812-EBD7-40B6-882B-AB061A1EBE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437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E0E5-80F0-4F56-A3D7-52D591C0061A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0812-EBD7-40B6-882B-AB061A1EBE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09798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E0E5-80F0-4F56-A3D7-52D591C0061A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0812-EBD7-40B6-882B-AB061A1EBE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113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E0E5-80F0-4F56-A3D7-52D591C0061A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0812-EBD7-40B6-882B-AB061A1EBE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471179"/>
      </p:ext>
    </p:extLst>
  </p:cSld>
  <p:clrMapOvr>
    <a:masterClrMapping/>
  </p:clrMapOvr>
  <p:transition spd="slow">
    <p:wheel spokes="8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E0E5-80F0-4F56-A3D7-52D591C0061A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0812-EBD7-40B6-882B-AB061A1EBE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126740"/>
      </p:ext>
    </p:extLst>
  </p:cSld>
  <p:clrMapOvr>
    <a:masterClrMapping/>
  </p:clrMapOvr>
  <p:transition spd="slow">
    <p:wheel spokes="8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E0E5-80F0-4F56-A3D7-52D591C0061A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0812-EBD7-40B6-882B-AB061A1EBE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Вставка рисунка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10058"/>
      </p:ext>
    </p:extLst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E0E5-80F0-4F56-A3D7-52D591C0061A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0812-EBD7-40B6-882B-AB061A1EBE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731423"/>
      </p:ext>
    </p:extLst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E0E5-80F0-4F56-A3D7-52D591C0061A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0812-EBD7-40B6-882B-AB061A1EBE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432394"/>
      </p:ext>
    </p:extLst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E0E5-80F0-4F56-A3D7-52D591C0061A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0812-EBD7-40B6-882B-AB061A1EBE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441"/>
      </p:ext>
    </p:extLst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E0E5-80F0-4F56-A3D7-52D591C0061A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0812-EBD7-40B6-882B-AB061A1EBE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422867"/>
      </p:ext>
    </p:extLst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E0E5-80F0-4F56-A3D7-52D591C0061A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0812-EBD7-40B6-882B-AB061A1EBE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764140"/>
      </p:ext>
    </p:extLst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E0E5-80F0-4F56-A3D7-52D591C0061A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0812-EBD7-40B6-882B-AB061A1EBE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298073"/>
      </p:ext>
    </p:extLst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E0E5-80F0-4F56-A3D7-52D591C0061A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0812-EBD7-40B6-882B-AB061A1EBE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960359"/>
      </p:ext>
    </p:extLst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E0E5-80F0-4F56-A3D7-52D591C0061A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20812-EBD7-40B6-882B-AB061A1EBE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950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0E0E5-80F0-4F56-A3D7-52D591C0061A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8E20812-EBD7-40B6-882B-AB061A1EBE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115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ransition spd="slow">
    <p:wheel spokes="8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85728"/>
            <a:ext cx="8669091" cy="49244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Родительское собрание </a:t>
            </a:r>
          </a:p>
          <a:p>
            <a:pPr algn="ctr"/>
            <a:r>
              <a:rPr lang="ru-RU" sz="4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 С ребенком играем - память развиваем »</a:t>
            </a:r>
          </a:p>
          <a:p>
            <a:pPr algn="ctr"/>
            <a:endParaRPr lang="ru-RU" sz="5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Группа</a:t>
            </a:r>
          </a:p>
          <a:p>
            <a:pPr algn="ctr"/>
            <a:r>
              <a:rPr lang="ru-RU" sz="32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«Смешарики»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C6931AB7-FD6C-0B62-5AA9-5FA8FF6F86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69" b="2791"/>
          <a:stretch/>
        </p:blipFill>
        <p:spPr bwMode="auto">
          <a:xfrm>
            <a:off x="588657" y="2924944"/>
            <a:ext cx="4487399" cy="337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1948921-1EA5-91D6-D1EE-7910A0362FEC}"/>
              </a:ext>
            </a:extLst>
          </p:cNvPr>
          <p:cNvSpPr txBox="1"/>
          <p:nvPr/>
        </p:nvSpPr>
        <p:spPr>
          <a:xfrm>
            <a:off x="323528" y="620688"/>
            <a:ext cx="727280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0" dirty="0" err="1">
                <a:effectLst/>
              </a:rPr>
              <a:t>Мнемотаблица</a:t>
            </a:r>
            <a:r>
              <a:rPr lang="ru-RU" sz="2400" b="1" i="0" dirty="0">
                <a:effectLst/>
              </a:rPr>
              <a:t> - это схема</a:t>
            </a:r>
            <a:r>
              <a:rPr lang="ru-RU" sz="2400" b="0" i="0" dirty="0">
                <a:effectLst/>
              </a:rPr>
              <a:t>, в которую заложена определенная информация.</a:t>
            </a:r>
          </a:p>
          <a:p>
            <a:r>
              <a:rPr lang="ru-RU" sz="2400" b="0" i="0" dirty="0">
                <a:effectLst/>
              </a:rPr>
              <a:t> </a:t>
            </a:r>
          </a:p>
          <a:p>
            <a:r>
              <a:rPr lang="ru-RU" sz="2400" b="0" i="0" u="sng" dirty="0">
                <a:effectLst/>
              </a:rPr>
              <a:t>Суть заключается в следующем</a:t>
            </a:r>
            <a:r>
              <a:rPr lang="ru-RU" sz="2400" b="0" i="0" dirty="0">
                <a:effectLst/>
              </a:rPr>
              <a:t>: на каждое слово или строку придумывается картинка </a:t>
            </a:r>
            <a:r>
              <a:rPr lang="ru-RU" sz="2400" b="0" i="1" dirty="0">
                <a:effectLst/>
              </a:rPr>
              <a:t>(изображение)</a:t>
            </a:r>
            <a:r>
              <a:rPr lang="ru-RU" sz="2400" b="0" i="0" dirty="0">
                <a:effectLst/>
              </a:rPr>
              <a:t>; </a:t>
            </a:r>
          </a:p>
          <a:p>
            <a:r>
              <a:rPr lang="ru-RU" sz="2400" b="0" i="0" dirty="0">
                <a:effectLst/>
              </a:rPr>
              <a:t>таким, образом, все стихотворение зарисовывается схематически </a:t>
            </a:r>
            <a:r>
              <a:rPr lang="ru-RU" sz="2400" b="0" i="1" dirty="0">
                <a:effectLst/>
              </a:rPr>
              <a:t>(кодируется)</a:t>
            </a:r>
            <a:r>
              <a:rPr lang="ru-RU" sz="2400" b="0" i="0" dirty="0">
                <a:effectLst/>
              </a:rPr>
              <a:t>.</a:t>
            </a:r>
          </a:p>
          <a:p>
            <a:r>
              <a:rPr lang="ru-RU" sz="2400" b="0" i="0" dirty="0">
                <a:effectLst/>
              </a:rPr>
              <a:t> </a:t>
            </a:r>
          </a:p>
          <a:p>
            <a:r>
              <a:rPr lang="ru-RU" sz="2400" b="0" i="0" dirty="0">
                <a:effectLst/>
              </a:rPr>
              <a:t>После чего ребенок по </a:t>
            </a:r>
            <a:r>
              <a:rPr lang="ru-RU" sz="2400" b="1" i="0" dirty="0">
                <a:effectLst/>
              </a:rPr>
              <a:t>памяти</a:t>
            </a:r>
            <a:r>
              <a:rPr lang="ru-RU" sz="2400" b="0" i="0" dirty="0">
                <a:effectLst/>
              </a:rPr>
              <a:t>, используя графическое изображение, воспроизводит стихотворение целиком.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22278794"/>
      </p:ext>
    </p:extLst>
  </p:cSld>
  <p:clrMapOvr>
    <a:masterClrMapping/>
  </p:clrMapOvr>
  <p:transition spd="slow">
    <p:wheel spokes="8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2873" y="404664"/>
            <a:ext cx="867645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Стихотворение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340768"/>
            <a:ext cx="6912768" cy="5565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«Осень» </a:t>
            </a:r>
            <a:r>
              <a:rPr lang="ru-RU" sz="2400" b="1" i="0" dirty="0">
                <a:solidFill>
                  <a:srgbClr val="333333"/>
                </a:solidFill>
                <a:effectLst/>
                <a:latin typeface="YS Text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400" i="0" dirty="0" err="1">
                <a:effectLst/>
                <a:latin typeface="YS Text"/>
              </a:rPr>
              <a:t>Нищева</a:t>
            </a:r>
            <a:r>
              <a:rPr lang="ru-RU" sz="2400" i="0" dirty="0">
                <a:effectLst/>
                <a:latin typeface="YS Text"/>
              </a:rPr>
              <a:t> </a:t>
            </a:r>
            <a:r>
              <a:rPr lang="ru-RU" sz="2400" b="0" i="0" dirty="0">
                <a:effectLst/>
                <a:latin typeface="YS Text"/>
              </a:rPr>
              <a:t>Н. 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Ветер по лесу летал,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Ветер листики считал.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Вот дубовый, вот кленовый,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Вот рябиновый резной,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Вот с березки золотой,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Вот последний лист с осинки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Ветер бросил на тропинку.</a:t>
            </a:r>
          </a:p>
          <a:p>
            <a:pPr>
              <a:lnSpc>
                <a:spcPct val="150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04262"/>
      </p:ext>
    </p:extLst>
  </p:cSld>
  <p:clrMapOvr>
    <a:masterClrMapping/>
  </p:clrMapOvr>
  <p:transition spd="slow">
    <p:wheel spokes="8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378496"/>
            <a:ext cx="4464495" cy="5218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476672"/>
            <a:ext cx="5760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Стихотворение «Осенние деревья»</a:t>
            </a:r>
          </a:p>
          <a:p>
            <a:pPr algn="ctr">
              <a:spcAft>
                <a:spcPts val="0"/>
              </a:spcAft>
            </a:pPr>
            <a:r>
              <a:rPr lang="ru-RU" sz="20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Нищева</a:t>
            </a: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Наталия Валентиновна</a:t>
            </a:r>
            <a:endParaRPr lang="ru-RU" sz="2000" b="1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870263"/>
      </p:ext>
    </p:extLst>
  </p:cSld>
  <p:clrMapOvr>
    <a:masterClrMapping/>
  </p:clrMapOvr>
  <p:transition spd="slow">
    <p:wheel spokes="8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D572C1-AA5F-16F9-CB5E-8B4E65763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9442" y="692696"/>
            <a:ext cx="6370870" cy="1440160"/>
          </a:xfrm>
        </p:spPr>
        <p:txBody>
          <a:bodyPr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Стихотворение </a:t>
            </a:r>
            <a:br>
              <a:rPr lang="ru-RU" sz="2400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«Осенние подарки»</a:t>
            </a:r>
            <a:br>
              <a:rPr lang="ru-RU" sz="2400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06A712B-AFFF-ACCE-4C03-C4E68EC51C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09442" y="2132856"/>
            <a:ext cx="6370870" cy="3528392"/>
          </a:xfrm>
        </p:spPr>
        <p:txBody>
          <a:bodyPr>
            <a:normAutofit/>
          </a:bodyPr>
          <a:lstStyle/>
          <a:p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И. Винокуров</a:t>
            </a:r>
            <a:b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b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Ходит осень в нашем парке,</a:t>
            </a:r>
            <a:b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Дарит осень всем подарки:</a:t>
            </a:r>
            <a:b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Бусы красные — рябине,</a:t>
            </a:r>
            <a:b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Фартук розовый — осине,</a:t>
            </a:r>
            <a:b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Зонтик жёлтый — тополям,</a:t>
            </a:r>
            <a:b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Фрукты осень дарит нам.</a:t>
            </a:r>
            <a:b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389324976"/>
      </p:ext>
    </p:extLst>
  </p:cSld>
  <p:clrMapOvr>
    <a:masterClrMapping/>
  </p:clrMapOvr>
  <p:transition spd="slow">
    <p:wheel spokes="8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700808"/>
            <a:ext cx="439248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172391"/>
            <a:ext cx="792088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Стихотворение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«Осенние подарки»</a:t>
            </a:r>
          </a:p>
        </p:txBody>
      </p:sp>
    </p:spTree>
    <p:extLst>
      <p:ext uri="{BB962C8B-B14F-4D97-AF65-F5344CB8AC3E}">
        <p14:creationId xmlns:p14="http://schemas.microsoft.com/office/powerpoint/2010/main" val="167626300"/>
      </p:ext>
    </p:extLst>
  </p:cSld>
  <p:clrMapOvr>
    <a:masterClrMapping/>
  </p:clrMapOvr>
  <p:transition spd="slow">
    <p:wheel spokes="8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48680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в группах: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1628800"/>
            <a:ext cx="7416824" cy="334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Первая группа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составление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 стихотворению Агнии Барто «Мячик»</a:t>
            </a:r>
          </a:p>
          <a:p>
            <a:pPr>
              <a:lnSpc>
                <a:spcPct val="150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Вторая группа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составление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 стихотворению Агнии Барто « Зайка»</a:t>
            </a:r>
          </a:p>
          <a:p>
            <a:pPr>
              <a:lnSpc>
                <a:spcPct val="150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9666593"/>
      </p:ext>
    </p:extLst>
  </p:cSld>
  <p:clrMapOvr>
    <a:masterClrMapping/>
  </p:clrMapOvr>
  <p:transition spd="slow">
    <p:wheel spokes="8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70779" y="1848731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19EFEA2-86E5-7C19-76BB-82474653A9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81EE3D8-9616-77C6-C618-9C686E844F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9" t="4567" r="4290" b="3670"/>
          <a:stretch/>
        </p:blipFill>
        <p:spPr>
          <a:xfrm>
            <a:off x="683569" y="620688"/>
            <a:ext cx="7200800" cy="573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196760"/>
      </p:ext>
    </p:extLst>
  </p:cSld>
  <p:clrMapOvr>
    <a:masterClrMapping/>
  </p:clrMapOvr>
  <p:transition spd="slow">
    <p:wheel spokes="8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EF5AD6-E4E1-A56E-8836-06DE70A1FE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428" b="4644"/>
          <a:stretch/>
        </p:blipFill>
        <p:spPr>
          <a:xfrm>
            <a:off x="395536" y="373012"/>
            <a:ext cx="7992888" cy="417646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A6E6F4B-43CD-715E-81B8-44A87D43A7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75" t="18500" r="6688" b="54200"/>
          <a:stretch/>
        </p:blipFill>
        <p:spPr>
          <a:xfrm>
            <a:off x="467544" y="4581128"/>
            <a:ext cx="7848872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452839"/>
      </p:ext>
    </p:extLst>
  </p:cSld>
  <p:clrMapOvr>
    <a:masterClrMapping/>
  </p:clrMapOvr>
  <p:transition spd="slow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60648"/>
            <a:ext cx="8856984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К. Д.Ушинский - основоположник   научной   педагогики: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2708920"/>
            <a:ext cx="50817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800" dirty="0"/>
              <a:t>«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Учите ребёнка каким-нибудь</a:t>
            </a:r>
          </a:p>
          <a:p>
            <a:pPr algn="just"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неизвестным ему пяти 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словам – он будет долго 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и напрасно мучиться, </a:t>
            </a:r>
          </a:p>
          <a:p>
            <a:pPr algn="just"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но свяжите двадцать 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таких слов с картинками, 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и он их усвоит на лету». 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didaktor.ru/wp-content/uploads/2011/02/ushi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852936"/>
            <a:ext cx="2293480" cy="29550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8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997839"/>
            <a:ext cx="8568952" cy="390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облегчает запоминание и увеличивает объем памяти, развивает речемыслительную деятельность детей;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позволяет ребенку систематизировать свой непосредственный опыт;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ребенок с опорой на образы памяти устанавливает причинно-следственные связи, анализирует и делает выводы;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 развивает творческое познание детей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260648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методов мнемотехники:</a:t>
            </a:r>
          </a:p>
        </p:txBody>
      </p:sp>
    </p:spTree>
    <p:extLst>
      <p:ext uri="{BB962C8B-B14F-4D97-AF65-F5344CB8AC3E}">
        <p14:creationId xmlns:p14="http://schemas.microsoft.com/office/powerpoint/2010/main" val="1221211121"/>
      </p:ext>
    </p:extLst>
  </p:cSld>
  <p:clrMapOvr>
    <a:masterClrMapping/>
  </p:clrMapOvr>
  <p:transition spd="slow">
    <p:wheel spokes="8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1841242"/>
            <a:ext cx="75009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6088" lvl="0" indent="-446088" algn="just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ассоциативное мышление; </a:t>
            </a:r>
          </a:p>
          <a:p>
            <a:pPr marL="446088" lvl="0" indent="-446088" algn="just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зрительную, слуховую и тактильную память;</a:t>
            </a:r>
          </a:p>
          <a:p>
            <a:pPr marL="446088" lvl="0" indent="-446088" algn="just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зрительное и слуховое внимание;</a:t>
            </a:r>
          </a:p>
          <a:p>
            <a:pPr marL="446088" lvl="0" indent="-446088" algn="just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воображение; </a:t>
            </a:r>
          </a:p>
          <a:p>
            <a:pPr marL="446088" lvl="0" indent="-446088" algn="just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связную речь;</a:t>
            </a:r>
          </a:p>
          <a:p>
            <a:pPr lvl="0" algn="just">
              <a:buClr>
                <a:srgbClr val="C00000"/>
              </a:buClr>
            </a:pP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428604"/>
            <a:ext cx="7786742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Мнемотехника помогает развивать</a:t>
            </a: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</p:spTree>
  </p:cSld>
  <p:clrMapOvr>
    <a:masterClrMapping/>
  </p:clrMapOvr>
  <p:transition spd="slow">
    <p:wheel spokes="8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836712"/>
            <a:ext cx="807876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i="1" dirty="0">
                <a:ln w="11430">
                  <a:solidFill>
                    <a:schemeClr val="accent4">
                      <a:lumMod val="50000"/>
                    </a:schemeClr>
                  </a:solidFill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AD9BA1B-AF40-4195-B87E-58F4E96B9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267" y="2428439"/>
            <a:ext cx="4995466" cy="3745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7A4F9A1-69AF-77B6-B7AC-42BC53486C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332656"/>
            <a:ext cx="7522995" cy="345638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родители!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ли развивать ребенку память? 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виды памяти вы знаете?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46091058"/>
      </p:ext>
    </p:extLst>
  </p:cSld>
  <p:clrMapOvr>
    <a:masterClrMapping/>
  </p:clrMapOvr>
  <p:transition spd="slow"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2276867"/>
            <a:ext cx="806489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памяти:</a:t>
            </a:r>
          </a:p>
          <a:p>
            <a:pPr>
              <a:buNone/>
            </a:pPr>
            <a:endParaRPr lang="ru-RU" sz="28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Слуховая, зрительная, тактильная(осязательная),</a:t>
            </a:r>
          </a:p>
          <a:p>
            <a:pPr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двигательная, смысловая (логическая),  аффективная память (эмоциональная</a:t>
            </a:r>
            <a:r>
              <a:rPr lang="ru-RU" sz="2800" b="0" i="0" dirty="0">
                <a:effectLst/>
                <a:cs typeface="Times New Roman" panose="02020603050405020304" pitchFamily="18" charset="0"/>
              </a:rPr>
              <a:t>),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latin typeface="Times New Roman"/>
                <a:ea typeface="Calibri"/>
                <a:cs typeface="Times New Roman"/>
              </a:rPr>
              <a:t>ассоциативная, фотографическая, </a:t>
            </a:r>
          </a:p>
          <a:p>
            <a:pPr>
              <a:buNone/>
            </a:pPr>
            <a:r>
              <a:rPr lang="ru-RU" sz="2800" b="1" i="1" dirty="0">
                <a:latin typeface="Times New Roman"/>
                <a:ea typeface="Calibri"/>
                <a:cs typeface="Times New Roman"/>
              </a:rPr>
              <a:t>когнитивная  …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7C22D6-8A3E-F6FD-A09C-5F82AB91D8FF}"/>
              </a:ext>
            </a:extLst>
          </p:cNvPr>
          <p:cNvSpPr txBox="1"/>
          <p:nvPr/>
        </p:nvSpPr>
        <p:spPr>
          <a:xfrm>
            <a:off x="611560" y="764704"/>
            <a:ext cx="784887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0" dirty="0">
                <a:effectLst/>
                <a:cs typeface="Times New Roman" panose="02020603050405020304" pitchFamily="18" charset="0"/>
              </a:rPr>
              <a:t>Память </a:t>
            </a:r>
            <a:r>
              <a:rPr lang="ru-RU" sz="2000" b="0" i="0" dirty="0">
                <a:effectLst/>
                <a:cs typeface="Times New Roman" panose="02020603050405020304" pitchFamily="18" charset="0"/>
              </a:rPr>
              <a:t>– 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запоминание, сохранение, воспроизведение и забывание следов прежнего опыта, дающие человеку возможность накопить информацию.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A1BA3B6-E4C5-DCB3-DD37-135F05C246A2}"/>
              </a:ext>
            </a:extLst>
          </p:cNvPr>
          <p:cNvSpPr txBox="1"/>
          <p:nvPr/>
        </p:nvSpPr>
        <p:spPr>
          <a:xfrm>
            <a:off x="323529" y="260648"/>
            <a:ext cx="7992888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рительная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память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это удивительная способность человека запоминать и удерживать </a:t>
            </a:r>
            <a:r>
              <a:rPr lang="ru-RU" sz="24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зрительные 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образы в своём сознании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endParaRPr lang="ru-RU" sz="24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Слуховая память </a:t>
            </a:r>
            <a:r>
              <a:rPr lang="ru-RU" sz="24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 образная память, связанная с деятельностью слухового анализатора и направленная на запоминание звуков: музыки, шумов и т.д.</a:t>
            </a:r>
          </a:p>
          <a:p>
            <a:pPr algn="l"/>
            <a:endParaRPr lang="ru-RU" sz="240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Осязательная (тактильная)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память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запоминание, сохранение и воспроизведение образов ранее воспринимавших предметов и явлений. Тактильная или </a:t>
            </a:r>
            <a:r>
              <a:rPr lang="ru-RU" sz="24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осязательная память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помогает запоминать, что называется на ощупь.</a:t>
            </a:r>
          </a:p>
          <a:p>
            <a:pPr algn="l"/>
            <a:endParaRPr lang="ru-RU" sz="24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b="1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b="1" i="0" dirty="0">
              <a:solidFill>
                <a:srgbClr val="11111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87575876"/>
      </p:ext>
    </p:extLst>
  </p:cSld>
  <p:clrMapOvr>
    <a:masterClrMapping/>
  </p:clrMapOvr>
  <p:transition spd="slow"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C55FEA9-768A-A8C9-7ECD-252099E21A69}"/>
              </a:ext>
            </a:extLst>
          </p:cNvPr>
          <p:cNvSpPr txBox="1"/>
          <p:nvPr/>
        </p:nvSpPr>
        <p:spPr>
          <a:xfrm>
            <a:off x="467544" y="644497"/>
            <a:ext cx="8352928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Логическая (смысловая) память </a:t>
            </a:r>
            <a:r>
              <a:rPr lang="ru-RU" sz="24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осмысление материала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Она направлена на запоминание не внешней формы, а смысла. В основе лежат ассоциации, отражающие наиболее важные стороны изучаемого предмета или явления.</a:t>
            </a:r>
          </a:p>
          <a:p>
            <a:pPr algn="l"/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Когда человек не может что-то запомнить, скорее всего, он просто не вник в суть.</a:t>
            </a:r>
          </a:p>
          <a:p>
            <a:pPr algn="l"/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Осмысленный материал запоминается быстрее и, как правило, на всю жизнь. Это доказал немецкий психолог Герман </a:t>
            </a:r>
            <a:r>
              <a:rPr lang="ru-RU" sz="24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Эббингауз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endParaRPr lang="ru-RU" sz="2400" b="1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4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Аффективная память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или эмоциональная память — способность памяти запоминать пережитые эмоции и чувства, не подкрепляя их к фактам и обстановке, а уделяя внимания физическим ощущениям чувственности.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4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570634"/>
      </p:ext>
    </p:extLst>
  </p:cSld>
  <p:clrMapOvr>
    <a:masterClrMapping/>
  </p:clrMapOvr>
  <p:transition spd="slow"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5B496F2-C55A-3D66-DECA-C66E8C3555D0}"/>
              </a:ext>
            </a:extLst>
          </p:cNvPr>
          <p:cNvSpPr txBox="1"/>
          <p:nvPr/>
        </p:nvSpPr>
        <p:spPr>
          <a:xfrm>
            <a:off x="539552" y="692696"/>
            <a:ext cx="7920879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память 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это запоминание, удержание и воспроизведение разных движений. 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4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Ассоциативная память - память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в которой элементы запоминаемого материала связаны между собой ассоциативно.</a:t>
            </a:r>
          </a:p>
          <a:p>
            <a:pPr algn="l"/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что такое ассоциация? Это связь между отдельными представлениями, когда одно из них влечет за собой появление другого. Например, мы чувствуем запах пирога и вспоминаем старый деревенский дом, в котором провели свое детство. Или кто-то говорит нам </a:t>
            </a:r>
            <a:r>
              <a:rPr lang="ru-RU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«лес»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и в нашем сознании всплывает образ ели.</a:t>
            </a:r>
          </a:p>
          <a:p>
            <a:pPr algn="l"/>
            <a:endParaRPr lang="ru-RU" sz="24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отографическая память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память,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споминая что-нибудь, ребенок как бы снова видит это перед глазами и может описать во всех подробностях. 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464591"/>
      </p:ext>
    </p:extLst>
  </p:cSld>
  <p:clrMapOvr>
    <a:masterClrMapping/>
  </p:clrMapOvr>
  <p:transition spd="slow"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FDB0465-AD53-1482-3FC5-458B6EE643B6}"/>
              </a:ext>
            </a:extLst>
          </p:cNvPr>
          <p:cNvSpPr txBox="1"/>
          <p:nvPr/>
        </p:nvSpPr>
        <p:spPr>
          <a:xfrm>
            <a:off x="683569" y="4005063"/>
            <a:ext cx="7416824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b="1" dirty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endParaRPr lang="ru-RU" b="1" dirty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r>
              <a:rPr lang="ru-RU" sz="2400" b="1" dirty="0">
                <a:solidFill>
                  <a:srgbClr val="111111"/>
                </a:solidFill>
                <a:latin typeface="Arial" panose="020B0604020202020204" pitchFamily="34" charset="0"/>
              </a:rPr>
              <a:t>П</a:t>
            </a:r>
            <a:r>
              <a:rPr lang="ru-RU" sz="2400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амять бывает разная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, и она влияет на то, как </a:t>
            </a:r>
            <a:r>
              <a:rPr lang="ru-RU" sz="2400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развивается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мышление ребёнка и его речь</a:t>
            </a: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sz="24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 И н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ам необходимо найти такие приёмы, которые бы </a:t>
            </a:r>
            <a:r>
              <a:rPr lang="ru-RU" sz="2400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развивали детскую память в целом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 И т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акие приёмы есть.</a:t>
            </a:r>
            <a:endParaRPr lang="ru-RU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1940D0-19E3-5E6B-1349-BF710F2B23F1}"/>
              </a:ext>
            </a:extLst>
          </p:cNvPr>
          <p:cNvSpPr txBox="1"/>
          <p:nvPr/>
        </p:nvSpPr>
        <p:spPr>
          <a:xfrm>
            <a:off x="683568" y="476672"/>
            <a:ext cx="619201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Когнитивная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память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процесс сохранения знаний. Можно сказать, что </a:t>
            </a:r>
            <a:r>
              <a:rPr lang="ru-RU" sz="24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когнитивная память 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одно из самых больших и емких понятий, которое представляет основную функцию</a:t>
            </a:r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памяти</a:t>
            </a:r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вообще. Знания, которые человек получает при обучении, сначала воспринимаются как нечто внешнее, но затем постепенно они превращаются в опыт и убеждения</a:t>
            </a:r>
            <a:r>
              <a:rPr lang="ru-RU" sz="1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18634008"/>
      </p:ext>
    </p:extLst>
  </p:cSld>
  <p:clrMapOvr>
    <a:masterClrMapping/>
  </p:clrMapOvr>
  <p:transition spd="slow"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50" descr="BS00554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79" y="5143512"/>
            <a:ext cx="1559389" cy="1349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357290" y="620688"/>
            <a:ext cx="5929354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Мнемотехника</a:t>
            </a:r>
            <a:endParaRPr lang="ru-RU" sz="4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CA4968-6D00-E78D-81A2-E7BE8B41BB9E}"/>
              </a:ext>
            </a:extLst>
          </p:cNvPr>
          <p:cNvSpPr txBox="1"/>
          <p:nvPr/>
        </p:nvSpPr>
        <p:spPr>
          <a:xfrm rot="10800000" flipV="1">
            <a:off x="899592" y="2056347"/>
            <a:ext cx="7920880" cy="2523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0" i="1" dirty="0">
                <a:effectLst/>
              </a:rPr>
              <a:t>(от греч. </a:t>
            </a:r>
            <a:r>
              <a:rPr lang="ru-RU" sz="2800" b="0" i="1" dirty="0" err="1">
                <a:effectLst/>
              </a:rPr>
              <a:t>mnemonikon</a:t>
            </a:r>
            <a:r>
              <a:rPr lang="ru-RU" sz="2800" b="0" i="1" dirty="0">
                <a:effectLst/>
              </a:rPr>
              <a:t> – искусство запоминания)</a:t>
            </a:r>
            <a:r>
              <a:rPr lang="ru-RU" sz="2800" b="0" i="0" dirty="0">
                <a:effectLst/>
              </a:rPr>
              <a:t> - это система методов и приёмов, обеспечивающих эффективное запоминание, сохранение и воспроизведение информации</a:t>
            </a:r>
            <a:r>
              <a:rPr lang="ru-RU" sz="20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3796571"/>
      </p:ext>
    </p:extLst>
  </p:cSld>
  <p:clrMapOvr>
    <a:masterClrMapping/>
  </p:clrMapOvr>
  <p:transition spd="slow">
    <p:wheel spokes="8"/>
  </p:transition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2561</TotalTime>
  <Words>778</Words>
  <Application>Microsoft Office PowerPoint</Application>
  <PresentationFormat>Экран (4:3)</PresentationFormat>
  <Paragraphs>91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Calibri</vt:lpstr>
      <vt:lpstr>Times New Roman</vt:lpstr>
      <vt:lpstr>Trebuchet MS</vt:lpstr>
      <vt:lpstr>Wingdings</vt:lpstr>
      <vt:lpstr>Wingdings 3</vt:lpstr>
      <vt:lpstr>YS Text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Стихотворение  «Осенние подарки»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Наталья Костикова</cp:lastModifiedBy>
  <cp:revision>120</cp:revision>
  <dcterms:created xsi:type="dcterms:W3CDTF">2013-04-08T08:04:04Z</dcterms:created>
  <dcterms:modified xsi:type="dcterms:W3CDTF">2023-09-24T17:09:22Z</dcterms:modified>
</cp:coreProperties>
</file>